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3" r:id="rId5"/>
    <p:sldId id="264" r:id="rId6"/>
    <p:sldId id="286" r:id="rId7"/>
    <p:sldId id="274" r:id="rId8"/>
    <p:sldId id="275" r:id="rId9"/>
    <p:sldId id="265" r:id="rId10"/>
    <p:sldId id="259" r:id="rId11"/>
    <p:sldId id="267" r:id="rId12"/>
    <p:sldId id="280" r:id="rId13"/>
    <p:sldId id="281" r:id="rId14"/>
    <p:sldId id="260" r:id="rId15"/>
    <p:sldId id="277" r:id="rId16"/>
    <p:sldId id="279" r:id="rId17"/>
    <p:sldId id="261" r:id="rId18"/>
    <p:sldId id="266" r:id="rId19"/>
    <p:sldId id="262"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p:cViewPr varScale="1">
        <p:scale>
          <a:sx n="83" d="100"/>
          <a:sy n="83" d="100"/>
        </p:scale>
        <p:origin x="12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Hárok1!$B$1</c:f>
              <c:strCache>
                <c:ptCount val="1"/>
                <c:pt idx="0">
                  <c:v>   </c:v>
                </c:pt>
              </c:strCache>
            </c:strRef>
          </c:tx>
          <c:explosion val="1"/>
          <c:dLbls>
            <c:dLbl>
              <c:idx val="0"/>
              <c:layout>
                <c:manualLayout>
                  <c:x val="-9.5316318762770968E-2"/>
                  <c:y val="9.742724945574712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0BE-418A-841E-30A7155B3F6B}"/>
                </c:ext>
              </c:extLst>
            </c:dLbl>
            <c:dLbl>
              <c:idx val="1"/>
              <c:layout>
                <c:manualLayout>
                  <c:x val="-6.7755477958210464E-2"/>
                  <c:y val="-0.1698081102200626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BE-418A-841E-30A7155B3F6B}"/>
                </c:ext>
              </c:extLst>
            </c:dLbl>
            <c:dLbl>
              <c:idx val="2"/>
              <c:layout>
                <c:manualLayout>
                  <c:x val="9.2502537494824844E-2"/>
                  <c:y val="-0.1255340711856434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0BE-418A-841E-30A7155B3F6B}"/>
                </c:ext>
              </c:extLst>
            </c:dLbl>
            <c:dLbl>
              <c:idx val="3"/>
              <c:layout>
                <c:manualLayout>
                  <c:x val="9.7861004868497178E-2"/>
                  <c:y val="1.864780680647849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BE-418A-841E-30A7155B3F6B}"/>
                </c:ext>
              </c:extLst>
            </c:dLbl>
            <c:dLbl>
              <c:idx val="4"/>
              <c:layout>
                <c:manualLayout>
                  <c:x val="6.089082248734079E-2"/>
                  <c:y val="0.1587821400456285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0BE-418A-841E-30A7155B3F6B}"/>
                </c:ext>
              </c:extLst>
            </c:dLbl>
            <c:spPr>
              <a:noFill/>
              <a:ln>
                <a:noFill/>
              </a:ln>
              <a:effectLst/>
            </c:spPr>
            <c:txPr>
              <a:bodyPr/>
              <a:lstStyle/>
              <a:p>
                <a:pPr>
                  <a:defRPr>
                    <a:latin typeface="Century Gothic" pitchFamily="34" charset="0"/>
                  </a:defRPr>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Hárok1!$A$2:$A$6</c:f>
              <c:strCache>
                <c:ptCount val="5"/>
                <c:pt idx="0">
                  <c:v>livestock</c:v>
                </c:pt>
                <c:pt idx="1">
                  <c:v>wet rice agriculture</c:v>
                </c:pt>
                <c:pt idx="2">
                  <c:v>solid waste</c:v>
                </c:pt>
                <c:pt idx="3">
                  <c:v>coal mining</c:v>
                </c:pt>
                <c:pt idx="4">
                  <c:v>oil &amp; gas production</c:v>
                </c:pt>
              </c:strCache>
            </c:strRef>
          </c:cat>
          <c:val>
            <c:numRef>
              <c:f>Hárok1!$B$2:$B$6</c:f>
              <c:numCache>
                <c:formatCode>General</c:formatCode>
                <c:ptCount val="5"/>
                <c:pt idx="0">
                  <c:v>30</c:v>
                </c:pt>
                <c:pt idx="1">
                  <c:v>25</c:v>
                </c:pt>
                <c:pt idx="2">
                  <c:v>16</c:v>
                </c:pt>
                <c:pt idx="3">
                  <c:v>13</c:v>
                </c:pt>
                <c:pt idx="4">
                  <c:v>16</c:v>
                </c:pt>
              </c:numCache>
            </c:numRef>
          </c:val>
          <c:extLst>
            <c:ext xmlns:c16="http://schemas.microsoft.com/office/drawing/2014/chart" uri="{C3380CC4-5D6E-409C-BE32-E72D297353CC}">
              <c16:uniqueId val="{00000005-B0BE-418A-841E-30A7155B3F6B}"/>
            </c:ext>
          </c:extLst>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600">
                <a:latin typeface="Century Gothic" pitchFamily="34" charset="0"/>
              </a:defRPr>
            </a:pPr>
            <a:endParaRPr lang="cs-CZ"/>
          </a:p>
        </c:txPr>
      </c:legendEntry>
      <c:legendEntry>
        <c:idx val="1"/>
        <c:txPr>
          <a:bodyPr/>
          <a:lstStyle/>
          <a:p>
            <a:pPr>
              <a:defRPr sz="1600">
                <a:latin typeface="Century Gothic" pitchFamily="34" charset="0"/>
              </a:defRPr>
            </a:pPr>
            <a:endParaRPr lang="cs-CZ"/>
          </a:p>
        </c:txPr>
      </c:legendEntry>
      <c:legendEntry>
        <c:idx val="2"/>
        <c:txPr>
          <a:bodyPr/>
          <a:lstStyle/>
          <a:p>
            <a:pPr>
              <a:defRPr sz="1600">
                <a:latin typeface="Century Gothic" pitchFamily="34" charset="0"/>
              </a:defRPr>
            </a:pPr>
            <a:endParaRPr lang="cs-CZ"/>
          </a:p>
        </c:txPr>
      </c:legendEntry>
      <c:legendEntry>
        <c:idx val="3"/>
        <c:txPr>
          <a:bodyPr/>
          <a:lstStyle/>
          <a:p>
            <a:pPr>
              <a:defRPr sz="1600">
                <a:latin typeface="Century Gothic" pitchFamily="34" charset="0"/>
              </a:defRPr>
            </a:pPr>
            <a:endParaRPr lang="cs-CZ"/>
          </a:p>
        </c:txPr>
      </c:legendEntry>
      <c:legendEntry>
        <c:idx val="4"/>
        <c:txPr>
          <a:bodyPr/>
          <a:lstStyle/>
          <a:p>
            <a:pPr>
              <a:defRPr sz="1600">
                <a:latin typeface="Century Gothic" pitchFamily="34" charset="0"/>
              </a:defRPr>
            </a:pPr>
            <a:endParaRPr lang="cs-CZ"/>
          </a:p>
        </c:txPr>
      </c:legendEntry>
      <c:overlay val="0"/>
    </c:legend>
    <c:plotVisOnly val="1"/>
    <c:dispBlanksAs val="gap"/>
    <c:showDLblsOverMax val="0"/>
  </c:chart>
  <c:txPr>
    <a:bodyPr/>
    <a:lstStyle/>
    <a:p>
      <a:pPr>
        <a:defRPr sz="1800"/>
      </a:pPr>
      <a:endParaRPr lang="cs-CZ"/>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DDBF0219-864B-423B-926F-5881547D3203}" type="datetimeFigureOut">
              <a:rPr lang="sk-SK" smtClean="0"/>
              <a:pPr/>
              <a:t>19. 5. 2021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8486C1E-FC68-48B9-86AC-E7D91708FECE}"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F0219-864B-423B-926F-5881547D3203}" type="datetimeFigureOut">
              <a:rPr lang="sk-SK" smtClean="0"/>
              <a:pPr/>
              <a:t>19. 5. 2021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86C1E-FC68-48B9-86AC-E7D91708FECE}"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audio" Target="../media/audio15.wav"/><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hyperlink" Target="https://youtu.be/6oUG_Q5yBj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katarina@skolar.na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audio" Target="../media/audio7.wav"/><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audio" Target="../media/audio9.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audio11.wav"/><Relationship Id="rId1" Type="http://schemas.openxmlformats.org/officeDocument/2006/relationships/audio" Target="../media/audio10.wav"/><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41784" y="1844824"/>
            <a:ext cx="5614392" cy="1370583"/>
          </a:xfrm>
        </p:spPr>
        <p:txBody>
          <a:bodyPr>
            <a:normAutofit fontScale="90000"/>
          </a:bodyPr>
          <a:lstStyle/>
          <a:p>
            <a:pPr algn="l"/>
            <a:r>
              <a:rPr lang="en-GB" dirty="0">
                <a:latin typeface="Century Gothic" pitchFamily="34" charset="0"/>
              </a:rPr>
              <a:t>The Impact of Animal-Product Consumption on the World around Us</a:t>
            </a:r>
            <a:br>
              <a:rPr lang="sk-SK" dirty="0"/>
            </a:br>
            <a:endParaRPr lang="sk-SK" dirty="0"/>
          </a:p>
        </p:txBody>
      </p:sp>
      <p:sp>
        <p:nvSpPr>
          <p:cNvPr id="3" name="Podnadpis 2"/>
          <p:cNvSpPr>
            <a:spLocks noGrp="1"/>
          </p:cNvSpPr>
          <p:nvPr>
            <p:ph type="subTitle" idx="1"/>
          </p:nvPr>
        </p:nvSpPr>
        <p:spPr>
          <a:xfrm>
            <a:off x="2267744" y="5105400"/>
            <a:ext cx="6400800" cy="1752600"/>
          </a:xfrm>
        </p:spPr>
        <p:txBody>
          <a:bodyPr>
            <a:normAutofit/>
          </a:bodyPr>
          <a:lstStyle/>
          <a:p>
            <a:pPr algn="r"/>
            <a:r>
              <a:rPr lang="sk-SK" sz="2400" dirty="0">
                <a:solidFill>
                  <a:schemeClr val="tx1"/>
                </a:solidFill>
                <a:latin typeface="Century Gothic" pitchFamily="34" charset="0"/>
              </a:rPr>
              <a:t>Katarína </a:t>
            </a:r>
            <a:r>
              <a:rPr lang="sk-SK" sz="2400" dirty="0" err="1">
                <a:solidFill>
                  <a:schemeClr val="tx1"/>
                </a:solidFill>
                <a:latin typeface="Century Gothic" pitchFamily="34" charset="0"/>
              </a:rPr>
              <a:t>Školárová</a:t>
            </a:r>
            <a:endParaRPr lang="sk-SK" sz="2400" dirty="0">
              <a:solidFill>
                <a:schemeClr val="tx1"/>
              </a:solidFill>
              <a:latin typeface="Century Gothic" pitchFamily="34" charset="0"/>
            </a:endParaRPr>
          </a:p>
          <a:p>
            <a:pPr algn="r"/>
            <a:r>
              <a:rPr lang="sk-SK" sz="2400" dirty="0">
                <a:solidFill>
                  <a:schemeClr val="tx1"/>
                </a:solidFill>
                <a:latin typeface="Century Gothic" pitchFamily="34" charset="0"/>
              </a:rPr>
              <a:t>2021</a:t>
            </a:r>
          </a:p>
        </p:txBody>
      </p:sp>
      <p:pic>
        <p:nvPicPr>
          <p:cNvPr id="11266" name="Picture 2" descr="Fakulta humanitních studií Univerzity Karlovy"/>
          <p:cNvPicPr>
            <a:picLocks noChangeAspect="1" noChangeArrowheads="1"/>
          </p:cNvPicPr>
          <p:nvPr/>
        </p:nvPicPr>
        <p:blipFill>
          <a:blip r:embed="rId4" cstate="print"/>
          <a:srcRect/>
          <a:stretch>
            <a:fillRect/>
          </a:stretch>
        </p:blipFill>
        <p:spPr bwMode="auto">
          <a:xfrm>
            <a:off x="467544" y="5733256"/>
            <a:ext cx="3744416" cy="703371"/>
          </a:xfrm>
          <a:prstGeom prst="rect">
            <a:avLst/>
          </a:prstGeom>
          <a:noFill/>
        </p:spPr>
      </p:pic>
      <p:pic>
        <p:nvPicPr>
          <p:cNvPr id="11276" name="Picture 12" descr="Save - Free ecology and environment icons"/>
          <p:cNvPicPr>
            <a:picLocks noChangeAspect="1" noChangeArrowheads="1"/>
          </p:cNvPicPr>
          <p:nvPr/>
        </p:nvPicPr>
        <p:blipFill>
          <a:blip r:embed="rId5" cstate="print"/>
          <a:srcRect/>
          <a:stretch>
            <a:fillRect/>
          </a:stretch>
        </p:blipFill>
        <p:spPr bwMode="auto">
          <a:xfrm>
            <a:off x="5868144" y="2276872"/>
            <a:ext cx="2592288" cy="2592288"/>
          </a:xfrm>
          <a:prstGeom prst="rect">
            <a:avLst/>
          </a:prstGeom>
          <a:noFill/>
        </p:spPr>
      </p:pic>
      <p:pic>
        <p:nvPicPr>
          <p:cNvPr id="6" name="1">
            <a:hlinkClick r:id="" action="ppaction://media"/>
          </p:cNvPr>
          <p:cNvPicPr>
            <a:picLocks noRot="1" noChangeAspect="1"/>
          </p:cNvPicPr>
          <p:nvPr>
            <a:wavAudioFile r:embed="rId1" name="1"/>
          </p:nvPr>
        </p:nvPicPr>
        <p:blipFill>
          <a:blip r:embed="rId6" cstate="print"/>
          <a:stretch>
            <a:fillRect/>
          </a:stretch>
        </p:blipFill>
        <p:spPr>
          <a:xfrm>
            <a:off x="3635896" y="4293096"/>
            <a:ext cx="748531" cy="748531"/>
          </a:xfrm>
          <a:prstGeom prst="rect">
            <a:avLst/>
          </a:prstGeom>
        </p:spPr>
      </p:pic>
      <p:pic>
        <p:nvPicPr>
          <p:cNvPr id="7" name="Zaznamenaný zvuk">
            <a:hlinkClick r:id="" action="ppaction://media"/>
          </p:cNvPr>
          <p:cNvPicPr>
            <a:picLocks noRot="1" noChangeAspect="1"/>
          </p:cNvPicPr>
          <p:nvPr>
            <a:wavAudioFile r:embed="rId2" name="Zaznamenaný zvuk"/>
          </p:nvPr>
        </p:nvPicPr>
        <p:blipFill>
          <a:blip r:embed="rId7" cstate="print"/>
          <a:stretch>
            <a:fillRect/>
          </a:stretch>
        </p:blipFill>
        <p:spPr>
          <a:xfrm>
            <a:off x="5004048" y="5373216"/>
            <a:ext cx="460499" cy="4604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867"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methodology</a:t>
            </a:r>
            <a:endParaRPr lang="sk-SK" sz="2800" dirty="0">
              <a:latin typeface="Century Gothic" pitchFamily="34" charset="0"/>
            </a:endParaRPr>
          </a:p>
        </p:txBody>
      </p:sp>
      <p:sp>
        <p:nvSpPr>
          <p:cNvPr id="3" name="Zástupný symbol obsahu 2"/>
          <p:cNvSpPr>
            <a:spLocks noGrp="1"/>
          </p:cNvSpPr>
          <p:nvPr>
            <p:ph idx="1"/>
          </p:nvPr>
        </p:nvSpPr>
        <p:spPr/>
        <p:txBody>
          <a:bodyPr>
            <a:normAutofit/>
          </a:bodyPr>
          <a:lstStyle/>
          <a:p>
            <a:pPr>
              <a:buNone/>
            </a:pPr>
            <a:r>
              <a:rPr lang="sk-SK" sz="1900" dirty="0">
                <a:latin typeface="Century Gothic" pitchFamily="34" charset="0"/>
              </a:rPr>
              <a:t>	</a:t>
            </a:r>
            <a:r>
              <a:rPr lang="en-GB" sz="1900" dirty="0">
                <a:latin typeface="Century Gothic" pitchFamily="34" charset="0"/>
              </a:rPr>
              <a:t>tool of searching for</a:t>
            </a:r>
            <a:r>
              <a:rPr lang="sk-SK" sz="1900" dirty="0">
                <a:latin typeface="Century Gothic" pitchFamily="34" charset="0"/>
              </a:rPr>
              <a:t> </a:t>
            </a:r>
            <a:r>
              <a:rPr lang="en-GB" sz="1900" dirty="0">
                <a:latin typeface="Century Gothic" pitchFamily="34" charset="0"/>
              </a:rPr>
              <a:t>adequate literature for my work</a:t>
            </a:r>
            <a:r>
              <a:rPr lang="sk-SK" sz="1900" dirty="0">
                <a:latin typeface="Century Gothic" pitchFamily="34" charset="0"/>
              </a:rPr>
              <a:t>: </a:t>
            </a:r>
          </a:p>
          <a:p>
            <a:pPr>
              <a:buNone/>
            </a:pPr>
            <a:r>
              <a:rPr lang="sk-SK" sz="1900" dirty="0">
                <a:latin typeface="Century Gothic" pitchFamily="34" charset="0"/>
              </a:rPr>
              <a:t>	</a:t>
            </a:r>
            <a:r>
              <a:rPr lang="sk-SK" sz="1900" b="1" dirty="0" err="1">
                <a:latin typeface="Century Gothic" pitchFamily="34" charset="0"/>
              </a:rPr>
              <a:t>Google</a:t>
            </a:r>
            <a:r>
              <a:rPr lang="sk-SK" sz="1900" b="1" dirty="0">
                <a:latin typeface="Century Gothic" pitchFamily="34" charset="0"/>
              </a:rPr>
              <a:t> </a:t>
            </a:r>
            <a:r>
              <a:rPr lang="sk-SK" sz="1900" b="1" dirty="0" err="1">
                <a:latin typeface="Century Gothic" pitchFamily="34" charset="0"/>
              </a:rPr>
              <a:t>Scholar</a:t>
            </a:r>
            <a:r>
              <a:rPr lang="en-GB" sz="1900" b="1" dirty="0">
                <a:latin typeface="Century Gothic" pitchFamily="34" charset="0"/>
              </a:rPr>
              <a:t> </a:t>
            </a:r>
            <a:endParaRPr lang="sk-SK" sz="1900" b="1" dirty="0">
              <a:latin typeface="Century Gothic" pitchFamily="34" charset="0"/>
            </a:endParaRPr>
          </a:p>
          <a:p>
            <a:pPr algn="r">
              <a:buNone/>
            </a:pPr>
            <a:r>
              <a:rPr lang="sk-SK" sz="1900" dirty="0">
                <a:latin typeface="Century Gothic" pitchFamily="34" charset="0"/>
              </a:rPr>
              <a:t>	</a:t>
            </a:r>
          </a:p>
          <a:p>
            <a:pPr algn="r">
              <a:buNone/>
            </a:pPr>
            <a:endParaRPr lang="sk-SK" sz="1900" dirty="0">
              <a:latin typeface="Century Gothic" pitchFamily="34" charset="0"/>
            </a:endParaRPr>
          </a:p>
          <a:p>
            <a:pPr algn="r">
              <a:buNone/>
            </a:pPr>
            <a:endParaRPr lang="sk-SK" sz="1900" dirty="0">
              <a:latin typeface="Century Gothic" pitchFamily="34" charset="0"/>
            </a:endParaRPr>
          </a:p>
          <a:p>
            <a:pPr algn="r">
              <a:buNone/>
            </a:pPr>
            <a:endParaRPr lang="sk-SK" sz="1900" dirty="0">
              <a:latin typeface="Century Gothic" pitchFamily="34" charset="0"/>
            </a:endParaRPr>
          </a:p>
          <a:p>
            <a:pPr algn="r">
              <a:buNone/>
            </a:pPr>
            <a:endParaRPr lang="sk-SK" sz="1900" dirty="0">
              <a:latin typeface="Century Gothic" pitchFamily="34" charset="0"/>
            </a:endParaRPr>
          </a:p>
          <a:p>
            <a:pPr algn="r">
              <a:buNone/>
            </a:pPr>
            <a:endParaRPr lang="sk-SK" sz="1900" dirty="0">
              <a:latin typeface="Century Gothic" pitchFamily="34" charset="0"/>
            </a:endParaRPr>
          </a:p>
          <a:p>
            <a:pPr algn="r">
              <a:buNone/>
            </a:pPr>
            <a:endParaRPr lang="sk-SK" sz="1900" dirty="0">
              <a:latin typeface="Century Gothic" pitchFamily="34" charset="0"/>
            </a:endParaRPr>
          </a:p>
          <a:p>
            <a:pPr algn="r">
              <a:buNone/>
            </a:pPr>
            <a:r>
              <a:rPr lang="en-GB" sz="1900" dirty="0">
                <a:latin typeface="Century Gothic" pitchFamily="34" charset="0"/>
              </a:rPr>
              <a:t>Keywords</a:t>
            </a:r>
            <a:r>
              <a:rPr lang="sk-SK" sz="1900" dirty="0">
                <a:latin typeface="Century Gothic" pitchFamily="34" charset="0"/>
              </a:rPr>
              <a:t> </a:t>
            </a:r>
            <a:r>
              <a:rPr lang="sk-SK" sz="1900" dirty="0" err="1">
                <a:latin typeface="Century Gothic" pitchFamily="34" charset="0"/>
              </a:rPr>
              <a:t>used</a:t>
            </a:r>
            <a:r>
              <a:rPr lang="sk-SK" sz="1900" dirty="0">
                <a:latin typeface="Century Gothic" pitchFamily="34" charset="0"/>
              </a:rPr>
              <a:t>:</a:t>
            </a:r>
            <a:r>
              <a:rPr lang="en-GB" sz="1900" dirty="0">
                <a:latin typeface="Century Gothic" pitchFamily="34" charset="0"/>
              </a:rPr>
              <a:t> </a:t>
            </a:r>
            <a:endParaRPr lang="sk-SK" sz="1900" dirty="0">
              <a:latin typeface="Century Gothic" pitchFamily="34" charset="0"/>
            </a:endParaRPr>
          </a:p>
          <a:p>
            <a:pPr algn="r">
              <a:buNone/>
            </a:pPr>
            <a:r>
              <a:rPr lang="en-GB" sz="1900" i="1" dirty="0">
                <a:latin typeface="Century Gothic" pitchFamily="34" charset="0"/>
              </a:rPr>
              <a:t>veganism, climate change, climate crisis, environmental veganism, cause of climate change, climate veganism</a:t>
            </a:r>
            <a:endParaRPr lang="sk-SK" sz="1900" dirty="0">
              <a:latin typeface="Century Gothic" pitchFamily="34" charset="0"/>
            </a:endParaRPr>
          </a:p>
        </p:txBody>
      </p:sp>
      <p:pic>
        <p:nvPicPr>
          <p:cNvPr id="23554" name="Picture 2" descr="Research Document Icons - Download Free Vector Icons | Noun Project"/>
          <p:cNvPicPr>
            <a:picLocks noChangeAspect="1" noChangeArrowheads="1"/>
          </p:cNvPicPr>
          <p:nvPr/>
        </p:nvPicPr>
        <p:blipFill>
          <a:blip r:embed="rId3" cstate="print"/>
          <a:srcRect/>
          <a:stretch>
            <a:fillRect/>
          </a:stretch>
        </p:blipFill>
        <p:spPr bwMode="auto">
          <a:xfrm>
            <a:off x="3707904" y="2492896"/>
            <a:ext cx="2232248" cy="2232248"/>
          </a:xfrm>
          <a:prstGeom prst="rect">
            <a:avLst/>
          </a:prstGeom>
          <a:noFill/>
        </p:spPr>
      </p:pic>
      <p:pic>
        <p:nvPicPr>
          <p:cNvPr id="5"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1691680" y="3212976"/>
            <a:ext cx="864096" cy="8640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3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research</a:t>
            </a:r>
            <a:endParaRPr lang="sk-SK" sz="2800" dirty="0">
              <a:latin typeface="Century Gothic" pitchFamily="34" charset="0"/>
            </a:endParaRPr>
          </a:p>
        </p:txBody>
      </p:sp>
      <p:pic>
        <p:nvPicPr>
          <p:cNvPr id="28" name="Zástupný symbol obsahu 27" descr="climate-change-powerpoint-21-728.jpg"/>
          <p:cNvPicPr>
            <a:picLocks noGrp="1" noChangeAspect="1"/>
          </p:cNvPicPr>
          <p:nvPr>
            <p:ph idx="1"/>
          </p:nvPr>
        </p:nvPicPr>
        <p:blipFill>
          <a:blip r:embed="rId2" cstate="print"/>
          <a:stretch>
            <a:fillRect/>
          </a:stretch>
        </p:blipFill>
        <p:spPr>
          <a:xfrm>
            <a:off x="1763688" y="1484784"/>
            <a:ext cx="5547360" cy="4160520"/>
          </a:xfrm>
        </p:spPr>
      </p:pic>
      <p:sp>
        <p:nvSpPr>
          <p:cNvPr id="10249" name="AutoShape 9" descr="Animal and plant life is changing 2/3 of European butterfly species studied have shifted their ranges northward by as much..."/>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0" name="AutoShape 10" descr="Climate change seems to accelerating Each of the 48 continental states experienced above-normal annual temperatures in 200..."/>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1" name="AutoShape 11" descr="More Greenhouse Gases Mean a Warmer Earth www.stuffintheair.com/global-energy-balance.html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2" name="AutoShape 12" descr="Who creates greenhouse gases?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3" name="AutoShape 13" descr="Carbon Dioxide   In the distant past, the Earth was much warmer. High levels of Carbon Dioxide in the atmosphere fueled lu..."/>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4" name="AutoShape 14" descr="www.epa.gov/climatechange Carbon Dioxide in Earth’s atmosphere has risen by about 30% since the beginning of the industria..."/>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5" name="AutoShape 15" descr="Methane www.epa.gov/climatechange Methane is released by coal mining, landfills, and by agriculture, particularly through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6" name="AutoShape 16" descr="Nitrous Oxide www.epa.gov/climatechange Nitrous Oxide is produced by cars, by fossil fuels used for heat and electricity,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7" name="AutoShape 17" descr="First we must admit that climate change is everyone’s problem. No agency, government, or scientist can “fix it” for us. W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8" name="AutoShape 18" descr="&lt;ul&gt;&lt;li&gt;Install programmable thermostats. &lt;/li&gt;&lt;/ul&gt;&lt;ul&gt;&lt;li&gt;Check and repair weather stripping on doors and windows. &lt;/li&gt;..."/>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59" name="AutoShape 19" descr="Conserve Hot Water &lt;ul&gt;&lt;li&gt;Take shorter showers. &lt;/li&gt;&lt;/ul&gt;&lt;ul&gt;&lt;li&gt;Install low flow shower heads. &lt;/li&gt;&lt;/ul&gt;&lt;ul&gt;&lt;li&gt;Insta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0" name="AutoShape 20" descr="&lt;ul&gt;&lt;li&gt;Plan ahead – do several errands in a single trip. &lt;/li&gt;&lt;/ul&gt;&lt;ul&gt;&lt;li&gt;Walk or bike. It’s healthier anyway. &lt;/li&gt;&lt;/ul..."/>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1" name="AutoShape 21" descr="&lt;ul&gt;&lt;li&gt;Unplug chargers for cell phones and other appliances when not in use. &lt;/li&gt;&lt;/ul&gt;&lt;ul&gt;&lt;li&gt;Get in the habit of turnin..."/>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2" name="AutoShape 22" descr="&lt;ul&gt;&lt;li&gt;Recycle and buy recycled products. &lt;/li&gt;&lt;/ul&gt;&lt;ul&gt;&lt;li&gt;Choose products that have less packaging. &lt;/li&gt;&lt;/ul&gt;&lt;ul&gt;&lt;li&gt;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3" name="AutoShape 23" descr="There’s no place like home… … and there may never be again. Do your part. "/>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4" name="AutoShape 24" descr="Sources &lt;ul&gt;&lt;li&gt;www.energy.gov/applianceselectronics.htm &lt;/li&gt;&lt;/ul&gt;&lt;ul&gt;&lt;li&gt;www.worldviewofglbalwarming.org  &lt;/li&gt;&lt;/ul&gt;&lt;ul&gt;..."/>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26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sk-SK" sz="1800" b="0" i="0" u="none" strike="noStrike" cap="none" normalizeH="0" baseline="0">
                <a:ln>
                  <a:noFill/>
                </a:ln>
                <a:solidFill>
                  <a:schemeClr val="tx1"/>
                </a:solidFill>
                <a:effectLst/>
                <a:latin typeface="Arial" pitchFamily="34" charset="0"/>
                <a:cs typeface="Arial" pitchFamily="34" charset="0"/>
              </a:rPr>
            </a:br>
            <a:endParaRPr kumimoji="0" lang="sk-SK" sz="1800" b="0" i="0" u="none" strike="noStrike" cap="none" normalizeH="0" baseline="0">
              <a:ln>
                <a:noFill/>
              </a:ln>
              <a:solidFill>
                <a:schemeClr val="tx1"/>
              </a:solidFill>
              <a:effectLst/>
              <a:latin typeface="Arial" pitchFamily="34" charset="0"/>
              <a:cs typeface="Arial" pitchFamily="34" charset="0"/>
            </a:endParaRPr>
          </a:p>
        </p:txBody>
      </p:sp>
      <p:sp>
        <p:nvSpPr>
          <p:cNvPr id="10248" name="AutoShape 8" descr="Tree ring data show a warming trend www.accesstoenergy.com "/>
          <p:cNvSpPr>
            <a:spLocks noChangeAspect="1" noChangeArrowheads="1"/>
          </p:cNvSpPr>
          <p:nvPr/>
        </p:nvSpPr>
        <p:spPr bwMode="auto">
          <a:xfrm>
            <a:off x="34925" y="79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2800" dirty="0" err="1">
                <a:latin typeface="Century Gothic" pitchFamily="34" charset="0"/>
              </a:rPr>
              <a:t>research</a:t>
            </a:r>
            <a:r>
              <a:rPr lang="sk-SK" sz="2800" dirty="0">
                <a:latin typeface="Century Gothic" pitchFamily="34" charset="0"/>
              </a:rPr>
              <a:t> - g</a:t>
            </a:r>
            <a:r>
              <a:rPr lang="en-GB" sz="2800" dirty="0" err="1">
                <a:latin typeface="Century Gothic" pitchFamily="34" charset="0"/>
              </a:rPr>
              <a:t>allons</a:t>
            </a:r>
            <a:r>
              <a:rPr lang="en-GB" sz="2800" dirty="0">
                <a:latin typeface="Century Gothic" pitchFamily="34" charset="0"/>
              </a:rPr>
              <a:t> of water used per pound retail purchased food</a:t>
            </a:r>
            <a:endParaRPr lang="sk-SK" sz="2800" dirty="0">
              <a:latin typeface="Century Gothic" pitchFamily="34" charset="0"/>
            </a:endParaRPr>
          </a:p>
        </p:txBody>
      </p:sp>
      <p:sp>
        <p:nvSpPr>
          <p:cNvPr id="3" name="Zástupný symbol obsahu 2"/>
          <p:cNvSpPr>
            <a:spLocks noGrp="1"/>
          </p:cNvSpPr>
          <p:nvPr>
            <p:ph idx="1"/>
          </p:nvPr>
        </p:nvSpPr>
        <p:spPr>
          <a:xfrm>
            <a:off x="5940152" y="1628800"/>
            <a:ext cx="2592288" cy="4680520"/>
          </a:xfrm>
        </p:spPr>
        <p:txBody>
          <a:bodyPr>
            <a:normAutofit/>
          </a:bodyPr>
          <a:lstStyle/>
          <a:p>
            <a:pPr algn="r">
              <a:buNone/>
            </a:pPr>
            <a:r>
              <a:rPr lang="sk-SK" sz="1800" dirty="0">
                <a:latin typeface="Century Gothic" pitchFamily="34" charset="0"/>
              </a:rPr>
              <a:t>	</a:t>
            </a:r>
            <a:r>
              <a:rPr lang="en-GB" sz="1800" dirty="0">
                <a:latin typeface="Century Gothic" pitchFamily="34" charset="0"/>
              </a:rPr>
              <a:t>This study focuses on analyzing the amounts of water that are used to produce various types of food.</a:t>
            </a:r>
            <a:endParaRPr lang="sk-SK" sz="1800" dirty="0">
              <a:latin typeface="Century Gothic" pitchFamily="34" charset="0"/>
            </a:endParaRPr>
          </a:p>
          <a:p>
            <a:pPr>
              <a:buNone/>
            </a:pPr>
            <a:r>
              <a:rPr lang="sk-SK" dirty="0">
                <a:latin typeface="Century Gothic" pitchFamily="34" charset="0"/>
              </a:rPr>
              <a:t>	</a:t>
            </a:r>
          </a:p>
          <a:p>
            <a:pPr>
              <a:buNone/>
            </a:pPr>
            <a:r>
              <a:rPr lang="sk-SK" dirty="0"/>
              <a:t>	</a:t>
            </a:r>
          </a:p>
          <a:p>
            <a:endParaRPr lang="sk-SK" dirty="0"/>
          </a:p>
        </p:txBody>
      </p:sp>
      <p:pic>
        <p:nvPicPr>
          <p:cNvPr id="4" name="Obrázok 3" descr="C:\Users\katys\OneDrive\Obrázky\Snímky obrazovky\2021-05-08.png"/>
          <p:cNvPicPr/>
          <p:nvPr/>
        </p:nvPicPr>
        <p:blipFill>
          <a:blip r:embed="rId3" cstate="print"/>
          <a:srcRect/>
          <a:stretch>
            <a:fillRect/>
          </a:stretch>
        </p:blipFill>
        <p:spPr bwMode="auto">
          <a:xfrm>
            <a:off x="251520" y="1556792"/>
            <a:ext cx="5688632" cy="4827637"/>
          </a:xfrm>
          <a:prstGeom prst="rect">
            <a:avLst/>
          </a:prstGeom>
          <a:noFill/>
          <a:ln w="9525">
            <a:noFill/>
            <a:miter lim="800000"/>
            <a:headEnd/>
            <a:tailEnd/>
          </a:ln>
        </p:spPr>
      </p:pic>
      <p:sp>
        <p:nvSpPr>
          <p:cNvPr id="40961" name="Rectangle 1"/>
          <p:cNvSpPr>
            <a:spLocks noChangeArrowheads="1"/>
          </p:cNvSpPr>
          <p:nvPr/>
        </p:nvSpPr>
        <p:spPr bwMode="auto">
          <a:xfrm>
            <a:off x="6732240" y="6021288"/>
            <a:ext cx="18722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Century Gothic" pitchFamily="34" charset="0"/>
                <a:ea typeface="Calibri" pitchFamily="34" charset="0"/>
                <a:cs typeface="Calibri" pitchFamily="34" charset="0"/>
              </a:rPr>
              <a:t>(</a:t>
            </a:r>
            <a:r>
              <a:rPr kumimoji="0" lang="en-GB" sz="1400" b="0" i="0" u="none" strike="noStrike" cap="none" normalizeH="0" baseline="0" dirty="0" err="1">
                <a:ln>
                  <a:noFill/>
                </a:ln>
                <a:solidFill>
                  <a:srgbClr val="000000"/>
                </a:solidFill>
                <a:effectLst/>
                <a:latin typeface="Century Gothic" pitchFamily="34" charset="0"/>
                <a:ea typeface="Calibri" pitchFamily="34" charset="0"/>
                <a:cs typeface="Calibri" pitchFamily="34" charset="0"/>
              </a:rPr>
              <a:t>Kreith</a:t>
            </a:r>
            <a:r>
              <a:rPr kumimoji="0" lang="en-GB" sz="1400" b="0" i="0" u="none" strike="noStrike" cap="none" normalizeH="0" baseline="0" dirty="0">
                <a:ln>
                  <a:noFill/>
                </a:ln>
                <a:solidFill>
                  <a:srgbClr val="000000"/>
                </a:solidFill>
                <a:effectLst/>
                <a:latin typeface="Century Gothic" pitchFamily="34" charset="0"/>
                <a:ea typeface="Calibri" pitchFamily="34" charset="0"/>
                <a:cs typeface="Calibri" pitchFamily="34" charset="0"/>
              </a:rPr>
              <a:t>, 1991, p.7)</a:t>
            </a:r>
            <a:endParaRPr kumimoji="0" lang="en-GB" sz="2400" b="0" i="0" u="none" strike="noStrike" cap="none" normalizeH="0" baseline="0" dirty="0">
              <a:ln>
                <a:noFill/>
              </a:ln>
              <a:solidFill>
                <a:schemeClr val="tx1"/>
              </a:solidFill>
              <a:effectLst/>
              <a:latin typeface="Century Gothic" pitchFamily="34" charset="0"/>
              <a:cs typeface="Arial" pitchFamily="34" charset="0"/>
            </a:endParaRPr>
          </a:p>
        </p:txBody>
      </p:sp>
      <p:pic>
        <p:nvPicPr>
          <p:cNvPr id="6"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4788024" y="3284984"/>
            <a:ext cx="1058341" cy="105834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research</a:t>
            </a:r>
            <a:r>
              <a:rPr lang="sk-SK" sz="2800" dirty="0">
                <a:latin typeface="Century Gothic" pitchFamily="34" charset="0"/>
              </a:rPr>
              <a:t> – </a:t>
            </a:r>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anthropogenic</a:t>
            </a:r>
            <a:r>
              <a:rPr lang="sk-SK" sz="2800" dirty="0">
                <a:latin typeface="Century Gothic" pitchFamily="34" charset="0"/>
              </a:rPr>
              <a:t> </a:t>
            </a:r>
            <a:r>
              <a:rPr lang="sk-SK" sz="2800" dirty="0" err="1">
                <a:latin typeface="Century Gothic" pitchFamily="34" charset="0"/>
              </a:rPr>
              <a:t>sources</a:t>
            </a:r>
            <a:r>
              <a:rPr lang="sk-SK" sz="2800" dirty="0">
                <a:latin typeface="Century Gothic" pitchFamily="34" charset="0"/>
              </a:rPr>
              <a:t> </a:t>
            </a:r>
            <a:r>
              <a:rPr lang="sk-SK" sz="2800" dirty="0" err="1">
                <a:latin typeface="Century Gothic" pitchFamily="34" charset="0"/>
              </a:rPr>
              <a:t>of</a:t>
            </a:r>
            <a:r>
              <a:rPr lang="sk-SK" sz="2800" dirty="0">
                <a:latin typeface="Century Gothic" pitchFamily="34" charset="0"/>
              </a:rPr>
              <a:t> </a:t>
            </a:r>
            <a:r>
              <a:rPr lang="sk-SK" sz="2800" dirty="0" err="1">
                <a:latin typeface="Century Gothic" pitchFamily="34" charset="0"/>
              </a:rPr>
              <a:t>methane</a:t>
            </a:r>
            <a:endParaRPr lang="sk-SK" sz="2800" dirty="0">
              <a:latin typeface="Century Gothic" pitchFamily="34" charset="0"/>
            </a:endParaRPr>
          </a:p>
        </p:txBody>
      </p:sp>
      <p:graphicFrame>
        <p:nvGraphicFramePr>
          <p:cNvPr id="5" name="Zástupný symbol obsahu 4"/>
          <p:cNvGraphicFramePr>
            <a:graphicFrameLocks noGrp="1"/>
          </p:cNvGraphicFramePr>
          <p:nvPr>
            <p:ph idx="1"/>
          </p:nvPr>
        </p:nvGraphicFramePr>
        <p:xfrm>
          <a:off x="899592" y="1772816"/>
          <a:ext cx="7787208" cy="4137323"/>
        </p:xfrm>
        <a:graphic>
          <a:graphicData uri="http://schemas.openxmlformats.org/drawingml/2006/chart">
            <c:chart xmlns:c="http://schemas.openxmlformats.org/drawingml/2006/chart" xmlns:r="http://schemas.openxmlformats.org/officeDocument/2006/relationships" r:id="rId3"/>
          </a:graphicData>
        </a:graphic>
      </p:graphicFrame>
      <p:sp>
        <p:nvSpPr>
          <p:cNvPr id="6" name="BlokTextu 5"/>
          <p:cNvSpPr txBox="1"/>
          <p:nvPr/>
        </p:nvSpPr>
        <p:spPr>
          <a:xfrm>
            <a:off x="6300192" y="6093296"/>
            <a:ext cx="2376264" cy="615553"/>
          </a:xfrm>
          <a:prstGeom prst="rect">
            <a:avLst/>
          </a:prstGeom>
          <a:noFill/>
        </p:spPr>
        <p:txBody>
          <a:bodyPr wrap="square" rtlCol="0">
            <a:spAutoFit/>
          </a:bodyPr>
          <a:lstStyle/>
          <a:p>
            <a:r>
              <a:rPr lang="en-GB" sz="1600" dirty="0">
                <a:latin typeface="Century Gothic" pitchFamily="34" charset="0"/>
              </a:rPr>
              <a:t>(Hardy, 2003, p.17)</a:t>
            </a:r>
            <a:endParaRPr lang="sk-SK" sz="1600" dirty="0">
              <a:latin typeface="Century Gothic" pitchFamily="34" charset="0"/>
            </a:endParaRPr>
          </a:p>
          <a:p>
            <a:endParaRPr lang="sk-SK" dirty="0"/>
          </a:p>
        </p:txBody>
      </p:sp>
      <p:sp>
        <p:nvSpPr>
          <p:cNvPr id="8" name="Zástupný symbol obsahu 2"/>
          <p:cNvSpPr txBox="1">
            <a:spLocks/>
          </p:cNvSpPr>
          <p:nvPr/>
        </p:nvSpPr>
        <p:spPr>
          <a:xfrm>
            <a:off x="5580112" y="1124744"/>
            <a:ext cx="3096344" cy="1872208"/>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3200" b="0" i="0" u="none" strike="noStrike" kern="1200" cap="none" spc="0" normalizeH="0" baseline="0" noProof="0" dirty="0">
                <a:ln>
                  <a:noFill/>
                </a:ln>
                <a:solidFill>
                  <a:schemeClr val="tx1"/>
                </a:solidFill>
                <a:effectLst/>
                <a:uLnTx/>
                <a:uFillTx/>
                <a:latin typeface="Century Gothic" pitchFamily="34" charset="0"/>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32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Methane</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is</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released</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by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coal</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mining</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landfills</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and by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agriculture</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particularly</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through</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the</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digestive</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processes</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of</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beef</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and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milk</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3800" b="0" i="0" u="none" strike="noStrike" kern="1200" cap="none" spc="0" normalizeH="0" baseline="0" noProof="0" dirty="0" err="1">
                <a:ln>
                  <a:noFill/>
                </a:ln>
                <a:solidFill>
                  <a:schemeClr val="tx1"/>
                </a:solidFill>
                <a:effectLst/>
                <a:uLnTx/>
                <a:uFillTx/>
                <a:latin typeface="Century Gothic" pitchFamily="34" charset="0"/>
                <a:ea typeface="+mn-ea"/>
                <a:cs typeface="+mn-cs"/>
              </a:rPr>
              <a:t>cows</a:t>
            </a:r>
            <a:r>
              <a:rPr kumimoji="0" lang="sk-SK" sz="3800" b="0" i="0" u="none" strike="noStrike" kern="1200" cap="none" spc="0" normalizeH="0" baseline="0" noProof="0" dirty="0">
                <a:ln>
                  <a:noFill/>
                </a:ln>
                <a:solidFill>
                  <a:schemeClr val="tx1"/>
                </a:solidFill>
                <a:effectLst/>
                <a:uLnTx/>
                <a:uFillTx/>
                <a:latin typeface="Century Gothic" pitchFamily="34" charset="0"/>
                <a:ea typeface="+mn-ea"/>
                <a:cs typeface="+mn-cs"/>
              </a:rPr>
              <a:t>.</a:t>
            </a:r>
            <a:endParaRPr kumimoji="0" lang="sk-SK" sz="32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395536" y="1844824"/>
            <a:ext cx="936104" cy="9361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9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results</a:t>
            </a:r>
            <a:r>
              <a:rPr lang="sk-SK" sz="2800" dirty="0">
                <a:latin typeface="Century Gothic" pitchFamily="34" charset="0"/>
              </a:rPr>
              <a:t> </a:t>
            </a:r>
            <a:r>
              <a:rPr lang="sk-SK" sz="2800" dirty="0" err="1">
                <a:latin typeface="Century Gothic" pitchFamily="34" charset="0"/>
              </a:rPr>
              <a:t>of</a:t>
            </a:r>
            <a:r>
              <a:rPr lang="sk-SK" sz="2800" dirty="0">
                <a:latin typeface="Century Gothic" pitchFamily="34" charset="0"/>
              </a:rPr>
              <a:t> my </a:t>
            </a:r>
            <a:r>
              <a:rPr lang="sk-SK" sz="2800" dirty="0" err="1">
                <a:latin typeface="Century Gothic" pitchFamily="34" charset="0"/>
              </a:rPr>
              <a:t>research</a:t>
            </a:r>
            <a:endParaRPr lang="sk-SK" sz="2800" dirty="0">
              <a:latin typeface="Century Gothic" pitchFamily="34" charset="0"/>
            </a:endParaRPr>
          </a:p>
        </p:txBody>
      </p:sp>
      <p:sp>
        <p:nvSpPr>
          <p:cNvPr id="3" name="Zástupný symbol obsahu 2"/>
          <p:cNvSpPr>
            <a:spLocks noGrp="1"/>
          </p:cNvSpPr>
          <p:nvPr>
            <p:ph sz="half" idx="1"/>
          </p:nvPr>
        </p:nvSpPr>
        <p:spPr>
          <a:xfrm>
            <a:off x="457200" y="1340768"/>
            <a:ext cx="4038600" cy="2880319"/>
          </a:xfrm>
          <a:solidFill>
            <a:schemeClr val="accent3">
              <a:lumMod val="40000"/>
              <a:lumOff val="60000"/>
            </a:schemeClr>
          </a:solidFill>
        </p:spPr>
        <p:txBody>
          <a:bodyPr>
            <a:noAutofit/>
          </a:bodyPr>
          <a:lstStyle/>
          <a:p>
            <a:pPr>
              <a:buNone/>
            </a:pPr>
            <a:r>
              <a:rPr lang="sk-SK" sz="1800" dirty="0">
                <a:latin typeface="Century Gothic" pitchFamily="34" charset="0"/>
              </a:rPr>
              <a:t>	R</a:t>
            </a:r>
            <a:r>
              <a:rPr lang="en-GB" sz="1800" dirty="0">
                <a:latin typeface="Century Gothic" pitchFamily="34" charset="0"/>
              </a:rPr>
              <a:t>educing the demand for meat, dairy, and other animal products would </a:t>
            </a:r>
            <a:r>
              <a:rPr lang="sk-SK" sz="1800" dirty="0" err="1">
                <a:latin typeface="Century Gothic" pitchFamily="34" charset="0"/>
              </a:rPr>
              <a:t>therefore</a:t>
            </a:r>
            <a:r>
              <a:rPr lang="sk-SK" sz="1800" dirty="0">
                <a:latin typeface="Century Gothic" pitchFamily="34" charset="0"/>
              </a:rPr>
              <a:t> </a:t>
            </a:r>
            <a:r>
              <a:rPr lang="en-GB" sz="1800" dirty="0">
                <a:latin typeface="Century Gothic" pitchFamily="34" charset="0"/>
              </a:rPr>
              <a:t>reduce </a:t>
            </a:r>
            <a:r>
              <a:rPr lang="sk-SK" sz="1800" dirty="0" err="1">
                <a:latin typeface="Century Gothic" pitchFamily="34" charset="0"/>
              </a:rPr>
              <a:t>it´s</a:t>
            </a:r>
            <a:r>
              <a:rPr lang="en-GB" sz="1800" dirty="0">
                <a:latin typeface="Century Gothic" pitchFamily="34" charset="0"/>
              </a:rPr>
              <a:t> production and thus significantly reduce the amount of greenhouse gases and other pollutants produced by this industry.</a:t>
            </a:r>
            <a:endParaRPr lang="sk-SK" sz="1800" dirty="0">
              <a:latin typeface="Century Gothic" pitchFamily="34" charset="0"/>
            </a:endParaRPr>
          </a:p>
        </p:txBody>
      </p:sp>
      <p:sp>
        <p:nvSpPr>
          <p:cNvPr id="4" name="Zástupný symbol obsahu 3"/>
          <p:cNvSpPr>
            <a:spLocks noGrp="1"/>
          </p:cNvSpPr>
          <p:nvPr>
            <p:ph sz="half" idx="2"/>
          </p:nvPr>
        </p:nvSpPr>
        <p:spPr>
          <a:xfrm>
            <a:off x="5076056" y="4293096"/>
            <a:ext cx="3682752" cy="2016224"/>
          </a:xfrm>
          <a:solidFill>
            <a:schemeClr val="accent3">
              <a:lumMod val="40000"/>
              <a:lumOff val="60000"/>
            </a:schemeClr>
          </a:solidFill>
        </p:spPr>
        <p:txBody>
          <a:bodyPr>
            <a:normAutofit fontScale="55000" lnSpcReduction="20000"/>
          </a:bodyPr>
          <a:lstStyle/>
          <a:p>
            <a:pPr>
              <a:buNone/>
            </a:pPr>
            <a:r>
              <a:rPr lang="sk-SK" dirty="0"/>
              <a:t>	</a:t>
            </a:r>
            <a:r>
              <a:rPr lang="en-GB" sz="3300" dirty="0">
                <a:latin typeface="Century Gothic" pitchFamily="34" charset="0"/>
              </a:rPr>
              <a:t>Hence, the claim that a vegan or vegetarian diet is one of the greatest steps an individual can take to save the climate is true, and this way of life is really one of the possible solutions.</a:t>
            </a:r>
            <a:endParaRPr lang="sk-SK" sz="3300" dirty="0">
              <a:latin typeface="Century Gothic" pitchFamily="34" charset="0"/>
            </a:endParaRPr>
          </a:p>
          <a:p>
            <a:endParaRPr lang="sk-SK" dirty="0"/>
          </a:p>
        </p:txBody>
      </p:sp>
      <p:pic>
        <p:nvPicPr>
          <p:cNvPr id="6145" name="Picture 1" descr="C:\Users\katys\Downloads\green-planet.png"/>
          <p:cNvPicPr>
            <a:picLocks noChangeAspect="1" noChangeArrowheads="1"/>
          </p:cNvPicPr>
          <p:nvPr/>
        </p:nvPicPr>
        <p:blipFill>
          <a:blip r:embed="rId3" cstate="print"/>
          <a:srcRect/>
          <a:stretch>
            <a:fillRect/>
          </a:stretch>
        </p:blipFill>
        <p:spPr bwMode="auto">
          <a:xfrm>
            <a:off x="5580112" y="620688"/>
            <a:ext cx="2873226" cy="2873226"/>
          </a:xfrm>
          <a:prstGeom prst="rect">
            <a:avLst/>
          </a:prstGeom>
          <a:noFill/>
        </p:spPr>
      </p:pic>
      <p:pic>
        <p:nvPicPr>
          <p:cNvPr id="6"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2339752" y="4897612"/>
            <a:ext cx="864096" cy="8640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4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What</a:t>
            </a:r>
            <a:r>
              <a:rPr lang="sk-SK" sz="2800" dirty="0">
                <a:latin typeface="Century Gothic" pitchFamily="34" charset="0"/>
              </a:rPr>
              <a:t> </a:t>
            </a:r>
            <a:r>
              <a:rPr lang="sk-SK" sz="2800" dirty="0" err="1">
                <a:latin typeface="Century Gothic" pitchFamily="34" charset="0"/>
              </a:rPr>
              <a:t>can</a:t>
            </a:r>
            <a:r>
              <a:rPr lang="sk-SK" sz="2800" dirty="0">
                <a:latin typeface="Century Gothic" pitchFamily="34" charset="0"/>
              </a:rPr>
              <a:t> </a:t>
            </a:r>
            <a:r>
              <a:rPr lang="sk-SK" sz="2800" dirty="0" err="1">
                <a:latin typeface="Century Gothic" pitchFamily="34" charset="0"/>
              </a:rPr>
              <a:t>you</a:t>
            </a:r>
            <a:r>
              <a:rPr lang="sk-SK" sz="2800" dirty="0">
                <a:latin typeface="Century Gothic" pitchFamily="34" charset="0"/>
              </a:rPr>
              <a:t> do?</a:t>
            </a:r>
          </a:p>
        </p:txBody>
      </p:sp>
      <p:sp>
        <p:nvSpPr>
          <p:cNvPr id="3" name="Zástupný symbol obsahu 2"/>
          <p:cNvSpPr>
            <a:spLocks noGrp="1"/>
          </p:cNvSpPr>
          <p:nvPr>
            <p:ph idx="1"/>
          </p:nvPr>
        </p:nvSpPr>
        <p:spPr/>
        <p:txBody>
          <a:bodyPr/>
          <a:lstStyle/>
          <a:p>
            <a:pPr>
              <a:buNone/>
            </a:pPr>
            <a:endParaRPr lang="sk-SK" sz="1800" i="1" dirty="0">
              <a:latin typeface="Century Gothic" pitchFamily="34" charset="0"/>
            </a:endParaRPr>
          </a:p>
          <a:p>
            <a:pPr>
              <a:buNone/>
            </a:pPr>
            <a:br>
              <a:rPr lang="sk-SK" dirty="0"/>
            </a:br>
            <a:endParaRPr lang="sk-SK" dirty="0"/>
          </a:p>
        </p:txBody>
      </p:sp>
      <p:sp>
        <p:nvSpPr>
          <p:cNvPr id="28" name="BlokTextu 27"/>
          <p:cNvSpPr txBox="1"/>
          <p:nvPr/>
        </p:nvSpPr>
        <p:spPr>
          <a:xfrm>
            <a:off x="4644008" y="3284984"/>
            <a:ext cx="3995936" cy="1107996"/>
          </a:xfrm>
          <a:prstGeom prst="rect">
            <a:avLst/>
          </a:prstGeom>
          <a:noFill/>
        </p:spPr>
        <p:txBody>
          <a:bodyPr wrap="square" rtlCol="0">
            <a:spAutoFit/>
          </a:bodyPr>
          <a:lstStyle/>
          <a:p>
            <a:r>
              <a:rPr lang="sk-SK" sz="2400" dirty="0" err="1">
                <a:latin typeface="Century Gothic" pitchFamily="34" charset="0"/>
              </a:rPr>
              <a:t>reduce</a:t>
            </a:r>
            <a:r>
              <a:rPr lang="sk-SK" sz="2400" dirty="0">
                <a:latin typeface="Century Gothic" pitchFamily="34" charset="0"/>
              </a:rPr>
              <a:t> </a:t>
            </a:r>
            <a:r>
              <a:rPr lang="sk-SK" sz="2400" dirty="0" err="1">
                <a:latin typeface="Century Gothic" pitchFamily="34" charset="0"/>
              </a:rPr>
              <a:t>your</a:t>
            </a:r>
            <a:r>
              <a:rPr lang="sk-SK" sz="2400" dirty="0">
                <a:latin typeface="Century Gothic" pitchFamily="34" charset="0"/>
              </a:rPr>
              <a:t> </a:t>
            </a:r>
            <a:r>
              <a:rPr lang="sk-SK" sz="2400" dirty="0" err="1">
                <a:latin typeface="Century Gothic" pitchFamily="34" charset="0"/>
              </a:rPr>
              <a:t>livestock-product</a:t>
            </a:r>
            <a:r>
              <a:rPr lang="sk-SK" sz="2400" dirty="0">
                <a:latin typeface="Century Gothic" pitchFamily="34" charset="0"/>
              </a:rPr>
              <a:t> </a:t>
            </a:r>
            <a:r>
              <a:rPr lang="sk-SK" sz="2400" dirty="0" err="1">
                <a:latin typeface="Century Gothic" pitchFamily="34" charset="0"/>
              </a:rPr>
              <a:t>consumption</a:t>
            </a:r>
            <a:endParaRPr lang="sk-SK" sz="2400" dirty="0">
              <a:latin typeface="Century Gothic" pitchFamily="34" charset="0"/>
            </a:endParaRPr>
          </a:p>
          <a:p>
            <a:endParaRPr lang="sk-SK" sz="1600" dirty="0"/>
          </a:p>
        </p:txBody>
      </p:sp>
      <p:sp>
        <p:nvSpPr>
          <p:cNvPr id="30" name="Zástupný symbol obsahu 2"/>
          <p:cNvSpPr txBox="1">
            <a:spLocks/>
          </p:cNvSpPr>
          <p:nvPr/>
        </p:nvSpPr>
        <p:spPr>
          <a:xfrm>
            <a:off x="467544" y="2636913"/>
            <a:ext cx="3672408" cy="648072"/>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8000" b="0" i="0" u="none" strike="noStrike" kern="1200" cap="none" spc="0" normalizeH="0" baseline="0" noProof="0" dirty="0" err="1">
                <a:ln>
                  <a:noFill/>
                </a:ln>
                <a:solidFill>
                  <a:schemeClr val="tx1"/>
                </a:solidFill>
                <a:effectLst/>
                <a:uLnTx/>
                <a:uFillTx/>
                <a:latin typeface="Century Gothic" pitchFamily="34" charset="0"/>
                <a:ea typeface="+mn-ea"/>
                <a:cs typeface="+mn-cs"/>
              </a:rPr>
              <a:t>change</a:t>
            </a:r>
            <a:r>
              <a:rPr kumimoji="0" lang="sk-SK" sz="80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8000" b="0" i="0" u="none" strike="noStrike" kern="1200" cap="none" spc="0" normalizeH="0" baseline="0" noProof="0" dirty="0" err="1">
                <a:ln>
                  <a:noFill/>
                </a:ln>
                <a:solidFill>
                  <a:schemeClr val="tx1"/>
                </a:solidFill>
                <a:effectLst/>
                <a:uLnTx/>
                <a:uFillTx/>
                <a:latin typeface="Century Gothic" pitchFamily="34" charset="0"/>
                <a:ea typeface="+mn-ea"/>
                <a:cs typeface="+mn-cs"/>
              </a:rPr>
              <a:t>your</a:t>
            </a:r>
            <a:r>
              <a:rPr kumimoji="0" lang="sk-SK" sz="80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8000" b="0" i="0" u="none" strike="noStrike" kern="1200" cap="none" spc="0" normalizeH="0" baseline="0" noProof="0" dirty="0" err="1">
                <a:ln>
                  <a:noFill/>
                </a:ln>
                <a:solidFill>
                  <a:schemeClr val="tx1"/>
                </a:solidFill>
                <a:effectLst/>
                <a:uLnTx/>
                <a:uFillTx/>
                <a:latin typeface="Century Gothic" pitchFamily="34" charset="0"/>
                <a:ea typeface="+mn-ea"/>
                <a:cs typeface="+mn-cs"/>
              </a:rPr>
              <a:t>means</a:t>
            </a:r>
            <a:r>
              <a:rPr kumimoji="0" lang="sk-SK" sz="80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8000" b="0" i="0" u="none" strike="noStrike" kern="1200" cap="none" spc="0" normalizeH="0" baseline="0" noProof="0" dirty="0" err="1">
                <a:ln>
                  <a:noFill/>
                </a:ln>
                <a:solidFill>
                  <a:schemeClr val="tx1"/>
                </a:solidFill>
                <a:effectLst/>
                <a:uLnTx/>
                <a:uFillTx/>
                <a:latin typeface="Century Gothic" pitchFamily="34" charset="0"/>
                <a:ea typeface="+mn-ea"/>
                <a:cs typeface="+mn-cs"/>
              </a:rPr>
              <a:t>of</a:t>
            </a:r>
            <a:r>
              <a:rPr kumimoji="0" lang="sk-SK" sz="80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8000" b="0" i="0" u="none" strike="noStrike" kern="1200" cap="none" spc="0" normalizeH="0" baseline="0" noProof="0" dirty="0" err="1">
                <a:ln>
                  <a:noFill/>
                </a:ln>
                <a:solidFill>
                  <a:schemeClr val="tx1"/>
                </a:solidFill>
                <a:effectLst/>
                <a:uLnTx/>
                <a:uFillTx/>
                <a:latin typeface="Century Gothic" pitchFamily="34" charset="0"/>
                <a:ea typeface="+mn-ea"/>
                <a:cs typeface="+mn-cs"/>
              </a:rPr>
              <a:t>transportation</a:t>
            </a:r>
            <a:endParaRPr kumimoji="0" lang="sk-SK" sz="8000" b="0" i="0" u="none" strike="noStrike" kern="120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k-SK"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Zástupný symbol obsahu 2"/>
          <p:cNvSpPr txBox="1">
            <a:spLocks/>
          </p:cNvSpPr>
          <p:nvPr/>
        </p:nvSpPr>
        <p:spPr>
          <a:xfrm>
            <a:off x="6084168" y="5517232"/>
            <a:ext cx="2458616" cy="6046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2000" b="0" i="0" u="none" strike="noStrike" kern="1200" cap="none" spc="0" normalizeH="0" baseline="0" noProof="0" dirty="0" err="1">
                <a:ln>
                  <a:noFill/>
                </a:ln>
                <a:solidFill>
                  <a:schemeClr val="tx1"/>
                </a:solidFill>
                <a:effectLst/>
                <a:uLnTx/>
                <a:uFillTx/>
                <a:latin typeface="Century Gothic" pitchFamily="34" charset="0"/>
                <a:ea typeface="+mn-ea"/>
                <a:cs typeface="+mn-cs"/>
              </a:rPr>
              <a:t>reduce</a:t>
            </a:r>
            <a:r>
              <a:rPr kumimoji="0" lang="sk-SK" sz="20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2000" b="0" i="0" u="none" strike="noStrike" kern="1200" cap="none" spc="0" normalizeH="0" baseline="0" noProof="0" dirty="0" err="1">
                <a:ln>
                  <a:noFill/>
                </a:ln>
                <a:solidFill>
                  <a:schemeClr val="tx1"/>
                </a:solidFill>
                <a:effectLst/>
                <a:uLnTx/>
                <a:uFillTx/>
                <a:latin typeface="Century Gothic" pitchFamily="34" charset="0"/>
                <a:ea typeface="+mn-ea"/>
                <a:cs typeface="+mn-cs"/>
              </a:rPr>
              <a:t>waste</a:t>
            </a:r>
            <a:endParaRPr kumimoji="0" lang="sk-SK" sz="20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sp>
        <p:nvSpPr>
          <p:cNvPr id="32" name="Zástupný symbol obsahu 2"/>
          <p:cNvSpPr txBox="1">
            <a:spLocks/>
          </p:cNvSpPr>
          <p:nvPr/>
        </p:nvSpPr>
        <p:spPr>
          <a:xfrm>
            <a:off x="683568" y="5229200"/>
            <a:ext cx="3610744" cy="89269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2800" b="0" i="0" u="none" strike="noStrike" kern="1200" cap="none" spc="0" normalizeH="0" baseline="0" noProof="0">
                <a:ln>
                  <a:noFill/>
                </a:ln>
                <a:solidFill>
                  <a:schemeClr val="tx1"/>
                </a:solidFill>
                <a:effectLst/>
                <a:uLnTx/>
                <a:uFillTx/>
                <a:latin typeface="Century Gothic" pitchFamily="34" charset="0"/>
                <a:ea typeface="+mn-ea"/>
                <a:cs typeface="+mn-cs"/>
              </a:rPr>
              <a:t>conserve heat,  electricity, and 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k-SK"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3" name="Obdĺžnik 32"/>
          <p:cNvSpPr/>
          <p:nvPr/>
        </p:nvSpPr>
        <p:spPr>
          <a:xfrm>
            <a:off x="1979712" y="1340768"/>
            <a:ext cx="4572000" cy="646331"/>
          </a:xfrm>
          <a:prstGeom prst="rect">
            <a:avLst/>
          </a:prstGeom>
        </p:spPr>
        <p:txBody>
          <a:bodyPr>
            <a:spAutoFit/>
          </a:bodyPr>
          <a:lstStyle/>
          <a:p>
            <a:pPr>
              <a:buNone/>
            </a:pPr>
            <a:r>
              <a:rPr lang="sk-SK" i="1" dirty="0">
                <a:latin typeface="Century Gothic" pitchFamily="34" charset="0"/>
              </a:rPr>
              <a:t>„</a:t>
            </a:r>
            <a:r>
              <a:rPr lang="sk-SK" i="1" dirty="0" err="1">
                <a:latin typeface="Century Gothic" pitchFamily="34" charset="0"/>
              </a:rPr>
              <a:t>We</a:t>
            </a:r>
            <a:r>
              <a:rPr lang="sk-SK" i="1" dirty="0">
                <a:latin typeface="Century Gothic" pitchFamily="34" charset="0"/>
              </a:rPr>
              <a:t> </a:t>
            </a:r>
            <a:r>
              <a:rPr lang="sk-SK" i="1" dirty="0" err="1">
                <a:latin typeface="Century Gothic" pitchFamily="34" charset="0"/>
              </a:rPr>
              <a:t>got</a:t>
            </a:r>
            <a:r>
              <a:rPr lang="sk-SK" i="1" dirty="0">
                <a:latin typeface="Century Gothic" pitchFamily="34" charset="0"/>
              </a:rPr>
              <a:t> </a:t>
            </a:r>
            <a:r>
              <a:rPr lang="sk-SK" i="1" dirty="0" err="1">
                <a:latin typeface="Century Gothic" pitchFamily="34" charset="0"/>
              </a:rPr>
              <a:t>here</a:t>
            </a:r>
            <a:r>
              <a:rPr lang="sk-SK" i="1" dirty="0">
                <a:latin typeface="Century Gothic" pitchFamily="34" charset="0"/>
              </a:rPr>
              <a:t> </a:t>
            </a:r>
            <a:r>
              <a:rPr lang="sk-SK" i="1" dirty="0" err="1">
                <a:latin typeface="Century Gothic" pitchFamily="34" charset="0"/>
              </a:rPr>
              <a:t>because</a:t>
            </a:r>
            <a:r>
              <a:rPr lang="sk-SK" i="1" dirty="0">
                <a:latin typeface="Century Gothic" pitchFamily="34" charset="0"/>
              </a:rPr>
              <a:t> </a:t>
            </a:r>
            <a:r>
              <a:rPr lang="sk-SK" i="1" dirty="0" err="1">
                <a:latin typeface="Century Gothic" pitchFamily="34" charset="0"/>
              </a:rPr>
              <a:t>of</a:t>
            </a:r>
            <a:r>
              <a:rPr lang="sk-SK" i="1" dirty="0">
                <a:latin typeface="Century Gothic" pitchFamily="34" charset="0"/>
              </a:rPr>
              <a:t> </a:t>
            </a:r>
            <a:r>
              <a:rPr lang="sk-SK" i="1" dirty="0" err="1">
                <a:latin typeface="Century Gothic" pitchFamily="34" charset="0"/>
              </a:rPr>
              <a:t>our</a:t>
            </a:r>
            <a:r>
              <a:rPr lang="sk-SK" i="1" dirty="0">
                <a:latin typeface="Century Gothic" pitchFamily="34" charset="0"/>
              </a:rPr>
              <a:t> </a:t>
            </a:r>
            <a:r>
              <a:rPr lang="sk-SK" i="1" dirty="0" err="1">
                <a:latin typeface="Century Gothic" pitchFamily="34" charset="0"/>
              </a:rPr>
              <a:t>lifestyle</a:t>
            </a:r>
            <a:r>
              <a:rPr lang="sk-SK" i="1" dirty="0">
                <a:latin typeface="Century Gothic" pitchFamily="34" charset="0"/>
              </a:rPr>
              <a:t>, so </a:t>
            </a:r>
            <a:r>
              <a:rPr lang="sk-SK" i="1" dirty="0" err="1">
                <a:latin typeface="Century Gothic" pitchFamily="34" charset="0"/>
              </a:rPr>
              <a:t>our</a:t>
            </a:r>
            <a:r>
              <a:rPr lang="sk-SK" i="1" dirty="0">
                <a:latin typeface="Century Gothic" pitchFamily="34" charset="0"/>
              </a:rPr>
              <a:t> </a:t>
            </a:r>
            <a:r>
              <a:rPr lang="sk-SK" i="1" dirty="0" err="1">
                <a:latin typeface="Century Gothic" pitchFamily="34" charset="0"/>
              </a:rPr>
              <a:t>lifestyle</a:t>
            </a:r>
            <a:r>
              <a:rPr lang="sk-SK" i="1" dirty="0">
                <a:latin typeface="Century Gothic" pitchFamily="34" charset="0"/>
              </a:rPr>
              <a:t> has to </a:t>
            </a:r>
            <a:r>
              <a:rPr lang="sk-SK" i="1" dirty="0" err="1">
                <a:latin typeface="Century Gothic" pitchFamily="34" charset="0"/>
              </a:rPr>
              <a:t>change</a:t>
            </a:r>
            <a:r>
              <a:rPr lang="sk-SK" i="1" dirty="0">
                <a:latin typeface="Century Gothic" pitchFamily="34" charset="0"/>
              </a:rPr>
              <a:t>.“</a:t>
            </a:r>
            <a:endParaRPr lang="sk-SK" dirty="0"/>
          </a:p>
        </p:txBody>
      </p:sp>
      <p:pic>
        <p:nvPicPr>
          <p:cNvPr id="5139" name="Picture 19" descr="C:\Users\katys\Downloads\702597-green-energy\702597-green-energy\png\002-power.png"/>
          <p:cNvPicPr>
            <a:picLocks noChangeAspect="1" noChangeArrowheads="1"/>
          </p:cNvPicPr>
          <p:nvPr/>
        </p:nvPicPr>
        <p:blipFill>
          <a:blip r:embed="rId3" cstate="print"/>
          <a:srcRect/>
          <a:stretch>
            <a:fillRect/>
          </a:stretch>
        </p:blipFill>
        <p:spPr bwMode="auto">
          <a:xfrm>
            <a:off x="3419872" y="4365104"/>
            <a:ext cx="759867" cy="759867"/>
          </a:xfrm>
          <a:prstGeom prst="rect">
            <a:avLst/>
          </a:prstGeom>
          <a:noFill/>
        </p:spPr>
      </p:pic>
      <p:pic>
        <p:nvPicPr>
          <p:cNvPr id="5140" name="Picture 20" descr="C:\Users\katys\Downloads\702597-green-energy\702597-green-energy\png\013-green-energy-2.png"/>
          <p:cNvPicPr>
            <a:picLocks noChangeAspect="1" noChangeArrowheads="1"/>
          </p:cNvPicPr>
          <p:nvPr/>
        </p:nvPicPr>
        <p:blipFill>
          <a:blip r:embed="rId4" cstate="print"/>
          <a:srcRect/>
          <a:stretch>
            <a:fillRect/>
          </a:stretch>
        </p:blipFill>
        <p:spPr bwMode="auto">
          <a:xfrm>
            <a:off x="611560" y="1412776"/>
            <a:ext cx="1008112" cy="1008112"/>
          </a:xfrm>
          <a:prstGeom prst="rect">
            <a:avLst/>
          </a:prstGeom>
          <a:noFill/>
        </p:spPr>
      </p:pic>
      <p:pic>
        <p:nvPicPr>
          <p:cNvPr id="5141" name="Picture 21" descr="C:\Users\katys\Downloads\702597-green-energy\702597-green-energy\png\012-green-energy-3.png"/>
          <p:cNvPicPr>
            <a:picLocks noChangeAspect="1" noChangeArrowheads="1"/>
          </p:cNvPicPr>
          <p:nvPr/>
        </p:nvPicPr>
        <p:blipFill>
          <a:blip r:embed="rId5" cstate="print"/>
          <a:srcRect/>
          <a:stretch>
            <a:fillRect/>
          </a:stretch>
        </p:blipFill>
        <p:spPr bwMode="auto">
          <a:xfrm>
            <a:off x="1115616" y="3645024"/>
            <a:ext cx="797422" cy="797422"/>
          </a:xfrm>
          <a:prstGeom prst="rect">
            <a:avLst/>
          </a:prstGeom>
          <a:noFill/>
        </p:spPr>
      </p:pic>
      <p:pic>
        <p:nvPicPr>
          <p:cNvPr id="5142" name="Picture 22" descr="C:\Users\katys\Downloads\702597-green-energy\702597-green-energy\png\009-green-energy-6.png"/>
          <p:cNvPicPr>
            <a:picLocks noChangeAspect="1" noChangeArrowheads="1"/>
          </p:cNvPicPr>
          <p:nvPr/>
        </p:nvPicPr>
        <p:blipFill>
          <a:blip r:embed="rId6" cstate="print"/>
          <a:srcRect/>
          <a:stretch>
            <a:fillRect/>
          </a:stretch>
        </p:blipFill>
        <p:spPr bwMode="auto">
          <a:xfrm>
            <a:off x="4572000" y="5661248"/>
            <a:ext cx="936104" cy="936104"/>
          </a:xfrm>
          <a:prstGeom prst="rect">
            <a:avLst/>
          </a:prstGeom>
          <a:noFill/>
        </p:spPr>
      </p:pic>
      <p:pic>
        <p:nvPicPr>
          <p:cNvPr id="5143" name="Picture 23" descr="C:\Users\katys\Downloads\702597-green-energy\702597-green-energy\png\003-recycle-2.png"/>
          <p:cNvPicPr>
            <a:picLocks noChangeAspect="1" noChangeArrowheads="1"/>
          </p:cNvPicPr>
          <p:nvPr/>
        </p:nvPicPr>
        <p:blipFill>
          <a:blip r:embed="rId7" cstate="print"/>
          <a:srcRect/>
          <a:stretch>
            <a:fillRect/>
          </a:stretch>
        </p:blipFill>
        <p:spPr bwMode="auto">
          <a:xfrm>
            <a:off x="7020272" y="4365104"/>
            <a:ext cx="961801" cy="961801"/>
          </a:xfrm>
          <a:prstGeom prst="rect">
            <a:avLst/>
          </a:prstGeom>
          <a:noFill/>
        </p:spPr>
      </p:pic>
      <p:pic>
        <p:nvPicPr>
          <p:cNvPr id="5144" name="Picture 24" descr="C:\Users\katys\Downloads\702597-green-energy\702597-green-energy\png\015-green-energy.png"/>
          <p:cNvPicPr>
            <a:picLocks noChangeAspect="1" noChangeArrowheads="1"/>
          </p:cNvPicPr>
          <p:nvPr/>
        </p:nvPicPr>
        <p:blipFill>
          <a:blip r:embed="rId8" cstate="print"/>
          <a:srcRect/>
          <a:stretch>
            <a:fillRect/>
          </a:stretch>
        </p:blipFill>
        <p:spPr bwMode="auto">
          <a:xfrm>
            <a:off x="6732240" y="1772816"/>
            <a:ext cx="1116434" cy="1116434"/>
          </a:xfrm>
          <a:prstGeom prst="rect">
            <a:avLst/>
          </a:prstGeom>
          <a:noFill/>
        </p:spPr>
      </p:pic>
      <p:pic>
        <p:nvPicPr>
          <p:cNvPr id="34" name="Zaznamenaný zvuk">
            <a:hlinkClick r:id="" action="ppaction://media"/>
          </p:cNvPr>
          <p:cNvPicPr>
            <a:picLocks noRot="1" noChangeAspect="1"/>
          </p:cNvPicPr>
          <p:nvPr>
            <a:wavAudioFile r:embed="rId1" name="Zaznamenaný zvuk"/>
          </p:nvPr>
        </p:nvPicPr>
        <p:blipFill>
          <a:blip r:embed="rId9" cstate="print"/>
          <a:stretch>
            <a:fillRect/>
          </a:stretch>
        </p:blipFill>
        <p:spPr>
          <a:xfrm>
            <a:off x="4283968" y="2420888"/>
            <a:ext cx="648072" cy="6480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57" fill="hold"/>
                                        <p:tgtEl>
                                          <p:spTgt spid="34"/>
                                        </p:tgtEl>
                                      </p:cBhvr>
                                    </p:cmd>
                                  </p:childTnLst>
                                </p:cTn>
                              </p:par>
                            </p:childTnLst>
                          </p:cTn>
                        </p:par>
                      </p:childTnLst>
                    </p:cTn>
                  </p:par>
                </p:childTnLst>
              </p:cTn>
              <p:nextCondLst>
                <p:cond evt="onClick" delay="0">
                  <p:tgtEl>
                    <p:spTgt spid="3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052736"/>
            <a:ext cx="8229600" cy="1143000"/>
          </a:xfrm>
          <a:solidFill>
            <a:schemeClr val="accent3">
              <a:lumMod val="40000"/>
              <a:lumOff val="60000"/>
            </a:schemeClr>
          </a:solidFill>
        </p:spPr>
        <p:txBody>
          <a:bodyPr>
            <a:normAutofit/>
          </a:bodyPr>
          <a:lstStyle/>
          <a:p>
            <a:pPr algn="l"/>
            <a:r>
              <a:rPr lang="sk-SK" sz="2800" dirty="0">
                <a:latin typeface="Century Gothic" pitchFamily="34" charset="0"/>
              </a:rPr>
              <a:t>A </a:t>
            </a:r>
            <a:r>
              <a:rPr lang="sk-SK" sz="2800" dirty="0" err="1">
                <a:latin typeface="Century Gothic" pitchFamily="34" charset="0"/>
              </a:rPr>
              <a:t>short</a:t>
            </a:r>
            <a:r>
              <a:rPr lang="sk-SK" sz="2800" dirty="0">
                <a:latin typeface="Century Gothic" pitchFamily="34" charset="0"/>
              </a:rPr>
              <a:t> video </a:t>
            </a:r>
            <a:r>
              <a:rPr lang="sk-SK" sz="2800" dirty="0" err="1">
                <a:latin typeface="Century Gothic" pitchFamily="34" charset="0"/>
              </a:rPr>
              <a:t>dealing</a:t>
            </a:r>
            <a:r>
              <a:rPr lang="sk-SK" sz="2800" dirty="0">
                <a:latin typeface="Century Gothic" pitchFamily="34" charset="0"/>
              </a:rPr>
              <a:t> </a:t>
            </a:r>
            <a:r>
              <a:rPr lang="sk-SK" sz="2800" dirty="0" err="1">
                <a:latin typeface="Century Gothic" pitchFamily="34" charset="0"/>
              </a:rPr>
              <a:t>with</a:t>
            </a:r>
            <a:r>
              <a:rPr lang="sk-SK" sz="2800" dirty="0">
                <a:latin typeface="Century Gothic" pitchFamily="34" charset="0"/>
              </a:rPr>
              <a:t> </a:t>
            </a:r>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question</a:t>
            </a:r>
            <a:r>
              <a:rPr lang="sk-SK" sz="2800" dirty="0">
                <a:latin typeface="Century Gothic" pitchFamily="34" charset="0"/>
              </a:rPr>
              <a:t> </a:t>
            </a:r>
            <a:r>
              <a:rPr lang="sk-SK" sz="2800" dirty="0" err="1">
                <a:latin typeface="Century Gothic" pitchFamily="34" charset="0"/>
              </a:rPr>
              <a:t>if</a:t>
            </a:r>
            <a:r>
              <a:rPr lang="sk-SK" sz="2800" dirty="0">
                <a:latin typeface="Century Gothic" pitchFamily="34" charset="0"/>
              </a:rPr>
              <a:t> </a:t>
            </a:r>
            <a:r>
              <a:rPr lang="sk-SK" sz="2800" dirty="0" err="1">
                <a:latin typeface="Century Gothic" pitchFamily="34" charset="0"/>
              </a:rPr>
              <a:t>veganism</a:t>
            </a:r>
            <a:r>
              <a:rPr lang="sk-SK" sz="2800" dirty="0">
                <a:latin typeface="Century Gothic" pitchFamily="34" charset="0"/>
              </a:rPr>
              <a:t> </a:t>
            </a:r>
            <a:r>
              <a:rPr lang="sk-SK" sz="2800" dirty="0" err="1">
                <a:latin typeface="Century Gothic" pitchFamily="34" charset="0"/>
              </a:rPr>
              <a:t>really</a:t>
            </a:r>
            <a:r>
              <a:rPr lang="sk-SK" sz="2800" dirty="0">
                <a:latin typeface="Century Gothic" pitchFamily="34" charset="0"/>
              </a:rPr>
              <a:t> </a:t>
            </a:r>
            <a:r>
              <a:rPr lang="sk-SK" sz="2800" dirty="0" err="1">
                <a:latin typeface="Century Gothic" pitchFamily="34" charset="0"/>
              </a:rPr>
              <a:t>is</a:t>
            </a:r>
            <a:r>
              <a:rPr lang="sk-SK" sz="2800" dirty="0">
                <a:latin typeface="Century Gothic" pitchFamily="34" charset="0"/>
              </a:rPr>
              <a:t> </a:t>
            </a:r>
            <a:r>
              <a:rPr lang="sk-SK" sz="2800" dirty="0" err="1">
                <a:latin typeface="Century Gothic" pitchFamily="34" charset="0"/>
              </a:rPr>
              <a:t>better</a:t>
            </a:r>
            <a:r>
              <a:rPr lang="sk-SK" sz="2800" dirty="0">
                <a:latin typeface="Century Gothic" pitchFamily="34" charset="0"/>
              </a:rPr>
              <a:t> </a:t>
            </a:r>
            <a:r>
              <a:rPr lang="sk-SK" sz="2800" dirty="0" err="1">
                <a:latin typeface="Century Gothic" pitchFamily="34" charset="0"/>
              </a:rPr>
              <a:t>for</a:t>
            </a:r>
            <a:r>
              <a:rPr lang="sk-SK" sz="2800" dirty="0">
                <a:latin typeface="Century Gothic" pitchFamily="34" charset="0"/>
              </a:rPr>
              <a:t> </a:t>
            </a:r>
            <a:r>
              <a:rPr lang="sk-SK" sz="2800" dirty="0" err="1">
                <a:latin typeface="Century Gothic" pitchFamily="34" charset="0"/>
              </a:rPr>
              <a:t>our</a:t>
            </a:r>
            <a:r>
              <a:rPr lang="sk-SK" sz="2800" dirty="0">
                <a:latin typeface="Century Gothic" pitchFamily="34" charset="0"/>
              </a:rPr>
              <a:t> </a:t>
            </a:r>
            <a:r>
              <a:rPr lang="sk-SK" sz="2800" dirty="0" err="1">
                <a:latin typeface="Century Gothic" pitchFamily="34" charset="0"/>
              </a:rPr>
              <a:t>environment</a:t>
            </a:r>
            <a:r>
              <a:rPr lang="sk-SK" sz="2800" dirty="0">
                <a:latin typeface="Century Gothic" pitchFamily="34" charset="0"/>
              </a:rPr>
              <a:t>...</a:t>
            </a:r>
          </a:p>
        </p:txBody>
      </p:sp>
      <p:sp>
        <p:nvSpPr>
          <p:cNvPr id="3" name="Zástupný symbol obsahu 2"/>
          <p:cNvSpPr>
            <a:spLocks noGrp="1"/>
          </p:cNvSpPr>
          <p:nvPr>
            <p:ph idx="1"/>
          </p:nvPr>
        </p:nvSpPr>
        <p:spPr>
          <a:xfrm>
            <a:off x="1187624" y="3068960"/>
            <a:ext cx="6923112" cy="864097"/>
          </a:xfrm>
          <a:solidFill>
            <a:schemeClr val="accent3">
              <a:lumMod val="40000"/>
              <a:lumOff val="60000"/>
            </a:schemeClr>
          </a:solidFill>
        </p:spPr>
        <p:txBody>
          <a:bodyPr>
            <a:normAutofit/>
          </a:bodyPr>
          <a:lstStyle/>
          <a:p>
            <a:pPr>
              <a:buNone/>
            </a:pPr>
            <a:r>
              <a:rPr lang="sk-SK" dirty="0">
                <a:latin typeface="Century Gothic" pitchFamily="34" charset="0"/>
                <a:hlinkClick r:id="rId2"/>
              </a:rPr>
              <a:t>https://youtu.be/6oUG_Q5yBjY</a:t>
            </a:r>
            <a:endParaRPr lang="sk-SK" dirty="0">
              <a:latin typeface="Century Gothic" pitchFamily="34" charset="0"/>
            </a:endParaRPr>
          </a:p>
          <a:p>
            <a:endParaRPr lang="sk-S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conclusion</a:t>
            </a:r>
            <a:endParaRPr lang="sk-SK" sz="2800" dirty="0">
              <a:latin typeface="Century Gothic" pitchFamily="34" charset="0"/>
            </a:endParaRPr>
          </a:p>
        </p:txBody>
      </p:sp>
      <p:sp>
        <p:nvSpPr>
          <p:cNvPr id="3" name="Zástupný symbol obsahu 2"/>
          <p:cNvSpPr>
            <a:spLocks noGrp="1"/>
          </p:cNvSpPr>
          <p:nvPr>
            <p:ph idx="1"/>
          </p:nvPr>
        </p:nvSpPr>
        <p:spPr>
          <a:xfrm>
            <a:off x="457200" y="1600201"/>
            <a:ext cx="3682752" cy="2404864"/>
          </a:xfrm>
        </p:spPr>
        <p:txBody>
          <a:bodyPr>
            <a:normAutofit/>
          </a:bodyPr>
          <a:lstStyle/>
          <a:p>
            <a:pPr>
              <a:buNone/>
            </a:pPr>
            <a:r>
              <a:rPr lang="sk-SK" sz="1600" dirty="0"/>
              <a:t>	</a:t>
            </a:r>
            <a:r>
              <a:rPr lang="en-GB" sz="1600" dirty="0">
                <a:latin typeface="Century Gothic" pitchFamily="34" charset="0"/>
              </a:rPr>
              <a:t>Climate veganism has its </a:t>
            </a:r>
            <a:r>
              <a:rPr lang="en-GB" sz="1600" dirty="0" err="1">
                <a:latin typeface="Century Gothic" pitchFamily="34" charset="0"/>
              </a:rPr>
              <a:t>opposers</a:t>
            </a:r>
            <a:r>
              <a:rPr lang="en-GB" sz="1600" dirty="0">
                <a:latin typeface="Century Gothic" pitchFamily="34" charset="0"/>
              </a:rPr>
              <a:t>, as well as people who strongly stand by its benefits. We can see</a:t>
            </a:r>
            <a:r>
              <a:rPr lang="sk-SK" sz="1600" dirty="0">
                <a:latin typeface="Century Gothic" pitchFamily="34" charset="0"/>
              </a:rPr>
              <a:t> </a:t>
            </a:r>
            <a:r>
              <a:rPr lang="en-GB" sz="1600" dirty="0">
                <a:latin typeface="Century Gothic" pitchFamily="34" charset="0"/>
              </a:rPr>
              <a:t>there are valid arguments for veganism being helpful in reducing the impact of climate change.</a:t>
            </a:r>
            <a:endParaRPr lang="sk-SK" sz="1600" dirty="0">
              <a:latin typeface="Century Gothic" pitchFamily="34" charset="0"/>
            </a:endParaRPr>
          </a:p>
        </p:txBody>
      </p:sp>
      <p:pic>
        <p:nvPicPr>
          <p:cNvPr id="3073" name="Picture 1" descr="C:\Users\katys\Downloads\sapling.png"/>
          <p:cNvPicPr>
            <a:picLocks noChangeAspect="1" noChangeArrowheads="1"/>
          </p:cNvPicPr>
          <p:nvPr/>
        </p:nvPicPr>
        <p:blipFill>
          <a:blip r:embed="rId3" cstate="print"/>
          <a:srcRect/>
          <a:stretch>
            <a:fillRect/>
          </a:stretch>
        </p:blipFill>
        <p:spPr bwMode="auto">
          <a:xfrm>
            <a:off x="3563888" y="3356992"/>
            <a:ext cx="3076600" cy="3076600"/>
          </a:xfrm>
          <a:prstGeom prst="rect">
            <a:avLst/>
          </a:prstGeom>
          <a:noFill/>
        </p:spPr>
      </p:pic>
      <p:sp>
        <p:nvSpPr>
          <p:cNvPr id="5" name="BlokTextu 4"/>
          <p:cNvSpPr txBox="1"/>
          <p:nvPr/>
        </p:nvSpPr>
        <p:spPr>
          <a:xfrm>
            <a:off x="4788024" y="908720"/>
            <a:ext cx="4176464" cy="1815882"/>
          </a:xfrm>
          <a:prstGeom prst="rect">
            <a:avLst/>
          </a:prstGeom>
          <a:noFill/>
        </p:spPr>
        <p:txBody>
          <a:bodyPr wrap="square" rtlCol="0">
            <a:spAutoFit/>
          </a:bodyPr>
          <a:lstStyle/>
          <a:p>
            <a:r>
              <a:rPr lang="en-GB" sz="1600" dirty="0">
                <a:latin typeface="Century Gothic" pitchFamily="34" charset="0"/>
              </a:rPr>
              <a:t>There are, of course, factors with bigger impact on the environment, such as the energetic sector, which we, as individuals, often have no control over. In comparison with the influence e.g. large corporations have, such a step may seem unnecessary or useless.</a:t>
            </a:r>
            <a:endParaRPr lang="sk-SK" sz="1600" dirty="0"/>
          </a:p>
        </p:txBody>
      </p:sp>
      <p:pic>
        <p:nvPicPr>
          <p:cNvPr id="6"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1115616" y="4653136"/>
            <a:ext cx="936104" cy="9361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0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a:latin typeface="Century Gothic" pitchFamily="34" charset="0"/>
              </a:rPr>
              <a:t>list </a:t>
            </a:r>
            <a:r>
              <a:rPr lang="sk-SK" sz="2800" dirty="0" err="1">
                <a:latin typeface="Century Gothic" pitchFamily="34" charset="0"/>
              </a:rPr>
              <a:t>of</a:t>
            </a:r>
            <a:r>
              <a:rPr lang="sk-SK" sz="2800" dirty="0">
                <a:latin typeface="Century Gothic" pitchFamily="34" charset="0"/>
              </a:rPr>
              <a:t> </a:t>
            </a:r>
            <a:r>
              <a:rPr lang="sk-SK" sz="2800" dirty="0" err="1">
                <a:latin typeface="Century Gothic" pitchFamily="34" charset="0"/>
              </a:rPr>
              <a:t>references</a:t>
            </a:r>
            <a:endParaRPr lang="sk-SK" sz="2800" dirty="0">
              <a:latin typeface="Century Gothic" pitchFamily="34" charset="0"/>
            </a:endParaRPr>
          </a:p>
        </p:txBody>
      </p:sp>
      <p:sp>
        <p:nvSpPr>
          <p:cNvPr id="3" name="Zástupný symbol obsahu 2"/>
          <p:cNvSpPr>
            <a:spLocks noGrp="1"/>
          </p:cNvSpPr>
          <p:nvPr>
            <p:ph idx="1"/>
          </p:nvPr>
        </p:nvSpPr>
        <p:spPr>
          <a:xfrm>
            <a:off x="395536" y="1124744"/>
            <a:ext cx="6696744" cy="5400600"/>
          </a:xfrm>
          <a:solidFill>
            <a:schemeClr val="accent3">
              <a:lumMod val="40000"/>
              <a:lumOff val="60000"/>
            </a:schemeClr>
          </a:solidFill>
          <a:ln>
            <a:solidFill>
              <a:schemeClr val="accent3">
                <a:lumMod val="60000"/>
                <a:lumOff val="40000"/>
              </a:schemeClr>
            </a:solidFill>
          </a:ln>
        </p:spPr>
        <p:txBody>
          <a:bodyPr>
            <a:noAutofit/>
          </a:bodyPr>
          <a:lstStyle/>
          <a:p>
            <a:pPr marL="514350" lvl="0" indent="-514350">
              <a:lnSpc>
                <a:spcPct val="170000"/>
              </a:lnSpc>
              <a:buFont typeface="+mj-lt"/>
              <a:buAutoNum type="arabicPeriod"/>
            </a:pPr>
            <a:r>
              <a:rPr lang="en-GB" sz="900" dirty="0">
                <a:latin typeface="Century Gothic" pitchFamily="34" charset="0"/>
              </a:rPr>
              <a:t>Smithsonian Institution, “Smithsonian Researchers Show Amazonian Deforestation Accelerating,” </a:t>
            </a:r>
            <a:r>
              <a:rPr lang="en-GB" sz="900" i="1" dirty="0">
                <a:latin typeface="Century Gothic" pitchFamily="34" charset="0"/>
              </a:rPr>
              <a:t>Science Daily</a:t>
            </a:r>
            <a:r>
              <a:rPr lang="en-GB" sz="900" dirty="0">
                <a:latin typeface="Century Gothic" pitchFamily="34" charset="0"/>
              </a:rPr>
              <a:t> 15 Jan. 2002.</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Theo van </a:t>
            </a:r>
            <a:r>
              <a:rPr lang="en-GB" sz="900" dirty="0" err="1">
                <a:latin typeface="Century Gothic" pitchFamily="34" charset="0"/>
              </a:rPr>
              <a:t>Kempen</a:t>
            </a:r>
            <a:r>
              <a:rPr lang="en-GB" sz="900" dirty="0">
                <a:latin typeface="Century Gothic" pitchFamily="34" charset="0"/>
              </a:rPr>
              <a:t>, “Whole Farm Water Use,” North Carolina State University Swine Extension, Jul. 2003</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Rick Grant, “Water Quality and Requirements for Dairy Cattle,” </a:t>
            </a:r>
            <a:r>
              <a:rPr lang="en-GB" sz="900" i="1" dirty="0" err="1">
                <a:latin typeface="Century Gothic" pitchFamily="34" charset="0"/>
              </a:rPr>
              <a:t>NebGuide</a:t>
            </a:r>
            <a:r>
              <a:rPr lang="en-GB" sz="900" dirty="0">
                <a:latin typeface="Century Gothic" pitchFamily="34" charset="0"/>
              </a:rPr>
              <a:t>, Cooperative</a:t>
            </a:r>
            <a:r>
              <a:rPr lang="sk-SK" sz="900" dirty="0">
                <a:latin typeface="Century Gothic" pitchFamily="34" charset="0"/>
              </a:rPr>
              <a:t> </a:t>
            </a:r>
            <a:r>
              <a:rPr lang="sk-SK" sz="900" dirty="0" err="1">
                <a:latin typeface="Century Gothic" pitchFamily="34" charset="0"/>
              </a:rPr>
              <a:t>Extension</a:t>
            </a:r>
            <a:r>
              <a:rPr lang="sk-SK" sz="900" dirty="0">
                <a:latin typeface="Century Gothic" pitchFamily="34" charset="0"/>
              </a:rPr>
              <a:t>, </a:t>
            </a:r>
            <a:r>
              <a:rPr lang="sk-SK" sz="900" dirty="0" err="1">
                <a:latin typeface="Century Gothic" pitchFamily="34" charset="0"/>
              </a:rPr>
              <a:t>Institute</a:t>
            </a:r>
            <a:r>
              <a:rPr lang="sk-SK" sz="900" dirty="0">
                <a:latin typeface="Century Gothic" pitchFamily="34" charset="0"/>
              </a:rPr>
              <a:t> </a:t>
            </a:r>
            <a:r>
              <a:rPr lang="sk-SK" sz="900" dirty="0" err="1">
                <a:latin typeface="Century Gothic" pitchFamily="34" charset="0"/>
              </a:rPr>
              <a:t>of</a:t>
            </a:r>
            <a:r>
              <a:rPr lang="sk-SK" sz="900" dirty="0">
                <a:latin typeface="Century Gothic" pitchFamily="34" charset="0"/>
              </a:rPr>
              <a:t> </a:t>
            </a:r>
            <a:r>
              <a:rPr lang="sk-SK" sz="900" dirty="0" err="1">
                <a:latin typeface="Century Gothic" pitchFamily="34" charset="0"/>
              </a:rPr>
              <a:t>Agriculture</a:t>
            </a:r>
            <a:r>
              <a:rPr lang="sk-SK" sz="900" dirty="0">
                <a:latin typeface="Century Gothic" pitchFamily="34" charset="0"/>
              </a:rPr>
              <a:t> and </a:t>
            </a:r>
            <a:r>
              <a:rPr lang="sk-SK" sz="900" dirty="0" err="1">
                <a:latin typeface="Century Gothic" pitchFamily="34" charset="0"/>
              </a:rPr>
              <a:t>Natural</a:t>
            </a:r>
            <a:r>
              <a:rPr lang="sk-SK" sz="900" dirty="0">
                <a:latin typeface="Century Gothic" pitchFamily="34" charset="0"/>
              </a:rPr>
              <a:t> </a:t>
            </a:r>
            <a:r>
              <a:rPr lang="sk-SK" sz="900" dirty="0" err="1">
                <a:latin typeface="Century Gothic" pitchFamily="34" charset="0"/>
              </a:rPr>
              <a:t>Resources</a:t>
            </a:r>
            <a:r>
              <a:rPr lang="sk-SK" sz="900" dirty="0">
                <a:latin typeface="Century Gothic" pitchFamily="34" charset="0"/>
              </a:rPr>
              <a:t>, </a:t>
            </a:r>
            <a:r>
              <a:rPr lang="sk-SK" sz="900" dirty="0" err="1">
                <a:latin typeface="Century Gothic" pitchFamily="34" charset="0"/>
              </a:rPr>
              <a:t>University</a:t>
            </a:r>
            <a:r>
              <a:rPr lang="sk-SK" sz="900" dirty="0">
                <a:latin typeface="Century Gothic" pitchFamily="34" charset="0"/>
              </a:rPr>
              <a:t> </a:t>
            </a:r>
            <a:r>
              <a:rPr lang="sk-SK" sz="900" dirty="0" err="1">
                <a:latin typeface="Century Gothic" pitchFamily="34" charset="0"/>
              </a:rPr>
              <a:t>of</a:t>
            </a:r>
            <a:r>
              <a:rPr lang="sk-SK" sz="900" dirty="0">
                <a:latin typeface="Century Gothic" pitchFamily="34" charset="0"/>
              </a:rPr>
              <a:t> </a:t>
            </a:r>
            <a:r>
              <a:rPr lang="sk-SK" sz="900" dirty="0" err="1">
                <a:latin typeface="Century Gothic" pitchFamily="34" charset="0"/>
              </a:rPr>
              <a:t>Nebraska-Lincoln</a:t>
            </a:r>
            <a:r>
              <a:rPr lang="sk-SK" sz="900" dirty="0">
                <a:latin typeface="Century Gothic" pitchFamily="34" charset="0"/>
              </a:rPr>
              <a:t>, 1996.</a:t>
            </a:r>
          </a:p>
          <a:p>
            <a:pPr marL="514350" lvl="0" indent="-514350">
              <a:lnSpc>
                <a:spcPct val="170000"/>
              </a:lnSpc>
              <a:buFont typeface="+mj-lt"/>
              <a:buAutoNum type="arabicPeriod"/>
            </a:pPr>
            <a:r>
              <a:rPr lang="sk-SK" sz="900" dirty="0" err="1">
                <a:latin typeface="Century Gothic" pitchFamily="34" charset="0"/>
              </a:rPr>
              <a:t>Marcia</a:t>
            </a:r>
            <a:r>
              <a:rPr lang="sk-SK" sz="900" dirty="0">
                <a:latin typeface="Century Gothic" pitchFamily="34" charset="0"/>
              </a:rPr>
              <a:t> </a:t>
            </a:r>
            <a:r>
              <a:rPr lang="sk-SK" sz="900" dirty="0" err="1">
                <a:latin typeface="Century Gothic" pitchFamily="34" charset="0"/>
              </a:rPr>
              <a:t>Kreith</a:t>
            </a:r>
            <a:r>
              <a:rPr lang="sk-SK" sz="900" dirty="0">
                <a:latin typeface="Century Gothic" pitchFamily="34" charset="0"/>
              </a:rPr>
              <a:t>, “</a:t>
            </a:r>
            <a:r>
              <a:rPr lang="en-GB" sz="900" dirty="0">
                <a:latin typeface="Century Gothic" pitchFamily="34" charset="0"/>
              </a:rPr>
              <a:t>Water Inputs in California Food Production,” Water Education Foundation 27 Sept. 1991.</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Daniele </a:t>
            </a:r>
            <a:r>
              <a:rPr lang="en-GB" sz="900" dirty="0" err="1">
                <a:latin typeface="Century Gothic" pitchFamily="34" charset="0"/>
              </a:rPr>
              <a:t>Fanelli</a:t>
            </a:r>
            <a:r>
              <a:rPr lang="en-GB" sz="900" dirty="0">
                <a:latin typeface="Century Gothic" pitchFamily="34" charset="0"/>
              </a:rPr>
              <a:t>, “Meat Is Murder on the Environment,” </a:t>
            </a:r>
            <a:r>
              <a:rPr lang="en-GB" sz="900" i="1" dirty="0">
                <a:latin typeface="Century Gothic" pitchFamily="34" charset="0"/>
              </a:rPr>
              <a:t>New Scientist</a:t>
            </a:r>
            <a:r>
              <a:rPr lang="en-GB" sz="900" dirty="0">
                <a:latin typeface="Century Gothic" pitchFamily="34" charset="0"/>
              </a:rPr>
              <a:t> 18 Jul. 2007.</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Archer, D. &amp; </a:t>
            </a:r>
            <a:r>
              <a:rPr lang="en-GB" sz="900" dirty="0" err="1">
                <a:latin typeface="Century Gothic" pitchFamily="34" charset="0"/>
              </a:rPr>
              <a:t>Rahmstorf</a:t>
            </a:r>
            <a:r>
              <a:rPr lang="en-GB" sz="900" dirty="0">
                <a:latin typeface="Century Gothic" pitchFamily="34" charset="0"/>
              </a:rPr>
              <a:t>, S., „The Climate crisis: An Introductory Guide to Climate Change, “ Cambridge University Press, 2010. </a:t>
            </a:r>
            <a:endParaRPr lang="sk-SK" sz="900" dirty="0">
              <a:latin typeface="Century Gothic" pitchFamily="34" charset="0"/>
            </a:endParaRPr>
          </a:p>
          <a:p>
            <a:pPr marL="514350" lvl="0" indent="-514350">
              <a:lnSpc>
                <a:spcPct val="170000"/>
              </a:lnSpc>
              <a:buFont typeface="+mj-lt"/>
              <a:buAutoNum type="arabicPeriod"/>
            </a:pPr>
            <a:r>
              <a:rPr lang="en-GB" sz="900" dirty="0" err="1">
                <a:latin typeface="Century Gothic" pitchFamily="34" charset="0"/>
              </a:rPr>
              <a:t>Raphaely</a:t>
            </a:r>
            <a:r>
              <a:rPr lang="en-GB" sz="900" dirty="0">
                <a:latin typeface="Century Gothic" pitchFamily="34" charset="0"/>
              </a:rPr>
              <a:t>, T. &amp; </a:t>
            </a:r>
            <a:r>
              <a:rPr lang="en-GB" sz="900" dirty="0" err="1">
                <a:latin typeface="Century Gothic" pitchFamily="34" charset="0"/>
              </a:rPr>
              <a:t>Marinova</a:t>
            </a:r>
            <a:r>
              <a:rPr lang="en-GB" sz="900" dirty="0">
                <a:latin typeface="Century Gothic" pitchFamily="34" charset="0"/>
              </a:rPr>
              <a:t>, D.,  „Impact of Meat Consumption on Health and Environmental Sustainability, “ IGGY Global, 19 Oct. 2015.</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Goodland, R., &amp; </a:t>
            </a:r>
            <a:r>
              <a:rPr lang="en-GB" sz="900" dirty="0" err="1">
                <a:latin typeface="Century Gothic" pitchFamily="34" charset="0"/>
              </a:rPr>
              <a:t>Anhang</a:t>
            </a:r>
            <a:r>
              <a:rPr lang="en-GB" sz="900" dirty="0">
                <a:latin typeface="Century Gothic" pitchFamily="34" charset="0"/>
              </a:rPr>
              <a:t>, J. (2009). Livestock and climate change: What if the key actors in climate change are... cows, pigs, and chickens?. </a:t>
            </a:r>
            <a:r>
              <a:rPr lang="en-GB" sz="900" i="1" dirty="0">
                <a:latin typeface="Century Gothic" pitchFamily="34" charset="0"/>
              </a:rPr>
              <a:t>Livestock and climate change: what if the key actors in climate change are... cows, pigs, and chickens?</a:t>
            </a:r>
            <a:r>
              <a:rPr lang="en-GB" sz="900" dirty="0">
                <a:latin typeface="Century Gothic" pitchFamily="34" charset="0"/>
              </a:rPr>
              <a:t>.</a:t>
            </a:r>
            <a:endParaRPr lang="sk-SK" sz="900" dirty="0">
              <a:latin typeface="Century Gothic" pitchFamily="34" charset="0"/>
            </a:endParaRPr>
          </a:p>
          <a:p>
            <a:pPr marL="514350" lvl="0" indent="-514350">
              <a:lnSpc>
                <a:spcPct val="170000"/>
              </a:lnSpc>
              <a:buFont typeface="+mj-lt"/>
              <a:buAutoNum type="arabicPeriod"/>
            </a:pPr>
            <a:r>
              <a:rPr lang="en-GB" sz="900" dirty="0">
                <a:latin typeface="Century Gothic" pitchFamily="34" charset="0"/>
              </a:rPr>
              <a:t>von </a:t>
            </a:r>
            <a:r>
              <a:rPr lang="en-GB" sz="900" dirty="0" err="1">
                <a:latin typeface="Century Gothic" pitchFamily="34" charset="0"/>
              </a:rPr>
              <a:t>Mossner</a:t>
            </a:r>
            <a:r>
              <a:rPr lang="en-GB" sz="900" dirty="0">
                <a:latin typeface="Century Gothic" pitchFamily="34" charset="0"/>
              </a:rPr>
              <a:t>, A. W. (2021). Feeling Bad? Veganism, Climate Change, and the Rhetoric of </a:t>
            </a:r>
            <a:r>
              <a:rPr lang="en-GB" sz="900" dirty="0" err="1">
                <a:latin typeface="Century Gothic" pitchFamily="34" charset="0"/>
              </a:rPr>
              <a:t>Cowspiracy</a:t>
            </a:r>
            <a:r>
              <a:rPr lang="en-GB" sz="900" dirty="0">
                <a:latin typeface="Century Gothic" pitchFamily="34" charset="0"/>
              </a:rPr>
              <a:t>. In </a:t>
            </a:r>
            <a:r>
              <a:rPr lang="en-GB" sz="900" i="1" dirty="0" err="1">
                <a:latin typeface="Century Gothic" pitchFamily="34" charset="0"/>
              </a:rPr>
              <a:t>Veg</a:t>
            </a:r>
            <a:r>
              <a:rPr lang="en-GB" sz="900" i="1" dirty="0">
                <a:latin typeface="Century Gothic" pitchFamily="34" charset="0"/>
              </a:rPr>
              <a:t> (</a:t>
            </a:r>
            <a:r>
              <a:rPr lang="en-GB" sz="900" i="1" dirty="0" err="1">
                <a:latin typeface="Century Gothic" pitchFamily="34" charset="0"/>
              </a:rPr>
              <a:t>etari</a:t>
            </a:r>
            <a:r>
              <a:rPr lang="en-GB" sz="900" i="1" dirty="0">
                <a:latin typeface="Century Gothic" pitchFamily="34" charset="0"/>
              </a:rPr>
              <a:t>) an Arguments in Culture, History, and Practice</a:t>
            </a:r>
            <a:r>
              <a:rPr lang="en-GB" sz="900" dirty="0">
                <a:latin typeface="Century Gothic" pitchFamily="34" charset="0"/>
              </a:rPr>
              <a:t> (pp. 245-269). Palgrave Macmillan, Cham.</a:t>
            </a:r>
            <a:endParaRPr lang="sk-SK" sz="900" dirty="0">
              <a:latin typeface="Century Gothic" pitchFamily="34" charset="0"/>
            </a:endParaRPr>
          </a:p>
          <a:p>
            <a:pPr marL="514350" indent="-514350">
              <a:lnSpc>
                <a:spcPct val="170000"/>
              </a:lnSpc>
              <a:buFont typeface="+mj-lt"/>
              <a:buAutoNum type="arabicPeriod"/>
            </a:pPr>
            <a:r>
              <a:rPr lang="sk-SK" sz="900" dirty="0" err="1">
                <a:latin typeface="Century Gothic" pitchFamily="34" charset="0"/>
              </a:rPr>
              <a:t>Ternes</a:t>
            </a:r>
            <a:r>
              <a:rPr lang="sk-SK" sz="900" dirty="0">
                <a:latin typeface="Century Gothic" pitchFamily="34" charset="0"/>
              </a:rPr>
              <a:t>, B. (2013). </a:t>
            </a:r>
            <a:r>
              <a:rPr lang="sk-SK" sz="900" dirty="0" err="1">
                <a:latin typeface="Century Gothic" pitchFamily="34" charset="0"/>
              </a:rPr>
              <a:t>Rapid</a:t>
            </a:r>
            <a:r>
              <a:rPr lang="sk-SK" sz="900" dirty="0">
                <a:latin typeface="Century Gothic" pitchFamily="34" charset="0"/>
              </a:rPr>
              <a:t> </a:t>
            </a:r>
            <a:r>
              <a:rPr lang="sk-SK" sz="900" dirty="0" err="1">
                <a:latin typeface="Century Gothic" pitchFamily="34" charset="0"/>
              </a:rPr>
              <a:t>Climate</a:t>
            </a:r>
            <a:r>
              <a:rPr lang="sk-SK" sz="900" dirty="0">
                <a:latin typeface="Century Gothic" pitchFamily="34" charset="0"/>
              </a:rPr>
              <a:t> </a:t>
            </a:r>
            <a:r>
              <a:rPr lang="sk-SK" sz="900" dirty="0" err="1">
                <a:latin typeface="Century Gothic" pitchFamily="34" charset="0"/>
              </a:rPr>
              <a:t>Change</a:t>
            </a:r>
            <a:r>
              <a:rPr lang="sk-SK" sz="900" dirty="0">
                <a:latin typeface="Century Gothic" pitchFamily="34" charset="0"/>
              </a:rPr>
              <a:t>: </a:t>
            </a:r>
            <a:r>
              <a:rPr lang="sk-SK" sz="900" dirty="0" err="1">
                <a:latin typeface="Century Gothic" pitchFamily="34" charset="0"/>
              </a:rPr>
              <a:t>Causes</a:t>
            </a:r>
            <a:r>
              <a:rPr lang="sk-SK" sz="900" dirty="0">
                <a:latin typeface="Century Gothic" pitchFamily="34" charset="0"/>
              </a:rPr>
              <a:t>, </a:t>
            </a:r>
            <a:r>
              <a:rPr lang="sk-SK" sz="900" dirty="0" err="1">
                <a:latin typeface="Century Gothic" pitchFamily="34" charset="0"/>
              </a:rPr>
              <a:t>Consequences</a:t>
            </a:r>
            <a:r>
              <a:rPr lang="sk-SK" sz="900" dirty="0">
                <a:latin typeface="Century Gothic" pitchFamily="34" charset="0"/>
              </a:rPr>
              <a:t>, and </a:t>
            </a:r>
            <a:r>
              <a:rPr lang="sk-SK" sz="900" dirty="0" err="1">
                <a:latin typeface="Century Gothic" pitchFamily="34" charset="0"/>
              </a:rPr>
              <a:t>Solutions</a:t>
            </a:r>
            <a:r>
              <a:rPr lang="sk-SK" sz="900" dirty="0">
                <a:latin typeface="Century Gothic" pitchFamily="34" charset="0"/>
              </a:rPr>
              <a:t>.</a:t>
            </a:r>
          </a:p>
          <a:p>
            <a:pPr marL="514350" lvl="0" indent="-514350">
              <a:lnSpc>
                <a:spcPct val="170000"/>
              </a:lnSpc>
              <a:buFont typeface="+mj-lt"/>
              <a:buAutoNum type="arabicPeriod"/>
            </a:pPr>
            <a:r>
              <a:rPr lang="sk-SK" sz="900" dirty="0" err="1">
                <a:latin typeface="Century Gothic" pitchFamily="34" charset="0"/>
              </a:rPr>
              <a:t>Haldar</a:t>
            </a:r>
            <a:r>
              <a:rPr lang="sk-SK" sz="900" dirty="0">
                <a:latin typeface="Century Gothic" pitchFamily="34" charset="0"/>
              </a:rPr>
              <a:t>, I. (2011). </a:t>
            </a:r>
            <a:r>
              <a:rPr lang="sk-SK" sz="900" i="1" dirty="0" err="1">
                <a:latin typeface="Century Gothic" pitchFamily="34" charset="0"/>
              </a:rPr>
              <a:t>Global</a:t>
            </a:r>
            <a:r>
              <a:rPr lang="sk-SK" sz="900" i="1" dirty="0">
                <a:latin typeface="Century Gothic" pitchFamily="34" charset="0"/>
              </a:rPr>
              <a:t> </a:t>
            </a:r>
            <a:r>
              <a:rPr lang="sk-SK" sz="900" i="1" dirty="0" err="1">
                <a:latin typeface="Century Gothic" pitchFamily="34" charset="0"/>
              </a:rPr>
              <a:t>Warming</a:t>
            </a:r>
            <a:r>
              <a:rPr lang="sk-SK" sz="900" i="1" dirty="0">
                <a:latin typeface="Century Gothic" pitchFamily="34" charset="0"/>
              </a:rPr>
              <a:t>: </a:t>
            </a:r>
            <a:r>
              <a:rPr lang="sk-SK" sz="900" i="1" dirty="0" err="1">
                <a:latin typeface="Century Gothic" pitchFamily="34" charset="0"/>
              </a:rPr>
              <a:t>The</a:t>
            </a:r>
            <a:r>
              <a:rPr lang="sk-SK" sz="900" i="1" dirty="0">
                <a:latin typeface="Century Gothic" pitchFamily="34" charset="0"/>
              </a:rPr>
              <a:t> </a:t>
            </a:r>
            <a:r>
              <a:rPr lang="sk-SK" sz="900" i="1" dirty="0" err="1">
                <a:latin typeface="Century Gothic" pitchFamily="34" charset="0"/>
              </a:rPr>
              <a:t>Causes</a:t>
            </a:r>
            <a:r>
              <a:rPr lang="sk-SK" sz="900" i="1" dirty="0">
                <a:latin typeface="Century Gothic" pitchFamily="34" charset="0"/>
              </a:rPr>
              <a:t> and </a:t>
            </a:r>
            <a:r>
              <a:rPr lang="sk-SK" sz="900" i="1" dirty="0" err="1">
                <a:latin typeface="Century Gothic" pitchFamily="34" charset="0"/>
              </a:rPr>
              <a:t>Consequences</a:t>
            </a:r>
            <a:r>
              <a:rPr lang="sk-SK" sz="900" dirty="0">
                <a:latin typeface="Century Gothic" pitchFamily="34" charset="0"/>
              </a:rPr>
              <a:t>. </a:t>
            </a:r>
            <a:r>
              <a:rPr lang="sk-SK" sz="900" dirty="0" err="1">
                <a:latin typeface="Century Gothic" pitchFamily="34" charset="0"/>
              </a:rPr>
              <a:t>Readworthy</a:t>
            </a:r>
            <a:r>
              <a:rPr lang="sk-SK" sz="900" dirty="0">
                <a:latin typeface="Century Gothic" pitchFamily="34" charset="0"/>
              </a:rPr>
              <a:t>.</a:t>
            </a:r>
          </a:p>
          <a:p>
            <a:pPr marL="514350" indent="-514350">
              <a:lnSpc>
                <a:spcPct val="170000"/>
              </a:lnSpc>
              <a:buFont typeface="+mj-lt"/>
              <a:buAutoNum type="arabicPeriod"/>
            </a:pPr>
            <a:r>
              <a:rPr lang="sk-SK" sz="900" dirty="0" err="1">
                <a:latin typeface="Century Gothic" pitchFamily="34" charset="0"/>
              </a:rPr>
              <a:t>Hardy</a:t>
            </a:r>
            <a:r>
              <a:rPr lang="sk-SK" sz="900" dirty="0">
                <a:latin typeface="Century Gothic" pitchFamily="34" charset="0"/>
              </a:rPr>
              <a:t>, J. T. (2003). </a:t>
            </a:r>
            <a:r>
              <a:rPr lang="sk-SK" sz="900" i="1" dirty="0" err="1">
                <a:latin typeface="Century Gothic" pitchFamily="34" charset="0"/>
              </a:rPr>
              <a:t>Climate</a:t>
            </a:r>
            <a:r>
              <a:rPr lang="sk-SK" sz="900" i="1" dirty="0">
                <a:latin typeface="Century Gothic" pitchFamily="34" charset="0"/>
              </a:rPr>
              <a:t> </a:t>
            </a:r>
            <a:r>
              <a:rPr lang="sk-SK" sz="900" i="1" dirty="0" err="1">
                <a:latin typeface="Century Gothic" pitchFamily="34" charset="0"/>
              </a:rPr>
              <a:t>change</a:t>
            </a:r>
            <a:r>
              <a:rPr lang="sk-SK" sz="900" i="1" dirty="0">
                <a:latin typeface="Century Gothic" pitchFamily="34" charset="0"/>
              </a:rPr>
              <a:t>: </a:t>
            </a:r>
            <a:r>
              <a:rPr lang="sk-SK" sz="900" i="1" dirty="0" err="1">
                <a:latin typeface="Century Gothic" pitchFamily="34" charset="0"/>
              </a:rPr>
              <a:t>causes</a:t>
            </a:r>
            <a:r>
              <a:rPr lang="sk-SK" sz="900" i="1" dirty="0">
                <a:latin typeface="Century Gothic" pitchFamily="34" charset="0"/>
              </a:rPr>
              <a:t>, </a:t>
            </a:r>
            <a:r>
              <a:rPr lang="sk-SK" sz="900" i="1" dirty="0" err="1">
                <a:latin typeface="Century Gothic" pitchFamily="34" charset="0"/>
              </a:rPr>
              <a:t>effects</a:t>
            </a:r>
            <a:r>
              <a:rPr lang="sk-SK" sz="900" i="1" dirty="0">
                <a:latin typeface="Century Gothic" pitchFamily="34" charset="0"/>
              </a:rPr>
              <a:t>, and </a:t>
            </a:r>
            <a:r>
              <a:rPr lang="sk-SK" sz="900" i="1" dirty="0" err="1">
                <a:latin typeface="Century Gothic" pitchFamily="34" charset="0"/>
              </a:rPr>
              <a:t>solutions</a:t>
            </a:r>
            <a:r>
              <a:rPr lang="sk-SK" sz="900" dirty="0">
                <a:latin typeface="Century Gothic" pitchFamily="34" charset="0"/>
              </a:rPr>
              <a:t>. </a:t>
            </a:r>
            <a:r>
              <a:rPr lang="sk-SK" sz="900" dirty="0" err="1">
                <a:latin typeface="Century Gothic" pitchFamily="34" charset="0"/>
              </a:rPr>
              <a:t>John</a:t>
            </a:r>
            <a:r>
              <a:rPr lang="sk-SK" sz="900" dirty="0">
                <a:latin typeface="Century Gothic" pitchFamily="34" charset="0"/>
              </a:rPr>
              <a:t> </a:t>
            </a:r>
            <a:r>
              <a:rPr lang="sk-SK" sz="900" dirty="0" err="1">
                <a:latin typeface="Century Gothic" pitchFamily="34" charset="0"/>
              </a:rPr>
              <a:t>Wiley</a:t>
            </a:r>
            <a:r>
              <a:rPr lang="sk-SK" sz="900" dirty="0">
                <a:latin typeface="Century Gothic" pitchFamily="34" charset="0"/>
              </a:rPr>
              <a:t> &amp; </a:t>
            </a:r>
            <a:r>
              <a:rPr lang="sk-SK" sz="900" dirty="0" err="1">
                <a:latin typeface="Century Gothic" pitchFamily="34" charset="0"/>
              </a:rPr>
              <a:t>Sons</a:t>
            </a:r>
            <a:r>
              <a:rPr lang="sk-SK" sz="900" dirty="0">
                <a:latin typeface="Century Gothic" pitchFamily="34" charset="0"/>
              </a:rPr>
              <a:t>.</a:t>
            </a:r>
          </a:p>
          <a:p>
            <a:pPr>
              <a:buNone/>
            </a:pPr>
            <a:endParaRPr lang="sk-SK"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5760640"/>
          </a:xfrm>
        </p:spPr>
        <p:txBody>
          <a:bodyPr>
            <a:normAutofit/>
          </a:bodyPr>
          <a:lstStyle/>
          <a:p>
            <a:pPr algn="l"/>
            <a:br>
              <a:rPr lang="sk-SK" dirty="0">
                <a:latin typeface="Century Gothic" pitchFamily="34" charset="0"/>
              </a:rPr>
            </a:br>
            <a:br>
              <a:rPr lang="sk-SK" dirty="0">
                <a:latin typeface="Century Gothic" pitchFamily="34" charset="0"/>
              </a:rPr>
            </a:br>
            <a:br>
              <a:rPr lang="sk-SK" dirty="0">
                <a:latin typeface="Century Gothic" pitchFamily="34" charset="0"/>
              </a:rPr>
            </a:br>
            <a:r>
              <a:rPr lang="sk-SK" dirty="0" err="1">
                <a:latin typeface="Century Gothic" pitchFamily="34" charset="0"/>
              </a:rPr>
              <a:t>Thank</a:t>
            </a:r>
            <a:r>
              <a:rPr lang="sk-SK" dirty="0">
                <a:latin typeface="Century Gothic" pitchFamily="34" charset="0"/>
              </a:rPr>
              <a:t> </a:t>
            </a:r>
            <a:r>
              <a:rPr lang="sk-SK" dirty="0" err="1">
                <a:latin typeface="Century Gothic" pitchFamily="34" charset="0"/>
              </a:rPr>
              <a:t>you</a:t>
            </a:r>
            <a:r>
              <a:rPr lang="sk-SK" dirty="0">
                <a:latin typeface="Century Gothic" pitchFamily="34" charset="0"/>
              </a:rPr>
              <a:t> </a:t>
            </a:r>
            <a:r>
              <a:rPr lang="sk-SK" dirty="0" err="1">
                <a:latin typeface="Century Gothic" pitchFamily="34" charset="0"/>
              </a:rPr>
              <a:t>for</a:t>
            </a:r>
            <a:r>
              <a:rPr lang="sk-SK" dirty="0">
                <a:latin typeface="Century Gothic" pitchFamily="34" charset="0"/>
              </a:rPr>
              <a:t> </a:t>
            </a:r>
            <a:r>
              <a:rPr lang="sk-SK" dirty="0" err="1">
                <a:latin typeface="Century Gothic" pitchFamily="34" charset="0"/>
              </a:rPr>
              <a:t>your</a:t>
            </a:r>
            <a:r>
              <a:rPr lang="sk-SK" dirty="0">
                <a:latin typeface="Century Gothic" pitchFamily="34" charset="0"/>
              </a:rPr>
              <a:t> </a:t>
            </a:r>
            <a:r>
              <a:rPr lang="sk-SK" dirty="0" err="1">
                <a:latin typeface="Century Gothic" pitchFamily="34" charset="0"/>
              </a:rPr>
              <a:t>attention</a:t>
            </a:r>
            <a:r>
              <a:rPr lang="sk-SK" dirty="0">
                <a:latin typeface="Century Gothic" pitchFamily="34" charset="0"/>
              </a:rPr>
              <a:t>!</a:t>
            </a:r>
            <a:br>
              <a:rPr lang="sk-SK" dirty="0"/>
            </a:br>
            <a:br>
              <a:rPr lang="sk-SK" dirty="0"/>
            </a:br>
            <a:br>
              <a:rPr lang="sk-SK" dirty="0"/>
            </a:br>
            <a:r>
              <a:rPr lang="sk-SK" sz="1800" dirty="0">
                <a:latin typeface="Century Gothic" pitchFamily="34" charset="0"/>
              </a:rPr>
              <a:t>In </a:t>
            </a:r>
            <a:r>
              <a:rPr lang="sk-SK" sz="1800" dirty="0" err="1">
                <a:latin typeface="Century Gothic" pitchFamily="34" charset="0"/>
              </a:rPr>
              <a:t>case</a:t>
            </a:r>
            <a:r>
              <a:rPr lang="sk-SK" sz="1800" dirty="0">
                <a:latin typeface="Century Gothic" pitchFamily="34" charset="0"/>
              </a:rPr>
              <a:t> </a:t>
            </a:r>
            <a:r>
              <a:rPr lang="sk-SK" sz="1800" dirty="0" err="1">
                <a:latin typeface="Century Gothic" pitchFamily="34" charset="0"/>
              </a:rPr>
              <a:t>of</a:t>
            </a:r>
            <a:r>
              <a:rPr lang="sk-SK" sz="1800" dirty="0">
                <a:latin typeface="Century Gothic" pitchFamily="34" charset="0"/>
              </a:rPr>
              <a:t> </a:t>
            </a:r>
            <a:r>
              <a:rPr lang="sk-SK" sz="1800" dirty="0" err="1">
                <a:latin typeface="Century Gothic" pitchFamily="34" charset="0"/>
              </a:rPr>
              <a:t>any</a:t>
            </a:r>
            <a:r>
              <a:rPr lang="sk-SK" sz="1800" dirty="0">
                <a:latin typeface="Century Gothic" pitchFamily="34" charset="0"/>
              </a:rPr>
              <a:t> </a:t>
            </a:r>
            <a:r>
              <a:rPr lang="sk-SK" sz="1800" dirty="0" err="1">
                <a:latin typeface="Century Gothic" pitchFamily="34" charset="0"/>
              </a:rPr>
              <a:t>questions</a:t>
            </a:r>
            <a:r>
              <a:rPr lang="sk-SK" sz="1800" dirty="0">
                <a:latin typeface="Century Gothic" pitchFamily="34" charset="0"/>
              </a:rPr>
              <a:t>, </a:t>
            </a:r>
            <a:br>
              <a:rPr lang="sk-SK" sz="1800" dirty="0">
                <a:latin typeface="Century Gothic" pitchFamily="34" charset="0"/>
              </a:rPr>
            </a:br>
            <a:r>
              <a:rPr lang="sk-SK" sz="1800" dirty="0" err="1">
                <a:latin typeface="Century Gothic" pitchFamily="34" charset="0"/>
              </a:rPr>
              <a:t>please</a:t>
            </a:r>
            <a:r>
              <a:rPr lang="sk-SK" sz="1800" dirty="0">
                <a:latin typeface="Century Gothic" pitchFamily="34" charset="0"/>
              </a:rPr>
              <a:t> do </a:t>
            </a:r>
            <a:r>
              <a:rPr lang="sk-SK" sz="1800" dirty="0" err="1">
                <a:latin typeface="Century Gothic" pitchFamily="34" charset="0"/>
              </a:rPr>
              <a:t>not</a:t>
            </a:r>
            <a:r>
              <a:rPr lang="sk-SK" sz="1800" dirty="0">
                <a:latin typeface="Century Gothic" pitchFamily="34" charset="0"/>
              </a:rPr>
              <a:t> </a:t>
            </a:r>
            <a:r>
              <a:rPr lang="sk-SK" sz="1800" dirty="0" err="1">
                <a:latin typeface="Century Gothic" pitchFamily="34" charset="0"/>
              </a:rPr>
              <a:t>hestitate</a:t>
            </a:r>
            <a:r>
              <a:rPr lang="sk-SK" sz="1800" dirty="0">
                <a:latin typeface="Century Gothic" pitchFamily="34" charset="0"/>
              </a:rPr>
              <a:t> to </a:t>
            </a:r>
            <a:r>
              <a:rPr lang="sk-SK" sz="1800" dirty="0" err="1">
                <a:latin typeface="Century Gothic" pitchFamily="34" charset="0"/>
              </a:rPr>
              <a:t>contact</a:t>
            </a:r>
            <a:r>
              <a:rPr lang="sk-SK" sz="1800" dirty="0">
                <a:latin typeface="Century Gothic" pitchFamily="34" charset="0"/>
              </a:rPr>
              <a:t> </a:t>
            </a:r>
            <a:r>
              <a:rPr lang="sk-SK" sz="1800" dirty="0" err="1">
                <a:latin typeface="Century Gothic" pitchFamily="34" charset="0"/>
              </a:rPr>
              <a:t>me</a:t>
            </a:r>
            <a:r>
              <a:rPr lang="sk-SK" sz="1800" dirty="0">
                <a:latin typeface="Century Gothic" pitchFamily="34" charset="0"/>
              </a:rPr>
              <a:t> </a:t>
            </a:r>
            <a:r>
              <a:rPr lang="sk-SK" sz="1800" dirty="0" err="1">
                <a:latin typeface="Century Gothic" pitchFamily="34" charset="0"/>
              </a:rPr>
              <a:t>at</a:t>
            </a:r>
            <a:r>
              <a:rPr lang="sk-SK" sz="1800" dirty="0">
                <a:latin typeface="Century Gothic" pitchFamily="34" charset="0"/>
              </a:rPr>
              <a:t> </a:t>
            </a:r>
            <a:br>
              <a:rPr lang="sk-SK" sz="1800" dirty="0">
                <a:latin typeface="Century Gothic" pitchFamily="34" charset="0"/>
              </a:rPr>
            </a:br>
            <a:r>
              <a:rPr lang="sk-SK" sz="1800" dirty="0">
                <a:latin typeface="Century Gothic" pitchFamily="34" charset="0"/>
              </a:rPr>
              <a:t>        </a:t>
            </a:r>
            <a:r>
              <a:rPr lang="sk-SK" sz="1800" dirty="0" err="1">
                <a:latin typeface="Century Gothic" pitchFamily="34" charset="0"/>
                <a:hlinkClick r:id="rId2"/>
              </a:rPr>
              <a:t>katarina@skolar.name</a:t>
            </a:r>
            <a:br>
              <a:rPr lang="sk-SK" sz="1800" dirty="0">
                <a:latin typeface="Century Gothic" pitchFamily="34" charset="0"/>
              </a:rPr>
            </a:br>
            <a:endParaRPr lang="sk-SK" dirty="0">
              <a:latin typeface="Century Gothic" pitchFamily="34" charset="0"/>
            </a:endParaRPr>
          </a:p>
        </p:txBody>
      </p:sp>
      <p:pic>
        <p:nvPicPr>
          <p:cNvPr id="20486" name="Picture 6" descr="Mail Free Icon of Feather"/>
          <p:cNvPicPr>
            <a:picLocks noChangeAspect="1" noChangeArrowheads="1"/>
          </p:cNvPicPr>
          <p:nvPr/>
        </p:nvPicPr>
        <p:blipFill>
          <a:blip r:embed="rId3" cstate="print"/>
          <a:srcRect/>
          <a:stretch>
            <a:fillRect/>
          </a:stretch>
        </p:blipFill>
        <p:spPr bwMode="auto">
          <a:xfrm flipH="1">
            <a:off x="611559" y="5157192"/>
            <a:ext cx="360041" cy="3600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introduction</a:t>
            </a:r>
            <a:endParaRPr lang="sk-SK" sz="2800" dirty="0">
              <a:latin typeface="Century Gothic" pitchFamily="34" charset="0"/>
            </a:endParaRPr>
          </a:p>
        </p:txBody>
      </p:sp>
      <p:sp>
        <p:nvSpPr>
          <p:cNvPr id="3" name="Zástupný symbol obsahu 2"/>
          <p:cNvSpPr>
            <a:spLocks noGrp="1"/>
          </p:cNvSpPr>
          <p:nvPr>
            <p:ph idx="1"/>
          </p:nvPr>
        </p:nvSpPr>
        <p:spPr>
          <a:xfrm>
            <a:off x="457200" y="1600201"/>
            <a:ext cx="4330824" cy="1324744"/>
          </a:xfrm>
          <a:solidFill>
            <a:schemeClr val="accent3">
              <a:lumMod val="40000"/>
              <a:lumOff val="60000"/>
            </a:schemeClr>
          </a:solidFill>
          <a:ln>
            <a:solidFill>
              <a:schemeClr val="accent3">
                <a:lumMod val="60000"/>
                <a:lumOff val="40000"/>
              </a:schemeClr>
            </a:solidFill>
          </a:ln>
        </p:spPr>
        <p:txBody>
          <a:bodyPr>
            <a:normAutofit fontScale="70000" lnSpcReduction="20000"/>
          </a:bodyPr>
          <a:lstStyle/>
          <a:p>
            <a:pPr>
              <a:buNone/>
            </a:pPr>
            <a:r>
              <a:rPr lang="sk-SK" dirty="0"/>
              <a:t>	</a:t>
            </a:r>
            <a:r>
              <a:rPr lang="sk-SK" dirty="0">
                <a:latin typeface="Century Gothic" pitchFamily="34" charset="0"/>
              </a:rPr>
              <a:t>My </a:t>
            </a:r>
            <a:r>
              <a:rPr lang="en-GB" dirty="0">
                <a:latin typeface="Century Gothic" pitchFamily="34" charset="0"/>
              </a:rPr>
              <a:t>seminar work deals with the issue of the climate crisis and its possible solution - the vegan lifestyle. </a:t>
            </a:r>
            <a:endParaRPr lang="sk-SK" dirty="0">
              <a:latin typeface="Century Gothic" pitchFamily="34" charset="0"/>
            </a:endParaRPr>
          </a:p>
        </p:txBody>
      </p:sp>
      <p:sp>
        <p:nvSpPr>
          <p:cNvPr id="4" name="BlokTextu 3"/>
          <p:cNvSpPr txBox="1"/>
          <p:nvPr/>
        </p:nvSpPr>
        <p:spPr>
          <a:xfrm>
            <a:off x="4139952" y="3284984"/>
            <a:ext cx="3888432" cy="2585323"/>
          </a:xfrm>
          <a:prstGeom prst="rect">
            <a:avLst/>
          </a:prstGeom>
          <a:solidFill>
            <a:schemeClr val="accent3">
              <a:lumMod val="40000"/>
              <a:lumOff val="60000"/>
            </a:schemeClr>
          </a:solidFill>
        </p:spPr>
        <p:txBody>
          <a:bodyPr wrap="square" rtlCol="0">
            <a:spAutoFit/>
          </a:bodyPr>
          <a:lstStyle/>
          <a:p>
            <a:r>
              <a:rPr lang="en-GB" dirty="0">
                <a:latin typeface="Century Gothic" pitchFamily="34" charset="0"/>
              </a:rPr>
              <a:t>The main aim of </a:t>
            </a:r>
            <a:r>
              <a:rPr lang="sk-SK" dirty="0">
                <a:latin typeface="Century Gothic" pitchFamily="34" charset="0"/>
              </a:rPr>
              <a:t>my </a:t>
            </a:r>
            <a:r>
              <a:rPr lang="en-GB" dirty="0">
                <a:latin typeface="Century Gothic" pitchFamily="34" charset="0"/>
              </a:rPr>
              <a:t>work is to introduce the reader to the effects of meat and dairy consumption on our environment and explain how great is the part, that factory farming takes in the environmental crisis of our planet. </a:t>
            </a:r>
            <a:endParaRPr lang="sk-SK" dirty="0">
              <a:latin typeface="Century Gothic" pitchFamily="34" charset="0"/>
            </a:endParaRPr>
          </a:p>
          <a:p>
            <a:endParaRPr lang="sk-SK" dirty="0"/>
          </a:p>
        </p:txBody>
      </p:sp>
      <p:sp>
        <p:nvSpPr>
          <p:cNvPr id="5" name="BlokTextu 4"/>
          <p:cNvSpPr txBox="1"/>
          <p:nvPr/>
        </p:nvSpPr>
        <p:spPr>
          <a:xfrm>
            <a:off x="5436096" y="548680"/>
            <a:ext cx="3168352" cy="1015663"/>
          </a:xfrm>
          <a:prstGeom prst="rect">
            <a:avLst/>
          </a:prstGeom>
          <a:solidFill>
            <a:schemeClr val="accent3">
              <a:lumMod val="40000"/>
              <a:lumOff val="60000"/>
            </a:schemeClr>
          </a:solidFill>
        </p:spPr>
        <p:txBody>
          <a:bodyPr wrap="square" rtlCol="0">
            <a:spAutoFit/>
          </a:bodyPr>
          <a:lstStyle/>
          <a:p>
            <a:pPr algn="r"/>
            <a:r>
              <a:rPr lang="sk-SK" sz="2000" u="sng" dirty="0" err="1">
                <a:latin typeface="Century Gothic" pitchFamily="34" charset="0"/>
              </a:rPr>
              <a:t>Is</a:t>
            </a:r>
            <a:r>
              <a:rPr lang="sk-SK" sz="2000" u="sng" dirty="0">
                <a:latin typeface="Century Gothic" pitchFamily="34" charset="0"/>
              </a:rPr>
              <a:t> </a:t>
            </a:r>
            <a:r>
              <a:rPr lang="sk-SK" sz="2000" u="sng" dirty="0" err="1">
                <a:latin typeface="Century Gothic" pitchFamily="34" charset="0"/>
              </a:rPr>
              <a:t>going</a:t>
            </a:r>
            <a:r>
              <a:rPr lang="sk-SK" sz="2000" u="sng" dirty="0">
                <a:latin typeface="Century Gothic" pitchFamily="34" charset="0"/>
              </a:rPr>
              <a:t> </a:t>
            </a:r>
            <a:r>
              <a:rPr lang="sk-SK" sz="2000" u="sng" dirty="0" err="1">
                <a:latin typeface="Century Gothic" pitchFamily="34" charset="0"/>
              </a:rPr>
              <a:t>vegan</a:t>
            </a:r>
            <a:r>
              <a:rPr lang="sk-SK" sz="2000" u="sng" dirty="0">
                <a:latin typeface="Century Gothic" pitchFamily="34" charset="0"/>
              </a:rPr>
              <a:t> </a:t>
            </a:r>
            <a:r>
              <a:rPr lang="sk-SK" sz="2000" u="sng" dirty="0" err="1">
                <a:latin typeface="Century Gothic" pitchFamily="34" charset="0"/>
              </a:rPr>
              <a:t>really</a:t>
            </a:r>
            <a:r>
              <a:rPr lang="sk-SK" sz="2000" u="sng" dirty="0">
                <a:latin typeface="Century Gothic" pitchFamily="34" charset="0"/>
              </a:rPr>
              <a:t> </a:t>
            </a:r>
            <a:r>
              <a:rPr lang="sk-SK" sz="2000" u="sng" dirty="0" err="1">
                <a:latin typeface="Century Gothic" pitchFamily="34" charset="0"/>
              </a:rPr>
              <a:t>better</a:t>
            </a:r>
            <a:r>
              <a:rPr lang="sk-SK" sz="2000" u="sng" dirty="0">
                <a:latin typeface="Century Gothic" pitchFamily="34" charset="0"/>
              </a:rPr>
              <a:t> </a:t>
            </a:r>
            <a:r>
              <a:rPr lang="sk-SK" sz="2000" u="sng" dirty="0" err="1">
                <a:latin typeface="Century Gothic" pitchFamily="34" charset="0"/>
              </a:rPr>
              <a:t>for</a:t>
            </a:r>
            <a:r>
              <a:rPr lang="sk-SK" sz="2000" u="sng" dirty="0">
                <a:latin typeface="Century Gothic" pitchFamily="34" charset="0"/>
              </a:rPr>
              <a:t> </a:t>
            </a:r>
            <a:r>
              <a:rPr lang="sk-SK" sz="2000" u="sng" dirty="0" err="1">
                <a:latin typeface="Century Gothic" pitchFamily="34" charset="0"/>
              </a:rPr>
              <a:t>the</a:t>
            </a:r>
            <a:r>
              <a:rPr lang="sk-SK" sz="2000" u="sng" dirty="0">
                <a:latin typeface="Century Gothic" pitchFamily="34" charset="0"/>
              </a:rPr>
              <a:t> </a:t>
            </a:r>
            <a:r>
              <a:rPr lang="sk-SK" sz="2000" u="sng" dirty="0" err="1">
                <a:latin typeface="Century Gothic" pitchFamily="34" charset="0"/>
              </a:rPr>
              <a:t>environment</a:t>
            </a:r>
            <a:r>
              <a:rPr lang="sk-SK" sz="2000" u="sng" dirty="0">
                <a:latin typeface="Century Gothic" pitchFamily="34" charset="0"/>
              </a:rPr>
              <a:t>?</a:t>
            </a:r>
          </a:p>
        </p:txBody>
      </p:sp>
      <p:sp>
        <p:nvSpPr>
          <p:cNvPr id="6" name="BlokTextu 5"/>
          <p:cNvSpPr txBox="1"/>
          <p:nvPr/>
        </p:nvSpPr>
        <p:spPr>
          <a:xfrm>
            <a:off x="323528" y="6165304"/>
            <a:ext cx="8352928" cy="584775"/>
          </a:xfrm>
          <a:prstGeom prst="rect">
            <a:avLst/>
          </a:prstGeom>
          <a:solidFill>
            <a:schemeClr val="accent3">
              <a:lumMod val="40000"/>
              <a:lumOff val="60000"/>
            </a:schemeClr>
          </a:solidFill>
        </p:spPr>
        <p:txBody>
          <a:bodyPr wrap="square" rtlCol="0">
            <a:spAutoFit/>
          </a:bodyPr>
          <a:lstStyle/>
          <a:p>
            <a:r>
              <a:rPr lang="sk-SK" sz="1400" dirty="0" err="1">
                <a:latin typeface="Century Gothic" pitchFamily="34" charset="0"/>
              </a:rPr>
              <a:t>keywords</a:t>
            </a:r>
            <a:r>
              <a:rPr lang="sk-SK" sz="1400" dirty="0">
                <a:latin typeface="Century Gothic" pitchFamily="34" charset="0"/>
              </a:rPr>
              <a:t>: </a:t>
            </a:r>
            <a:r>
              <a:rPr lang="en-GB" sz="1400" dirty="0">
                <a:latin typeface="Century Gothic" pitchFamily="34" charset="0"/>
              </a:rPr>
              <a:t>Veganism, Environment, Environmental Crisis, Animal-Product Consumption, Lifestyle</a:t>
            </a:r>
            <a:endParaRPr lang="sk-SK" sz="1400" dirty="0">
              <a:latin typeface="Century Gothic" pitchFamily="34" charset="0"/>
            </a:endParaRPr>
          </a:p>
          <a:p>
            <a:endParaRPr lang="sk-SK" dirty="0"/>
          </a:p>
        </p:txBody>
      </p:sp>
      <p:pic>
        <p:nvPicPr>
          <p:cNvPr id="18434" name="Picture 2" descr="C:\Users\katys\Downloads\planet-earth.png"/>
          <p:cNvPicPr>
            <a:picLocks noChangeAspect="1" noChangeArrowheads="1"/>
          </p:cNvPicPr>
          <p:nvPr/>
        </p:nvPicPr>
        <p:blipFill>
          <a:blip r:embed="rId3" cstate="print"/>
          <a:srcRect/>
          <a:stretch>
            <a:fillRect/>
          </a:stretch>
        </p:blipFill>
        <p:spPr bwMode="auto">
          <a:xfrm>
            <a:off x="1043608" y="3212976"/>
            <a:ext cx="2664296" cy="2664296"/>
          </a:xfrm>
          <a:prstGeom prst="rect">
            <a:avLst/>
          </a:prstGeom>
          <a:noFill/>
        </p:spPr>
      </p:pic>
      <p:pic>
        <p:nvPicPr>
          <p:cNvPr id="9" name="2">
            <a:hlinkClick r:id="" action="ppaction://media"/>
          </p:cNvPr>
          <p:cNvPicPr>
            <a:picLocks noRot="1" noChangeAspect="1"/>
          </p:cNvPicPr>
          <p:nvPr>
            <a:wavAudioFile r:embed="rId1" name="2"/>
          </p:nvPr>
        </p:nvPicPr>
        <p:blipFill>
          <a:blip r:embed="rId4" cstate="print"/>
          <a:stretch>
            <a:fillRect/>
          </a:stretch>
        </p:blipFill>
        <p:spPr>
          <a:xfrm>
            <a:off x="6084168" y="2276872"/>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87"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main</a:t>
            </a:r>
            <a:r>
              <a:rPr lang="sk-SK" sz="2800" dirty="0">
                <a:latin typeface="Century Gothic" pitchFamily="34" charset="0"/>
              </a:rPr>
              <a:t> </a:t>
            </a:r>
            <a:r>
              <a:rPr lang="sk-SK" sz="2800" dirty="0" err="1">
                <a:latin typeface="Century Gothic" pitchFamily="34" charset="0"/>
              </a:rPr>
              <a:t>aims</a:t>
            </a:r>
            <a:r>
              <a:rPr lang="sk-SK" sz="2800" dirty="0">
                <a:latin typeface="Century Gothic" pitchFamily="34" charset="0"/>
              </a:rPr>
              <a:t> </a:t>
            </a:r>
            <a:r>
              <a:rPr lang="sk-SK" sz="2800" dirty="0" err="1">
                <a:latin typeface="Century Gothic" pitchFamily="34" charset="0"/>
              </a:rPr>
              <a:t>of</a:t>
            </a:r>
            <a:r>
              <a:rPr lang="sk-SK" sz="2800" dirty="0">
                <a:latin typeface="Century Gothic" pitchFamily="34" charset="0"/>
              </a:rPr>
              <a:t> my </a:t>
            </a:r>
            <a:r>
              <a:rPr lang="sk-SK" sz="2800" dirty="0" err="1">
                <a:latin typeface="Century Gothic" pitchFamily="34" charset="0"/>
              </a:rPr>
              <a:t>presentation</a:t>
            </a:r>
            <a:endParaRPr lang="sk-SK" sz="2800" dirty="0">
              <a:latin typeface="Century Gothic" pitchFamily="34" charset="0"/>
            </a:endParaRPr>
          </a:p>
        </p:txBody>
      </p:sp>
      <p:sp>
        <p:nvSpPr>
          <p:cNvPr id="3" name="Zástupný symbol obsahu 2"/>
          <p:cNvSpPr>
            <a:spLocks noGrp="1"/>
          </p:cNvSpPr>
          <p:nvPr>
            <p:ph idx="1"/>
          </p:nvPr>
        </p:nvSpPr>
        <p:spPr>
          <a:xfrm>
            <a:off x="467544" y="1700808"/>
            <a:ext cx="8229600" cy="4209331"/>
          </a:xfrm>
          <a:solidFill>
            <a:schemeClr val="accent3">
              <a:lumMod val="40000"/>
              <a:lumOff val="60000"/>
            </a:schemeClr>
          </a:solidFill>
        </p:spPr>
        <p:txBody>
          <a:bodyPr/>
          <a:lstStyle/>
          <a:p>
            <a:endParaRPr lang="sk-SK" sz="2000" dirty="0">
              <a:latin typeface="Century Gothic" pitchFamily="34" charset="0"/>
            </a:endParaRPr>
          </a:p>
          <a:p>
            <a:r>
              <a:rPr lang="sk-SK" sz="2000" dirty="0" err="1">
                <a:latin typeface="Century Gothic" pitchFamily="34" charset="0"/>
              </a:rPr>
              <a:t>find</a:t>
            </a:r>
            <a:r>
              <a:rPr lang="sk-SK" sz="2000" dirty="0">
                <a:latin typeface="Century Gothic" pitchFamily="34" charset="0"/>
              </a:rPr>
              <a:t> </a:t>
            </a:r>
            <a:r>
              <a:rPr lang="sk-SK" sz="2000" dirty="0" err="1">
                <a:latin typeface="Century Gothic" pitchFamily="34" charset="0"/>
              </a:rPr>
              <a:t>out</a:t>
            </a:r>
            <a:r>
              <a:rPr lang="sk-SK" sz="2000" dirty="0">
                <a:latin typeface="Century Gothic" pitchFamily="34" charset="0"/>
              </a:rPr>
              <a:t>, </a:t>
            </a:r>
            <a:r>
              <a:rPr lang="sk-SK" sz="2000" dirty="0" err="1">
                <a:latin typeface="Century Gothic" pitchFamily="34" charset="0"/>
              </a:rPr>
              <a:t>how</a:t>
            </a:r>
            <a:r>
              <a:rPr lang="sk-SK" sz="2000" dirty="0">
                <a:latin typeface="Century Gothic" pitchFamily="34" charset="0"/>
              </a:rPr>
              <a:t> big </a:t>
            </a:r>
            <a:r>
              <a:rPr lang="sk-SK" sz="2000" dirty="0" err="1">
                <a:latin typeface="Century Gothic" pitchFamily="34" charset="0"/>
              </a:rPr>
              <a:t>is</a:t>
            </a:r>
            <a:r>
              <a:rPr lang="sk-SK" sz="2000" dirty="0">
                <a:latin typeface="Century Gothic" pitchFamily="34" charset="0"/>
              </a:rPr>
              <a:t> </a:t>
            </a:r>
            <a:r>
              <a:rPr lang="sk-SK" sz="2000" dirty="0" err="1">
                <a:latin typeface="Century Gothic" pitchFamily="34" charset="0"/>
              </a:rPr>
              <a:t>the</a:t>
            </a:r>
            <a:r>
              <a:rPr lang="sk-SK" sz="2000" dirty="0">
                <a:latin typeface="Century Gothic" pitchFamily="34" charset="0"/>
              </a:rPr>
              <a:t> part, </a:t>
            </a:r>
            <a:r>
              <a:rPr lang="sk-SK" sz="2000" dirty="0" err="1">
                <a:latin typeface="Century Gothic" pitchFamily="34" charset="0"/>
              </a:rPr>
              <a:t>that</a:t>
            </a:r>
            <a:r>
              <a:rPr lang="sk-SK" sz="2000" dirty="0">
                <a:latin typeface="Century Gothic" pitchFamily="34" charset="0"/>
              </a:rPr>
              <a:t> </a:t>
            </a:r>
            <a:r>
              <a:rPr lang="sk-SK" sz="2000" dirty="0" err="1">
                <a:latin typeface="Century Gothic" pitchFamily="34" charset="0"/>
              </a:rPr>
              <a:t>animal-product</a:t>
            </a:r>
            <a:r>
              <a:rPr lang="sk-SK" sz="2000" dirty="0">
                <a:latin typeface="Century Gothic" pitchFamily="34" charset="0"/>
              </a:rPr>
              <a:t> </a:t>
            </a:r>
            <a:r>
              <a:rPr lang="sk-SK" sz="2000" dirty="0" err="1">
                <a:latin typeface="Century Gothic" pitchFamily="34" charset="0"/>
              </a:rPr>
              <a:t>consumption</a:t>
            </a:r>
            <a:r>
              <a:rPr lang="sk-SK" sz="2000" dirty="0">
                <a:latin typeface="Century Gothic" pitchFamily="34" charset="0"/>
              </a:rPr>
              <a:t> </a:t>
            </a:r>
            <a:r>
              <a:rPr lang="sk-SK" sz="2000" dirty="0" err="1">
                <a:latin typeface="Century Gothic" pitchFamily="34" charset="0"/>
              </a:rPr>
              <a:t>plays</a:t>
            </a:r>
            <a:r>
              <a:rPr lang="sk-SK" sz="2000" dirty="0">
                <a:latin typeface="Century Gothic" pitchFamily="34" charset="0"/>
              </a:rPr>
              <a:t> in </a:t>
            </a:r>
            <a:r>
              <a:rPr lang="sk-SK" sz="2000" dirty="0" err="1">
                <a:latin typeface="Century Gothic" pitchFamily="34" charset="0"/>
              </a:rPr>
              <a:t>causing</a:t>
            </a:r>
            <a:r>
              <a:rPr lang="sk-SK" sz="2000" dirty="0">
                <a:latin typeface="Century Gothic" pitchFamily="34" charset="0"/>
              </a:rPr>
              <a:t> </a:t>
            </a:r>
            <a:r>
              <a:rPr lang="sk-SK" sz="2000" dirty="0" err="1">
                <a:latin typeface="Century Gothic" pitchFamily="34" charset="0"/>
              </a:rPr>
              <a:t>the</a:t>
            </a:r>
            <a:r>
              <a:rPr lang="sk-SK" sz="2000" dirty="0">
                <a:latin typeface="Century Gothic" pitchFamily="34" charset="0"/>
              </a:rPr>
              <a:t> </a:t>
            </a:r>
            <a:r>
              <a:rPr lang="sk-SK" sz="2000" dirty="0" err="1">
                <a:latin typeface="Century Gothic" pitchFamily="34" charset="0"/>
              </a:rPr>
              <a:t>climate</a:t>
            </a:r>
            <a:r>
              <a:rPr lang="sk-SK" sz="2000" dirty="0">
                <a:latin typeface="Century Gothic" pitchFamily="34" charset="0"/>
              </a:rPr>
              <a:t> </a:t>
            </a:r>
            <a:r>
              <a:rPr lang="sk-SK" sz="2000" dirty="0" err="1">
                <a:latin typeface="Century Gothic" pitchFamily="34" charset="0"/>
              </a:rPr>
              <a:t>crisis</a:t>
            </a:r>
            <a:endParaRPr lang="sk-SK" sz="2000" dirty="0">
              <a:latin typeface="Century Gothic" pitchFamily="34" charset="0"/>
            </a:endParaRPr>
          </a:p>
          <a:p>
            <a:endParaRPr lang="sk-SK" sz="2000" dirty="0">
              <a:latin typeface="Century Gothic" pitchFamily="34" charset="0"/>
            </a:endParaRPr>
          </a:p>
          <a:p>
            <a:endParaRPr lang="sk-SK" sz="2000" dirty="0">
              <a:latin typeface="Century Gothic" pitchFamily="34" charset="0"/>
            </a:endParaRPr>
          </a:p>
          <a:p>
            <a:r>
              <a:rPr lang="en-GB" sz="2000" dirty="0">
                <a:latin typeface="Century Gothic" pitchFamily="34" charset="0"/>
              </a:rPr>
              <a:t>raise awareness on these issues</a:t>
            </a:r>
            <a:endParaRPr lang="sk-SK" sz="2000" dirty="0">
              <a:latin typeface="Century Gothic" pitchFamily="34" charset="0"/>
            </a:endParaRPr>
          </a:p>
          <a:p>
            <a:endParaRPr lang="sk-SK" sz="2000" dirty="0">
              <a:latin typeface="Century Gothic" pitchFamily="34" charset="0"/>
            </a:endParaRPr>
          </a:p>
          <a:p>
            <a:endParaRPr lang="sk-SK" sz="2000" dirty="0">
              <a:latin typeface="Century Gothic" pitchFamily="34" charset="0"/>
            </a:endParaRPr>
          </a:p>
          <a:p>
            <a:r>
              <a:rPr lang="sk-SK" sz="2000" dirty="0">
                <a:latin typeface="Century Gothic" pitchFamily="34" charset="0"/>
              </a:rPr>
              <a:t>to</a:t>
            </a:r>
            <a:r>
              <a:rPr lang="en-GB" sz="2000" dirty="0">
                <a:latin typeface="Century Gothic" pitchFamily="34" charset="0"/>
              </a:rPr>
              <a:t> come up with some solutions, that can be applied to everyone’s daily life</a:t>
            </a:r>
            <a:endParaRPr lang="sk-SK" sz="2000" dirty="0">
              <a:latin typeface="Century Gothic" pitchFamily="34" charset="0"/>
            </a:endParaRPr>
          </a:p>
          <a:p>
            <a:endParaRPr lang="sk-SK" dirty="0"/>
          </a:p>
        </p:txBody>
      </p:sp>
      <p:pic>
        <p:nvPicPr>
          <p:cNvPr id="4"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6732240" y="2996952"/>
            <a:ext cx="770309" cy="770309"/>
          </a:xfrm>
          <a:prstGeom prst="rect">
            <a:avLst/>
          </a:prstGeom>
        </p:spPr>
      </p:pic>
      <p:pic>
        <p:nvPicPr>
          <p:cNvPr id="5" name="Zaznamenaný zvuk">
            <a:hlinkClick r:id="" action="ppaction://media"/>
          </p:cNvPr>
          <p:cNvPicPr>
            <a:picLocks noRot="1" noChangeAspect="1"/>
          </p:cNvPicPr>
          <p:nvPr>
            <a:wavAudioFile r:embed="rId2" name="Zaznamenaný zvuk"/>
          </p:nvPr>
        </p:nvPicPr>
        <p:blipFill>
          <a:blip r:embed="rId5" cstate="print"/>
          <a:stretch>
            <a:fillRect/>
          </a:stretch>
        </p:blipFill>
        <p:spPr>
          <a:xfrm>
            <a:off x="6804248" y="5517232"/>
            <a:ext cx="964555" cy="96455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2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2437"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What</a:t>
            </a:r>
            <a:r>
              <a:rPr lang="sk-SK" sz="2800" dirty="0">
                <a:latin typeface="Century Gothic" pitchFamily="34" charset="0"/>
              </a:rPr>
              <a:t> </a:t>
            </a:r>
            <a:r>
              <a:rPr lang="sk-SK" sz="2800" dirty="0" err="1">
                <a:latin typeface="Century Gothic" pitchFamily="34" charset="0"/>
              </a:rPr>
              <a:t>is</a:t>
            </a:r>
            <a:r>
              <a:rPr lang="sk-SK" sz="2800" dirty="0">
                <a:latin typeface="Century Gothic" pitchFamily="34" charset="0"/>
              </a:rPr>
              <a:t> </a:t>
            </a:r>
            <a:r>
              <a:rPr lang="sk-SK" sz="2800" dirty="0" err="1">
                <a:latin typeface="Century Gothic" pitchFamily="34" charset="0"/>
              </a:rPr>
              <a:t>veganism</a:t>
            </a:r>
            <a:r>
              <a:rPr lang="sk-SK" sz="2800" dirty="0">
                <a:latin typeface="Century Gothic" pitchFamily="34" charset="0"/>
              </a:rPr>
              <a:t>?</a:t>
            </a:r>
          </a:p>
        </p:txBody>
      </p:sp>
      <p:sp>
        <p:nvSpPr>
          <p:cNvPr id="3" name="Zástupný symbol obsahu 2"/>
          <p:cNvSpPr>
            <a:spLocks noGrp="1"/>
          </p:cNvSpPr>
          <p:nvPr>
            <p:ph idx="1"/>
          </p:nvPr>
        </p:nvSpPr>
        <p:spPr>
          <a:xfrm>
            <a:off x="467544" y="3212976"/>
            <a:ext cx="8219256" cy="2664296"/>
          </a:xfrm>
          <a:solidFill>
            <a:schemeClr val="accent3">
              <a:lumMod val="40000"/>
              <a:lumOff val="60000"/>
            </a:schemeClr>
          </a:solidFill>
        </p:spPr>
        <p:txBody>
          <a:bodyPr>
            <a:normAutofit/>
          </a:bodyPr>
          <a:lstStyle/>
          <a:p>
            <a:pPr>
              <a:buFont typeface="Courier New" pitchFamily="49" charset="0"/>
              <a:buChar char="o"/>
            </a:pPr>
            <a:r>
              <a:rPr lang="sk-SK" sz="1600" dirty="0">
                <a:latin typeface="Century Gothic" pitchFamily="34" charset="0"/>
              </a:rPr>
              <a:t>a </a:t>
            </a:r>
            <a:r>
              <a:rPr lang="en-GB" sz="1600" dirty="0">
                <a:latin typeface="Century Gothic" pitchFamily="34" charset="0"/>
              </a:rPr>
              <a:t>lifestyle that excludes, as far as possible, the consumption or any use of animals for human needs</a:t>
            </a:r>
            <a:endParaRPr lang="sk-SK" sz="1600" dirty="0">
              <a:latin typeface="Century Gothic" pitchFamily="34" charset="0"/>
            </a:endParaRPr>
          </a:p>
          <a:p>
            <a:pPr>
              <a:buFont typeface="Courier New" pitchFamily="49" charset="0"/>
              <a:buChar char="o"/>
            </a:pPr>
            <a:endParaRPr lang="sk-SK" sz="1600" dirty="0">
              <a:latin typeface="Century Gothic" pitchFamily="34" charset="0"/>
            </a:endParaRPr>
          </a:p>
          <a:p>
            <a:pPr>
              <a:buFont typeface="Courier New" pitchFamily="49" charset="0"/>
              <a:buChar char="o"/>
            </a:pPr>
            <a:r>
              <a:rPr lang="en-GB" sz="1600" dirty="0">
                <a:latin typeface="Century Gothic" pitchFamily="34" charset="0"/>
              </a:rPr>
              <a:t>a vegan diet does not contain any products or raw materials of animal origin, thus excluding meat, fish, dairy products, eggs, and sometimes also honey</a:t>
            </a:r>
            <a:endParaRPr lang="sk-SK" sz="1600" dirty="0">
              <a:latin typeface="Century Gothic" pitchFamily="34" charset="0"/>
            </a:endParaRPr>
          </a:p>
          <a:p>
            <a:pPr>
              <a:buFont typeface="Courier New" pitchFamily="49" charset="0"/>
              <a:buChar char="o"/>
            </a:pPr>
            <a:endParaRPr lang="sk-SK" sz="1600" dirty="0">
              <a:latin typeface="Century Gothic" pitchFamily="34" charset="0"/>
            </a:endParaRPr>
          </a:p>
          <a:p>
            <a:pPr>
              <a:buFont typeface="Courier New" pitchFamily="49" charset="0"/>
              <a:buChar char="o"/>
            </a:pPr>
            <a:r>
              <a:rPr lang="sk-SK" sz="1600" dirty="0">
                <a:latin typeface="Century Gothic" pitchFamily="34" charset="0"/>
              </a:rPr>
              <a:t>i</a:t>
            </a:r>
            <a:r>
              <a:rPr lang="en-GB" sz="1600" dirty="0">
                <a:latin typeface="Century Gothic" pitchFamily="34" charset="0"/>
              </a:rPr>
              <a:t>t is an overall lifestyle that generally rejects or at least seeks to limit the use of animals in the garment, dermatological or entertainment industries and other areas of life</a:t>
            </a:r>
            <a:endParaRPr lang="sk-SK" sz="1600" dirty="0">
              <a:latin typeface="Century Gothic" pitchFamily="34" charset="0"/>
            </a:endParaRPr>
          </a:p>
        </p:txBody>
      </p:sp>
      <p:pic>
        <p:nvPicPr>
          <p:cNvPr id="19458" name="Picture 2" descr="Vegan Icons - Download Free Vector Icons | Noun Project"/>
          <p:cNvPicPr>
            <a:picLocks noChangeAspect="1" noChangeArrowheads="1"/>
          </p:cNvPicPr>
          <p:nvPr/>
        </p:nvPicPr>
        <p:blipFill>
          <a:blip r:embed="rId3" cstate="print"/>
          <a:srcRect/>
          <a:stretch>
            <a:fillRect/>
          </a:stretch>
        </p:blipFill>
        <p:spPr bwMode="auto">
          <a:xfrm>
            <a:off x="5436096" y="476672"/>
            <a:ext cx="2337048" cy="2337048"/>
          </a:xfrm>
          <a:prstGeom prst="rect">
            <a:avLst/>
          </a:prstGeom>
          <a:noFill/>
        </p:spPr>
      </p:pic>
      <p:pic>
        <p:nvPicPr>
          <p:cNvPr id="5"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4283968" y="2420888"/>
            <a:ext cx="504056" cy="504056"/>
          </a:xfrm>
          <a:prstGeom prst="rect">
            <a:avLst/>
          </a:prstGeom>
        </p:spPr>
      </p:pic>
      <p:sp>
        <p:nvSpPr>
          <p:cNvPr id="6" name="Obdĺžnik 5"/>
          <p:cNvSpPr/>
          <p:nvPr/>
        </p:nvSpPr>
        <p:spPr>
          <a:xfrm>
            <a:off x="467544" y="1268760"/>
            <a:ext cx="4824536" cy="1446550"/>
          </a:xfrm>
          <a:prstGeom prst="rect">
            <a:avLst/>
          </a:prstGeom>
        </p:spPr>
        <p:txBody>
          <a:bodyPr wrap="square">
            <a:spAutoFit/>
          </a:bodyPr>
          <a:lstStyle/>
          <a:p>
            <a:r>
              <a:rPr lang="sk-SK" sz="1400" i="1" dirty="0">
                <a:latin typeface="Century Gothic" pitchFamily="34" charset="0"/>
              </a:rPr>
              <a:t>„</a:t>
            </a:r>
            <a:r>
              <a:rPr lang="en-US" sz="1400" i="1" dirty="0">
                <a:latin typeface="Century Gothic" pitchFamily="34" charset="0"/>
              </a:rPr>
              <a:t>Raising animals for food requires massive amounts of land, food, energy, and water. The byproducts of animal agriculture pollute our air and waterways. By shunning animal products, vegans are de facto environmentalists.</a:t>
            </a:r>
            <a:r>
              <a:rPr lang="sk-SK" sz="1400" i="1" dirty="0">
                <a:latin typeface="Century Gothic" pitchFamily="34" charset="0"/>
              </a:rPr>
              <a:t>“</a:t>
            </a:r>
            <a:endParaRPr lang="sk-SK" sz="1400" dirty="0"/>
          </a:p>
          <a:p>
            <a:endParaRPr lang="sk-SK"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0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800" dirty="0" err="1">
                <a:latin typeface="Century Gothic" pitchFamily="34" charset="0"/>
              </a:rPr>
              <a:t>What</a:t>
            </a:r>
            <a:r>
              <a:rPr lang="sk-SK" sz="2800" dirty="0">
                <a:latin typeface="Century Gothic" pitchFamily="34" charset="0"/>
              </a:rPr>
              <a:t> </a:t>
            </a:r>
            <a:r>
              <a:rPr lang="sk-SK" sz="2800" dirty="0" err="1">
                <a:latin typeface="Century Gothic" pitchFamily="34" charset="0"/>
              </a:rPr>
              <a:t>is</a:t>
            </a:r>
            <a:r>
              <a:rPr lang="sk-SK" sz="2800" dirty="0">
                <a:latin typeface="Century Gothic" pitchFamily="34" charset="0"/>
              </a:rPr>
              <a:t> </a:t>
            </a:r>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climate</a:t>
            </a:r>
            <a:r>
              <a:rPr lang="sk-SK" sz="2800" dirty="0">
                <a:latin typeface="Century Gothic" pitchFamily="34" charset="0"/>
              </a:rPr>
              <a:t> </a:t>
            </a:r>
            <a:r>
              <a:rPr lang="sk-SK" sz="2800" dirty="0" err="1">
                <a:latin typeface="Century Gothic" pitchFamily="34" charset="0"/>
              </a:rPr>
              <a:t>change</a:t>
            </a:r>
            <a:r>
              <a:rPr lang="sk-SK" sz="2800" dirty="0">
                <a:latin typeface="Century Gothic" pitchFamily="34" charset="0"/>
              </a:rPr>
              <a:t> and </a:t>
            </a:r>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climate</a:t>
            </a:r>
            <a:r>
              <a:rPr lang="sk-SK" sz="2800" dirty="0">
                <a:latin typeface="Century Gothic" pitchFamily="34" charset="0"/>
              </a:rPr>
              <a:t> </a:t>
            </a:r>
            <a:r>
              <a:rPr lang="sk-SK" sz="2800" dirty="0" err="1">
                <a:latin typeface="Century Gothic" pitchFamily="34" charset="0"/>
              </a:rPr>
              <a:t>crisis</a:t>
            </a:r>
            <a:r>
              <a:rPr lang="sk-SK" sz="2800" dirty="0">
                <a:latin typeface="Century Gothic" pitchFamily="34" charset="0"/>
              </a:rPr>
              <a:t>?</a:t>
            </a:r>
          </a:p>
        </p:txBody>
      </p:sp>
      <p:sp>
        <p:nvSpPr>
          <p:cNvPr id="3" name="Zástupný symbol obsahu 2"/>
          <p:cNvSpPr>
            <a:spLocks noGrp="1"/>
          </p:cNvSpPr>
          <p:nvPr>
            <p:ph idx="1"/>
          </p:nvPr>
        </p:nvSpPr>
        <p:spPr>
          <a:xfrm>
            <a:off x="457200" y="1600201"/>
            <a:ext cx="6131024" cy="244623"/>
          </a:xfrm>
        </p:spPr>
        <p:txBody>
          <a:bodyPr>
            <a:normAutofit fontScale="25000" lnSpcReduction="20000"/>
          </a:bodyPr>
          <a:lstStyle/>
          <a:p>
            <a:pPr>
              <a:buNone/>
            </a:pPr>
            <a:r>
              <a:rPr lang="en-GB" sz="9600" dirty="0">
                <a:latin typeface="Century Gothic" pitchFamily="34" charset="0"/>
              </a:rPr>
              <a:t>changes of anthropogenic origin</a:t>
            </a:r>
            <a:r>
              <a:rPr lang="sk-SK" sz="9600" dirty="0">
                <a:latin typeface="Century Gothic" pitchFamily="34" charset="0"/>
              </a:rPr>
              <a:t> (</a:t>
            </a:r>
            <a:r>
              <a:rPr lang="en-GB" sz="9600" dirty="0">
                <a:latin typeface="Century Gothic" pitchFamily="34" charset="0"/>
              </a:rPr>
              <a:t>made by human activity</a:t>
            </a:r>
            <a:r>
              <a:rPr lang="sk-SK" sz="9600" dirty="0">
                <a:latin typeface="Century Gothic" pitchFamily="34" charset="0"/>
              </a:rPr>
              <a:t>)</a:t>
            </a:r>
          </a:p>
          <a:p>
            <a:pPr>
              <a:buNone/>
            </a:pPr>
            <a:endParaRPr lang="sk-SK" dirty="0">
              <a:latin typeface="Century Gothic" pitchFamily="34" charset="0"/>
            </a:endParaRPr>
          </a:p>
          <a:p>
            <a:pPr>
              <a:buNone/>
            </a:pPr>
            <a:r>
              <a:rPr lang="sk-SK" dirty="0">
                <a:latin typeface="Century Gothic" pitchFamily="34" charset="0"/>
              </a:rPr>
              <a:t>	</a:t>
            </a:r>
          </a:p>
          <a:p>
            <a:endParaRPr lang="sk-SK" dirty="0"/>
          </a:p>
        </p:txBody>
      </p:sp>
      <p:sp>
        <p:nvSpPr>
          <p:cNvPr id="18436" name="AutoShape 4" descr="Climate change - Free weather ic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8" name="AutoShape 6" descr="Climate change - Free weather ic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40" name="AutoShape 8" descr="Climate change - Free weather icons"/>
          <p:cNvSpPr>
            <a:spLocks noChangeAspect="1" noChangeArrowheads="1"/>
          </p:cNvSpPr>
          <p:nvPr/>
        </p:nvSpPr>
        <p:spPr bwMode="auto">
          <a:xfrm>
            <a:off x="6156176" y="4653136"/>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 name="BlokTextu 6"/>
          <p:cNvSpPr txBox="1"/>
          <p:nvPr/>
        </p:nvSpPr>
        <p:spPr>
          <a:xfrm>
            <a:off x="4427984" y="2708920"/>
            <a:ext cx="4248472" cy="1200329"/>
          </a:xfrm>
          <a:prstGeom prst="rect">
            <a:avLst/>
          </a:prstGeom>
          <a:noFill/>
        </p:spPr>
        <p:txBody>
          <a:bodyPr wrap="square" rtlCol="0">
            <a:spAutoFit/>
          </a:bodyPr>
          <a:lstStyle/>
          <a:p>
            <a:r>
              <a:rPr lang="en-GB" dirty="0">
                <a:latin typeface="Century Gothic" pitchFamily="34" charset="0"/>
              </a:rPr>
              <a:t>The current change is </a:t>
            </a:r>
            <a:r>
              <a:rPr lang="sk-SK" dirty="0" err="1">
                <a:latin typeface="Century Gothic" pitchFamily="34" charset="0"/>
              </a:rPr>
              <a:t>caused</a:t>
            </a:r>
            <a:r>
              <a:rPr lang="sk-SK" dirty="0">
                <a:latin typeface="Century Gothic" pitchFamily="34" charset="0"/>
              </a:rPr>
              <a:t> by </a:t>
            </a:r>
            <a:r>
              <a:rPr lang="en-GB" dirty="0">
                <a:latin typeface="Century Gothic" pitchFamily="34" charset="0"/>
              </a:rPr>
              <a:t>a change in the atmosphere and the excessive formation of greenhouse gases</a:t>
            </a:r>
            <a:r>
              <a:rPr lang="sk-SK" dirty="0">
                <a:latin typeface="Century Gothic" pitchFamily="34" charset="0"/>
              </a:rPr>
              <a:t> (GHG)</a:t>
            </a:r>
            <a:r>
              <a:rPr lang="en-GB" dirty="0">
                <a:latin typeface="Century Gothic" pitchFamily="34" charset="0"/>
              </a:rPr>
              <a:t>.</a:t>
            </a:r>
            <a:endParaRPr lang="sk-SK" dirty="0"/>
          </a:p>
        </p:txBody>
      </p:sp>
      <p:sp>
        <p:nvSpPr>
          <p:cNvPr id="8" name="Obdĺžnik 7"/>
          <p:cNvSpPr/>
          <p:nvPr/>
        </p:nvSpPr>
        <p:spPr>
          <a:xfrm>
            <a:off x="467544" y="4509120"/>
            <a:ext cx="4572000" cy="2031325"/>
          </a:xfrm>
          <a:prstGeom prst="rect">
            <a:avLst/>
          </a:prstGeom>
        </p:spPr>
        <p:txBody>
          <a:bodyPr>
            <a:spAutoFit/>
          </a:bodyPr>
          <a:lstStyle/>
          <a:p>
            <a:r>
              <a:rPr lang="en-GB" dirty="0">
                <a:latin typeface="Century Gothic" pitchFamily="34" charset="0"/>
              </a:rPr>
              <a:t>The rapid warming of the Earth is causing major changes in the weather, which brings with itself issues like problems with growing a number of crops, which are people depending on, a lack of rainfall or, conversely, floods. </a:t>
            </a:r>
            <a:endParaRPr lang="sk-SK" dirty="0"/>
          </a:p>
        </p:txBody>
      </p:sp>
      <p:pic>
        <p:nvPicPr>
          <p:cNvPr id="15363" name="Picture 3" descr="C:\Users\katys\Downloads\enviromental-protection.png"/>
          <p:cNvPicPr>
            <a:picLocks noChangeAspect="1" noChangeArrowheads="1"/>
          </p:cNvPicPr>
          <p:nvPr/>
        </p:nvPicPr>
        <p:blipFill>
          <a:blip r:embed="rId4" cstate="print"/>
          <a:srcRect/>
          <a:stretch>
            <a:fillRect/>
          </a:stretch>
        </p:blipFill>
        <p:spPr bwMode="auto">
          <a:xfrm>
            <a:off x="5292080" y="3789040"/>
            <a:ext cx="2674838" cy="2674838"/>
          </a:xfrm>
          <a:prstGeom prst="rect">
            <a:avLst/>
          </a:prstGeom>
          <a:noFill/>
        </p:spPr>
      </p:pic>
      <p:pic>
        <p:nvPicPr>
          <p:cNvPr id="11" name="Zaznamenaný zvuk">
            <a:hlinkClick r:id="" action="ppaction://media"/>
          </p:cNvPr>
          <p:cNvPicPr>
            <a:picLocks noRot="1" noChangeAspect="1"/>
          </p:cNvPicPr>
          <p:nvPr>
            <a:wavAudioFile r:embed="rId1" name="Zaznamenaný zvuk"/>
          </p:nvPr>
        </p:nvPicPr>
        <p:blipFill>
          <a:blip r:embed="rId5" cstate="print"/>
          <a:stretch>
            <a:fillRect/>
          </a:stretch>
        </p:blipFill>
        <p:spPr>
          <a:xfrm>
            <a:off x="1475656" y="2780928"/>
            <a:ext cx="576064" cy="576064"/>
          </a:xfrm>
          <a:prstGeom prst="rect">
            <a:avLst/>
          </a:prstGeom>
        </p:spPr>
      </p:pic>
      <p:pic>
        <p:nvPicPr>
          <p:cNvPr id="12" name="Zaznamenaný zvuk">
            <a:hlinkClick r:id="" action="ppaction://media"/>
          </p:cNvPr>
          <p:cNvPicPr>
            <a:picLocks noRot="1" noChangeAspect="1"/>
          </p:cNvPicPr>
          <p:nvPr>
            <a:wavAudioFile r:embed="rId2" name="Zaznamenaný zvuk"/>
          </p:nvPr>
        </p:nvPicPr>
        <p:blipFill>
          <a:blip r:embed="rId5" cstate="print"/>
          <a:stretch>
            <a:fillRect/>
          </a:stretch>
        </p:blipFill>
        <p:spPr>
          <a:xfrm>
            <a:off x="4932040" y="5877272"/>
            <a:ext cx="460499" cy="4604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17"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4697"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2388021"/>
            <a:ext cx="8229600" cy="2193107"/>
          </a:xfrm>
        </p:spPr>
        <p:txBody>
          <a:bodyPr/>
          <a:lstStyle/>
          <a:p>
            <a:pPr>
              <a:buNone/>
            </a:pPr>
            <a:r>
              <a:rPr lang="sk-SK" sz="2400" dirty="0">
                <a:latin typeface="Century Gothic" pitchFamily="34" charset="0"/>
              </a:rPr>
              <a:t>	</a:t>
            </a:r>
            <a:r>
              <a:rPr lang="en-GB" sz="2400" dirty="0">
                <a:latin typeface="Century Gothic" pitchFamily="34" charset="0"/>
              </a:rPr>
              <a:t>While we</a:t>
            </a:r>
            <a:r>
              <a:rPr lang="sk-SK" sz="2400" dirty="0">
                <a:latin typeface="Century Gothic" pitchFamily="34" charset="0"/>
              </a:rPr>
              <a:t>,</a:t>
            </a:r>
            <a:r>
              <a:rPr lang="en-GB" sz="2400" dirty="0">
                <a:latin typeface="Century Gothic" pitchFamily="34" charset="0"/>
              </a:rPr>
              <a:t> Europeans</a:t>
            </a:r>
            <a:r>
              <a:rPr lang="sk-SK" sz="2400" dirty="0">
                <a:latin typeface="Century Gothic" pitchFamily="34" charset="0"/>
              </a:rPr>
              <a:t>,</a:t>
            </a:r>
            <a:r>
              <a:rPr lang="en-GB" sz="2400" dirty="0">
                <a:latin typeface="Century Gothic" pitchFamily="34" charset="0"/>
              </a:rPr>
              <a:t> have not registered this change directly yet , it is people from third countries and developing countries who are affected the most; due to crop losses, home losses due to drought, floods or fires.</a:t>
            </a:r>
            <a:endParaRPr lang="sk-SK" sz="2400" dirty="0">
              <a:latin typeface="Century Gothic" pitchFamily="34" charset="0"/>
            </a:endParaRPr>
          </a:p>
          <a:p>
            <a:endParaRPr lang="sk-SK" dirty="0"/>
          </a:p>
        </p:txBody>
      </p:sp>
      <p:sp>
        <p:nvSpPr>
          <p:cNvPr id="14338" name="AutoShape 2" descr="Flood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0" name="AutoShape 4" descr="Flood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1" name="Picture 5" descr="C:\Users\katys\Downloads\wildfire.png"/>
          <p:cNvPicPr>
            <a:picLocks noChangeAspect="1" noChangeArrowheads="1"/>
          </p:cNvPicPr>
          <p:nvPr/>
        </p:nvPicPr>
        <p:blipFill>
          <a:blip r:embed="rId2" cstate="print"/>
          <a:srcRect/>
          <a:stretch>
            <a:fillRect/>
          </a:stretch>
        </p:blipFill>
        <p:spPr bwMode="auto">
          <a:xfrm>
            <a:off x="6084168" y="404664"/>
            <a:ext cx="1697236" cy="1697236"/>
          </a:xfrm>
          <a:prstGeom prst="rect">
            <a:avLst/>
          </a:prstGeom>
          <a:noFill/>
        </p:spPr>
      </p:pic>
      <p:pic>
        <p:nvPicPr>
          <p:cNvPr id="14342" name="Picture 6" descr="C:\Users\katys\Downloads\flood.png"/>
          <p:cNvPicPr>
            <a:picLocks noChangeAspect="1" noChangeArrowheads="1"/>
          </p:cNvPicPr>
          <p:nvPr/>
        </p:nvPicPr>
        <p:blipFill>
          <a:blip r:embed="rId3" cstate="print"/>
          <a:srcRect/>
          <a:stretch>
            <a:fillRect/>
          </a:stretch>
        </p:blipFill>
        <p:spPr bwMode="auto">
          <a:xfrm>
            <a:off x="3779912" y="4437112"/>
            <a:ext cx="1872208" cy="1872208"/>
          </a:xfrm>
          <a:prstGeom prst="rect">
            <a:avLst/>
          </a:prstGeom>
          <a:noFill/>
        </p:spPr>
      </p:pic>
      <p:sp>
        <p:nvSpPr>
          <p:cNvPr id="14344" name="AutoShape 8" descr="Crop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5" name="Picture 9" descr="C:\Users\katys\Downloads\crop.png"/>
          <p:cNvPicPr>
            <a:picLocks noChangeAspect="1" noChangeArrowheads="1"/>
          </p:cNvPicPr>
          <p:nvPr/>
        </p:nvPicPr>
        <p:blipFill>
          <a:blip r:embed="rId4" cstate="print"/>
          <a:srcRect/>
          <a:stretch>
            <a:fillRect/>
          </a:stretch>
        </p:blipFill>
        <p:spPr bwMode="auto">
          <a:xfrm>
            <a:off x="1187624" y="332656"/>
            <a:ext cx="1728192" cy="17281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normAutofit/>
          </a:bodyPr>
          <a:lstStyle/>
          <a:p>
            <a:r>
              <a:rPr lang="sk-SK" sz="2800" dirty="0">
                <a:latin typeface="Century Gothic" pitchFamily="34" charset="0"/>
              </a:rPr>
              <a:t>a </a:t>
            </a:r>
            <a:r>
              <a:rPr lang="sk-SK" sz="2800" dirty="0" err="1">
                <a:latin typeface="Century Gothic" pitchFamily="34" charset="0"/>
              </a:rPr>
              <a:t>number</a:t>
            </a:r>
            <a:r>
              <a:rPr lang="sk-SK" sz="2800" dirty="0">
                <a:latin typeface="Century Gothic" pitchFamily="34" charset="0"/>
              </a:rPr>
              <a:t> </a:t>
            </a:r>
            <a:r>
              <a:rPr lang="sk-SK" sz="2800" dirty="0" err="1">
                <a:latin typeface="Century Gothic" pitchFamily="34" charset="0"/>
              </a:rPr>
              <a:t>of</a:t>
            </a:r>
            <a:r>
              <a:rPr lang="sk-SK" sz="2800" dirty="0">
                <a:latin typeface="Century Gothic" pitchFamily="34" charset="0"/>
              </a:rPr>
              <a:t> </a:t>
            </a:r>
            <a:r>
              <a:rPr lang="sk-SK" sz="2800" dirty="0" err="1">
                <a:latin typeface="Century Gothic" pitchFamily="34" charset="0"/>
              </a:rPr>
              <a:t>greenhouse</a:t>
            </a:r>
            <a:r>
              <a:rPr lang="sk-SK" sz="2800" dirty="0">
                <a:latin typeface="Century Gothic" pitchFamily="34" charset="0"/>
              </a:rPr>
              <a:t> </a:t>
            </a:r>
            <a:r>
              <a:rPr lang="sk-SK" sz="2800" dirty="0" err="1">
                <a:latin typeface="Century Gothic" pitchFamily="34" charset="0"/>
              </a:rPr>
              <a:t>gases</a:t>
            </a:r>
            <a:r>
              <a:rPr lang="sk-SK" sz="2800" dirty="0">
                <a:latin typeface="Century Gothic" pitchFamily="34" charset="0"/>
              </a:rPr>
              <a:t> (GHG) </a:t>
            </a:r>
            <a:r>
              <a:rPr lang="sk-SK" sz="2800" dirty="0" err="1">
                <a:latin typeface="Century Gothic" pitchFamily="34" charset="0"/>
              </a:rPr>
              <a:t>naturally</a:t>
            </a:r>
            <a:r>
              <a:rPr lang="sk-SK" sz="2800" dirty="0">
                <a:latin typeface="Century Gothic" pitchFamily="34" charset="0"/>
              </a:rPr>
              <a:t> </a:t>
            </a:r>
            <a:r>
              <a:rPr lang="sk-SK" sz="2800" dirty="0" err="1">
                <a:latin typeface="Century Gothic" pitchFamily="34" charset="0"/>
              </a:rPr>
              <a:t>occur</a:t>
            </a:r>
            <a:r>
              <a:rPr lang="sk-SK" sz="2800" dirty="0">
                <a:latin typeface="Century Gothic" pitchFamily="34" charset="0"/>
              </a:rPr>
              <a:t> in </a:t>
            </a:r>
            <a:r>
              <a:rPr lang="sk-SK" sz="2800" dirty="0" err="1">
                <a:latin typeface="Century Gothic" pitchFamily="34" charset="0"/>
              </a:rPr>
              <a:t>the</a:t>
            </a:r>
            <a:r>
              <a:rPr lang="sk-SK" sz="2800" dirty="0">
                <a:latin typeface="Century Gothic" pitchFamily="34" charset="0"/>
              </a:rPr>
              <a:t> </a:t>
            </a:r>
            <a:r>
              <a:rPr lang="sk-SK" sz="2800" dirty="0" err="1">
                <a:latin typeface="Century Gothic" pitchFamily="34" charset="0"/>
              </a:rPr>
              <a:t>Earth´s</a:t>
            </a:r>
            <a:r>
              <a:rPr lang="sk-SK" sz="2800" dirty="0">
                <a:latin typeface="Century Gothic" pitchFamily="34" charset="0"/>
              </a:rPr>
              <a:t> </a:t>
            </a:r>
            <a:r>
              <a:rPr lang="sk-SK" sz="2800" dirty="0" err="1">
                <a:latin typeface="Century Gothic" pitchFamily="34" charset="0"/>
              </a:rPr>
              <a:t>atmosphere</a:t>
            </a:r>
            <a:endParaRPr lang="sk-SK" sz="2800" dirty="0">
              <a:latin typeface="Century Gothic" pitchFamily="34" charset="0"/>
            </a:endParaRPr>
          </a:p>
        </p:txBody>
      </p:sp>
      <p:sp>
        <p:nvSpPr>
          <p:cNvPr id="3" name="Zástupný symbol obsahu 2"/>
          <p:cNvSpPr>
            <a:spLocks noGrp="1"/>
          </p:cNvSpPr>
          <p:nvPr>
            <p:ph sz="half" idx="1"/>
          </p:nvPr>
        </p:nvSpPr>
        <p:spPr>
          <a:xfrm>
            <a:off x="395536" y="2060848"/>
            <a:ext cx="3970784" cy="3705275"/>
          </a:xfrm>
        </p:spPr>
        <p:txBody>
          <a:bodyPr>
            <a:normAutofit fontScale="92500" lnSpcReduction="10000"/>
          </a:bodyPr>
          <a:lstStyle/>
          <a:p>
            <a:pPr>
              <a:buFont typeface="Courier New" pitchFamily="49" charset="0"/>
              <a:buChar char="o"/>
            </a:pPr>
            <a:endParaRPr lang="sk-SK" dirty="0"/>
          </a:p>
          <a:p>
            <a:pPr>
              <a:buFont typeface="Courier New" pitchFamily="49" charset="0"/>
              <a:buChar char="o"/>
            </a:pPr>
            <a:r>
              <a:rPr lang="sk-SK" dirty="0" err="1">
                <a:latin typeface="Century Gothic" pitchFamily="34" charset="0"/>
              </a:rPr>
              <a:t>Water</a:t>
            </a:r>
            <a:r>
              <a:rPr lang="sk-SK" dirty="0">
                <a:latin typeface="Century Gothic" pitchFamily="34" charset="0"/>
              </a:rPr>
              <a:t> </a:t>
            </a:r>
            <a:r>
              <a:rPr lang="sk-SK" dirty="0" err="1">
                <a:latin typeface="Century Gothic" pitchFamily="34" charset="0"/>
              </a:rPr>
              <a:t>vapor</a:t>
            </a:r>
            <a:endParaRPr lang="sk-SK" dirty="0">
              <a:latin typeface="Century Gothic" pitchFamily="34" charset="0"/>
            </a:endParaRPr>
          </a:p>
          <a:p>
            <a:pPr>
              <a:buNone/>
            </a:pPr>
            <a:endParaRPr lang="sk-SK" dirty="0">
              <a:latin typeface="Century Gothic" pitchFamily="34" charset="0"/>
            </a:endParaRPr>
          </a:p>
          <a:p>
            <a:pPr>
              <a:buNone/>
            </a:pPr>
            <a:endParaRPr lang="sk-SK" dirty="0">
              <a:latin typeface="Century Gothic" pitchFamily="34" charset="0"/>
            </a:endParaRPr>
          </a:p>
          <a:p>
            <a:pPr>
              <a:buFont typeface="Courier New" pitchFamily="49" charset="0"/>
              <a:buChar char="o"/>
            </a:pPr>
            <a:r>
              <a:rPr lang="sk-SK" dirty="0" err="1">
                <a:latin typeface="Century Gothic" pitchFamily="34" charset="0"/>
              </a:rPr>
              <a:t>Carbon</a:t>
            </a:r>
            <a:r>
              <a:rPr lang="sk-SK" dirty="0">
                <a:latin typeface="Century Gothic" pitchFamily="34" charset="0"/>
              </a:rPr>
              <a:t> dioxide</a:t>
            </a:r>
          </a:p>
        </p:txBody>
      </p:sp>
      <p:sp>
        <p:nvSpPr>
          <p:cNvPr id="4" name="Zástupný symbol obsahu 3"/>
          <p:cNvSpPr>
            <a:spLocks noGrp="1"/>
          </p:cNvSpPr>
          <p:nvPr>
            <p:ph sz="half" idx="2"/>
          </p:nvPr>
        </p:nvSpPr>
        <p:spPr>
          <a:xfrm>
            <a:off x="4644008" y="1844824"/>
            <a:ext cx="4038600" cy="3273227"/>
          </a:xfrm>
        </p:spPr>
        <p:txBody>
          <a:bodyPr>
            <a:normAutofit fontScale="92500" lnSpcReduction="10000"/>
          </a:bodyPr>
          <a:lstStyle/>
          <a:p>
            <a:pPr algn="r">
              <a:buFont typeface="Courier New" pitchFamily="49" charset="0"/>
              <a:buChar char="o"/>
            </a:pPr>
            <a:endParaRPr lang="sk-SK" u="sng" dirty="0">
              <a:latin typeface="Century Gothic" pitchFamily="34" charset="0"/>
            </a:endParaRPr>
          </a:p>
          <a:p>
            <a:pPr algn="r">
              <a:buFont typeface="Courier New" pitchFamily="49" charset="0"/>
              <a:buChar char="o"/>
            </a:pPr>
            <a:r>
              <a:rPr lang="sk-SK" u="sng" dirty="0" err="1">
                <a:latin typeface="Century Gothic" pitchFamily="34" charset="0"/>
              </a:rPr>
              <a:t>Methane</a:t>
            </a:r>
            <a:endParaRPr lang="sk-SK" u="sng" dirty="0">
              <a:latin typeface="Century Gothic" pitchFamily="34" charset="0"/>
            </a:endParaRPr>
          </a:p>
          <a:p>
            <a:pPr algn="r"/>
            <a:endParaRPr lang="sk-SK" dirty="0">
              <a:latin typeface="Century Gothic" pitchFamily="34" charset="0"/>
            </a:endParaRPr>
          </a:p>
          <a:p>
            <a:pPr algn="r"/>
            <a:endParaRPr lang="sk-SK" dirty="0">
              <a:latin typeface="Century Gothic" pitchFamily="34" charset="0"/>
            </a:endParaRPr>
          </a:p>
          <a:p>
            <a:pPr algn="r">
              <a:buFont typeface="Courier New" pitchFamily="49" charset="0"/>
              <a:buChar char="o"/>
            </a:pPr>
            <a:endParaRPr lang="sk-SK" dirty="0">
              <a:latin typeface="Century Gothic" pitchFamily="34" charset="0"/>
            </a:endParaRPr>
          </a:p>
          <a:p>
            <a:pPr algn="r">
              <a:buFont typeface="Courier New" pitchFamily="49" charset="0"/>
              <a:buChar char="o"/>
            </a:pPr>
            <a:endParaRPr lang="sk-SK" dirty="0">
              <a:latin typeface="Century Gothic" pitchFamily="34" charset="0"/>
            </a:endParaRPr>
          </a:p>
          <a:p>
            <a:pPr algn="r">
              <a:buFont typeface="Courier New" pitchFamily="49" charset="0"/>
              <a:buChar char="o"/>
            </a:pPr>
            <a:r>
              <a:rPr lang="sk-SK" dirty="0" err="1">
                <a:latin typeface="Century Gothic" pitchFamily="34" charset="0"/>
              </a:rPr>
              <a:t>Nitrous</a:t>
            </a:r>
            <a:r>
              <a:rPr lang="sk-SK" dirty="0">
                <a:latin typeface="Century Gothic" pitchFamily="34" charset="0"/>
              </a:rPr>
              <a:t> oxide </a:t>
            </a:r>
          </a:p>
          <a:p>
            <a:endParaRPr lang="sk-SK" dirty="0"/>
          </a:p>
        </p:txBody>
      </p:sp>
      <p:pic>
        <p:nvPicPr>
          <p:cNvPr id="13313" name="Picture 1" descr="C:\Users\katys\Downloads\702597-green-energy\702597-green-energy\png\010-green-energy-5.png"/>
          <p:cNvPicPr>
            <a:picLocks noChangeAspect="1" noChangeArrowheads="1"/>
          </p:cNvPicPr>
          <p:nvPr/>
        </p:nvPicPr>
        <p:blipFill>
          <a:blip r:embed="rId3" cstate="print"/>
          <a:srcRect/>
          <a:stretch>
            <a:fillRect/>
          </a:stretch>
        </p:blipFill>
        <p:spPr bwMode="auto">
          <a:xfrm>
            <a:off x="3347864" y="3140968"/>
            <a:ext cx="2736304" cy="2736304"/>
          </a:xfrm>
          <a:prstGeom prst="rect">
            <a:avLst/>
          </a:prstGeom>
          <a:noFill/>
        </p:spPr>
      </p:pic>
      <p:pic>
        <p:nvPicPr>
          <p:cNvPr id="6" name="Zaznamenaný zvuk">
            <a:hlinkClick r:id="" action="ppaction://media"/>
          </p:cNvPr>
          <p:cNvPicPr>
            <a:picLocks noRot="1" noChangeAspect="1"/>
          </p:cNvPicPr>
          <p:nvPr>
            <a:wavAudioFile r:embed="rId1" name="Zaznamenaný zvuk"/>
          </p:nvPr>
        </p:nvPicPr>
        <p:blipFill>
          <a:blip r:embed="rId4" cstate="print"/>
          <a:stretch>
            <a:fillRect/>
          </a:stretch>
        </p:blipFill>
        <p:spPr>
          <a:xfrm>
            <a:off x="1403648" y="5157192"/>
            <a:ext cx="1008112" cy="10081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7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BlokTextu 3"/>
          <p:cNvSpPr txBox="1"/>
          <p:nvPr/>
        </p:nvSpPr>
        <p:spPr>
          <a:xfrm>
            <a:off x="5436096" y="2132856"/>
            <a:ext cx="2304256" cy="1200329"/>
          </a:xfrm>
          <a:prstGeom prst="rect">
            <a:avLst/>
          </a:prstGeom>
          <a:solidFill>
            <a:schemeClr val="bg1"/>
          </a:solidFill>
        </p:spPr>
        <p:txBody>
          <a:bodyPr wrap="square" rtlCol="0">
            <a:spAutoFit/>
          </a:bodyPr>
          <a:lstStyle/>
          <a:p>
            <a:r>
              <a:rPr lang="sk-SK" dirty="0" err="1">
                <a:latin typeface="Century Gothic" pitchFamily="34" charset="0"/>
              </a:rPr>
              <a:t>The</a:t>
            </a:r>
            <a:r>
              <a:rPr lang="sk-SK" dirty="0">
                <a:latin typeface="Century Gothic" pitchFamily="34" charset="0"/>
              </a:rPr>
              <a:t> </a:t>
            </a:r>
            <a:r>
              <a:rPr lang="sk-SK" dirty="0" err="1">
                <a:latin typeface="Century Gothic" pitchFamily="34" charset="0"/>
              </a:rPr>
              <a:t>result</a:t>
            </a:r>
            <a:r>
              <a:rPr lang="sk-SK" dirty="0">
                <a:latin typeface="Century Gothic" pitchFamily="34" charset="0"/>
              </a:rPr>
              <a:t> </a:t>
            </a:r>
            <a:r>
              <a:rPr lang="sk-SK" dirty="0" err="1">
                <a:latin typeface="Century Gothic" pitchFamily="34" charset="0"/>
              </a:rPr>
              <a:t>of</a:t>
            </a:r>
            <a:r>
              <a:rPr lang="sk-SK" dirty="0">
                <a:latin typeface="Century Gothic" pitchFamily="34" charset="0"/>
              </a:rPr>
              <a:t> </a:t>
            </a:r>
            <a:r>
              <a:rPr lang="sk-SK" dirty="0" err="1">
                <a:latin typeface="Century Gothic" pitchFamily="34" charset="0"/>
              </a:rPr>
              <a:t>this</a:t>
            </a:r>
            <a:r>
              <a:rPr lang="sk-SK" dirty="0">
                <a:latin typeface="Century Gothic" pitchFamily="34" charset="0"/>
              </a:rPr>
              <a:t> </a:t>
            </a:r>
            <a:r>
              <a:rPr lang="sk-SK" dirty="0" err="1">
                <a:latin typeface="Century Gothic" pitchFamily="34" charset="0"/>
              </a:rPr>
              <a:t>change</a:t>
            </a:r>
            <a:r>
              <a:rPr lang="sk-SK" dirty="0">
                <a:latin typeface="Century Gothic" pitchFamily="34" charset="0"/>
              </a:rPr>
              <a:t> </a:t>
            </a:r>
            <a:r>
              <a:rPr lang="sk-SK" dirty="0" err="1">
                <a:latin typeface="Century Gothic" pitchFamily="34" charset="0"/>
              </a:rPr>
              <a:t>is</a:t>
            </a:r>
            <a:r>
              <a:rPr lang="sk-SK" dirty="0">
                <a:latin typeface="Century Gothic" pitchFamily="34" charset="0"/>
              </a:rPr>
              <a:t> </a:t>
            </a:r>
            <a:r>
              <a:rPr lang="sk-SK" dirty="0" err="1">
                <a:latin typeface="Century Gothic" pitchFamily="34" charset="0"/>
              </a:rPr>
              <a:t>global</a:t>
            </a:r>
            <a:r>
              <a:rPr lang="sk-SK" dirty="0">
                <a:latin typeface="Century Gothic" pitchFamily="34" charset="0"/>
              </a:rPr>
              <a:t> </a:t>
            </a:r>
            <a:r>
              <a:rPr lang="sk-SK" dirty="0" err="1">
                <a:latin typeface="Century Gothic" pitchFamily="34" charset="0"/>
              </a:rPr>
              <a:t>warming</a:t>
            </a:r>
            <a:r>
              <a:rPr lang="sk-SK" dirty="0">
                <a:latin typeface="Century Gothic" pitchFamily="34" charset="0"/>
              </a:rPr>
              <a:t>. </a:t>
            </a:r>
          </a:p>
          <a:p>
            <a:endParaRPr lang="sk-SK" dirty="0"/>
          </a:p>
        </p:txBody>
      </p:sp>
      <p:sp>
        <p:nvSpPr>
          <p:cNvPr id="6" name="BlokTextu 5"/>
          <p:cNvSpPr txBox="1"/>
          <p:nvPr/>
        </p:nvSpPr>
        <p:spPr>
          <a:xfrm>
            <a:off x="755576" y="692696"/>
            <a:ext cx="2736304" cy="1754326"/>
          </a:xfrm>
          <a:prstGeom prst="rect">
            <a:avLst/>
          </a:prstGeom>
          <a:solidFill>
            <a:schemeClr val="bg1"/>
          </a:solidFill>
        </p:spPr>
        <p:txBody>
          <a:bodyPr wrap="square" rtlCol="0">
            <a:spAutoFit/>
          </a:bodyPr>
          <a:lstStyle/>
          <a:p>
            <a:r>
              <a:rPr lang="sk-SK" dirty="0" err="1">
                <a:latin typeface="Century Gothic" pitchFamily="34" charset="0"/>
              </a:rPr>
              <a:t>The</a:t>
            </a:r>
            <a:r>
              <a:rPr lang="sk-SK" dirty="0">
                <a:latin typeface="Century Gothic" pitchFamily="34" charset="0"/>
              </a:rPr>
              <a:t> </a:t>
            </a:r>
            <a:r>
              <a:rPr lang="sk-SK" dirty="0" err="1">
                <a:latin typeface="Century Gothic" pitchFamily="34" charset="0"/>
              </a:rPr>
              <a:t>greenhouse</a:t>
            </a:r>
            <a:r>
              <a:rPr lang="sk-SK" dirty="0">
                <a:latin typeface="Century Gothic" pitchFamily="34" charset="0"/>
              </a:rPr>
              <a:t> </a:t>
            </a:r>
            <a:r>
              <a:rPr lang="sk-SK" dirty="0" err="1">
                <a:latin typeface="Century Gothic" pitchFamily="34" charset="0"/>
              </a:rPr>
              <a:t>gas</a:t>
            </a:r>
            <a:r>
              <a:rPr lang="sk-SK" dirty="0">
                <a:latin typeface="Century Gothic" pitchFamily="34" charset="0"/>
              </a:rPr>
              <a:t> </a:t>
            </a:r>
            <a:r>
              <a:rPr lang="sk-SK" dirty="0" err="1">
                <a:latin typeface="Century Gothic" pitchFamily="34" charset="0"/>
              </a:rPr>
              <a:t>contents</a:t>
            </a:r>
            <a:r>
              <a:rPr lang="sk-SK" dirty="0">
                <a:latin typeface="Century Gothic" pitchFamily="34" charset="0"/>
              </a:rPr>
              <a:t> </a:t>
            </a:r>
            <a:r>
              <a:rPr lang="sk-SK" dirty="0" err="1">
                <a:latin typeface="Century Gothic" pitchFamily="34" charset="0"/>
              </a:rPr>
              <a:t>of</a:t>
            </a:r>
            <a:r>
              <a:rPr lang="sk-SK" dirty="0">
                <a:latin typeface="Century Gothic" pitchFamily="34" charset="0"/>
              </a:rPr>
              <a:t> </a:t>
            </a:r>
            <a:r>
              <a:rPr lang="sk-SK" dirty="0" err="1">
                <a:latin typeface="Century Gothic" pitchFamily="34" charset="0"/>
              </a:rPr>
              <a:t>the</a:t>
            </a:r>
            <a:r>
              <a:rPr lang="sk-SK" dirty="0">
                <a:latin typeface="Century Gothic" pitchFamily="34" charset="0"/>
              </a:rPr>
              <a:t> </a:t>
            </a:r>
            <a:r>
              <a:rPr lang="sk-SK" dirty="0" err="1">
                <a:latin typeface="Century Gothic" pitchFamily="34" charset="0"/>
              </a:rPr>
              <a:t>atmosphere</a:t>
            </a:r>
            <a:r>
              <a:rPr lang="sk-SK" dirty="0">
                <a:latin typeface="Century Gothic" pitchFamily="34" charset="0"/>
              </a:rPr>
              <a:t> </a:t>
            </a:r>
            <a:r>
              <a:rPr lang="sk-SK" dirty="0" err="1">
                <a:latin typeface="Century Gothic" pitchFamily="34" charset="0"/>
              </a:rPr>
              <a:t>is</a:t>
            </a:r>
            <a:r>
              <a:rPr lang="sk-SK" dirty="0">
                <a:latin typeface="Century Gothic" pitchFamily="34" charset="0"/>
              </a:rPr>
              <a:t> </a:t>
            </a:r>
            <a:r>
              <a:rPr lang="sk-SK" dirty="0" err="1">
                <a:latin typeface="Century Gothic" pitchFamily="34" charset="0"/>
              </a:rPr>
              <a:t>being</a:t>
            </a:r>
            <a:r>
              <a:rPr lang="sk-SK" dirty="0">
                <a:latin typeface="Century Gothic" pitchFamily="34" charset="0"/>
              </a:rPr>
              <a:t> </a:t>
            </a:r>
            <a:r>
              <a:rPr lang="sk-SK" dirty="0" err="1">
                <a:latin typeface="Century Gothic" pitchFamily="34" charset="0"/>
              </a:rPr>
              <a:t>altered</a:t>
            </a:r>
            <a:r>
              <a:rPr lang="sk-SK" dirty="0">
                <a:latin typeface="Century Gothic" pitchFamily="34" charset="0"/>
              </a:rPr>
              <a:t> by </a:t>
            </a:r>
            <a:r>
              <a:rPr lang="sk-SK" dirty="0" err="1">
                <a:latin typeface="Century Gothic" pitchFamily="34" charset="0"/>
              </a:rPr>
              <a:t>human</a:t>
            </a:r>
            <a:r>
              <a:rPr lang="sk-SK" dirty="0">
                <a:latin typeface="Century Gothic" pitchFamily="34" charset="0"/>
              </a:rPr>
              <a:t> </a:t>
            </a:r>
            <a:r>
              <a:rPr lang="sk-SK" dirty="0" err="1">
                <a:latin typeface="Century Gothic" pitchFamily="34" charset="0"/>
              </a:rPr>
              <a:t>activity</a:t>
            </a:r>
            <a:r>
              <a:rPr lang="sk-SK" dirty="0">
                <a:latin typeface="Century Gothic" pitchFamily="34" charset="0"/>
              </a:rPr>
              <a:t>.</a:t>
            </a:r>
          </a:p>
          <a:p>
            <a:endParaRPr lang="sk-S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lgn="l"/>
            <a:r>
              <a:rPr lang="en-GB" sz="2800" dirty="0">
                <a:latin typeface="Century Gothic" pitchFamily="34" charset="0"/>
              </a:rPr>
              <a:t>What impact has the animal production on our environment?</a:t>
            </a:r>
            <a:endParaRPr lang="sk-SK" sz="2800" dirty="0">
              <a:latin typeface="Century Gothic" pitchFamily="34" charset="0"/>
            </a:endParaRPr>
          </a:p>
        </p:txBody>
      </p:sp>
      <p:sp>
        <p:nvSpPr>
          <p:cNvPr id="3" name="Zástupný symbol obsahu 2"/>
          <p:cNvSpPr>
            <a:spLocks noGrp="1"/>
          </p:cNvSpPr>
          <p:nvPr>
            <p:ph idx="1"/>
          </p:nvPr>
        </p:nvSpPr>
        <p:spPr>
          <a:xfrm>
            <a:off x="179512" y="1268760"/>
            <a:ext cx="4176464" cy="2736303"/>
          </a:xfrm>
        </p:spPr>
        <p:txBody>
          <a:bodyPr>
            <a:normAutofit fontScale="62500" lnSpcReduction="20000"/>
          </a:bodyPr>
          <a:lstStyle/>
          <a:p>
            <a:pPr>
              <a:buNone/>
            </a:pPr>
            <a:r>
              <a:rPr lang="sk-SK" sz="2400" dirty="0">
                <a:latin typeface="Century Gothic" pitchFamily="34" charset="0"/>
              </a:rPr>
              <a:t>	</a:t>
            </a:r>
          </a:p>
          <a:p>
            <a:pPr>
              <a:buNone/>
            </a:pPr>
            <a:endParaRPr lang="sk-SK" sz="2400" dirty="0">
              <a:latin typeface="Century Gothic" pitchFamily="34" charset="0"/>
            </a:endParaRPr>
          </a:p>
          <a:p>
            <a:pPr>
              <a:buNone/>
            </a:pPr>
            <a:endParaRPr lang="sk-SK" sz="2400" dirty="0">
              <a:latin typeface="Century Gothic" pitchFamily="34" charset="0"/>
            </a:endParaRPr>
          </a:p>
          <a:p>
            <a:pPr>
              <a:buNone/>
            </a:pPr>
            <a:r>
              <a:rPr lang="sk-SK" sz="2400" dirty="0">
                <a:latin typeface="Century Gothic" pitchFamily="34" charset="0"/>
              </a:rPr>
              <a:t>	</a:t>
            </a:r>
            <a:r>
              <a:rPr lang="en-GB" sz="2400" dirty="0">
                <a:latin typeface="Century Gothic" pitchFamily="34" charset="0"/>
              </a:rPr>
              <a:t>The demand for food is growing more and more with growing population. </a:t>
            </a:r>
            <a:endParaRPr lang="sk-SK" sz="2400" dirty="0">
              <a:latin typeface="Century Gothic" pitchFamily="34" charset="0"/>
            </a:endParaRPr>
          </a:p>
          <a:p>
            <a:pPr>
              <a:buNone/>
            </a:pPr>
            <a:endParaRPr lang="sk-SK" sz="2400" dirty="0">
              <a:latin typeface="Century Gothic" pitchFamily="34" charset="0"/>
            </a:endParaRPr>
          </a:p>
          <a:p>
            <a:pPr>
              <a:buNone/>
            </a:pPr>
            <a:r>
              <a:rPr lang="sk-SK" sz="2400" dirty="0">
                <a:latin typeface="Century Gothic" pitchFamily="34" charset="0"/>
              </a:rPr>
              <a:t>	</a:t>
            </a:r>
            <a:r>
              <a:rPr lang="en-GB" sz="2400" dirty="0">
                <a:latin typeface="Century Gothic" pitchFamily="34" charset="0"/>
              </a:rPr>
              <a:t>Meat and dairy products are a large part of this food production, and it is the demand for meat and meat products that is expected to double by 2050. (</a:t>
            </a:r>
            <a:r>
              <a:rPr lang="en-GB" sz="2400" dirty="0" err="1">
                <a:latin typeface="Century Gothic" pitchFamily="34" charset="0"/>
              </a:rPr>
              <a:t>Steinfeld</a:t>
            </a:r>
            <a:r>
              <a:rPr lang="en-GB" sz="2400" dirty="0">
                <a:latin typeface="Century Gothic" pitchFamily="34" charset="0"/>
              </a:rPr>
              <a:t> et al., 2006) </a:t>
            </a:r>
            <a:endParaRPr lang="sk-SK" sz="2400" dirty="0">
              <a:latin typeface="Century Gothic" pitchFamily="34" charset="0"/>
            </a:endParaRPr>
          </a:p>
          <a:p>
            <a:endParaRPr lang="sk-SK" sz="2400" dirty="0">
              <a:latin typeface="Century Gothic" pitchFamily="34" charset="0"/>
            </a:endParaRPr>
          </a:p>
        </p:txBody>
      </p:sp>
      <p:pic>
        <p:nvPicPr>
          <p:cNvPr id="17412" name="Picture 4" descr="Earth, temperature, thermometer, weather icon - Free download"/>
          <p:cNvPicPr>
            <a:picLocks noChangeAspect="1" noChangeArrowheads="1"/>
          </p:cNvPicPr>
          <p:nvPr/>
        </p:nvPicPr>
        <p:blipFill>
          <a:blip r:embed="rId4" cstate="print"/>
          <a:srcRect/>
          <a:stretch>
            <a:fillRect/>
          </a:stretch>
        </p:blipFill>
        <p:spPr bwMode="auto">
          <a:xfrm>
            <a:off x="5436096" y="1484784"/>
            <a:ext cx="2304255" cy="2304256"/>
          </a:xfrm>
          <a:prstGeom prst="rect">
            <a:avLst/>
          </a:prstGeom>
          <a:noFill/>
        </p:spPr>
      </p:pic>
      <p:sp>
        <p:nvSpPr>
          <p:cNvPr id="5" name="Zástupný symbol obsahu 2"/>
          <p:cNvSpPr txBox="1">
            <a:spLocks/>
          </p:cNvSpPr>
          <p:nvPr/>
        </p:nvSpPr>
        <p:spPr>
          <a:xfrm>
            <a:off x="4427984" y="3861048"/>
            <a:ext cx="4258816" cy="2265115"/>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24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en-GB" sz="2400" b="0" i="0" u="none" strike="noStrike" kern="1200" cap="none" spc="0" normalizeH="0" baseline="0" noProof="0" dirty="0">
                <a:ln>
                  <a:noFill/>
                </a:ln>
                <a:solidFill>
                  <a:schemeClr val="tx1"/>
                </a:solidFill>
                <a:effectLst/>
                <a:uLnTx/>
                <a:uFillTx/>
                <a:latin typeface="Century Gothic" pitchFamily="34" charset="0"/>
                <a:ea typeface="+mn-ea"/>
                <a:cs typeface="+mn-cs"/>
              </a:rPr>
              <a:t>Intensive livestock production not only contributes to a high level of GHG emissions, but may lead to overuse of fertilisers and other inputs which create environmental problems</a:t>
            </a:r>
            <a:r>
              <a:rPr kumimoji="0" lang="sk-SK" sz="2400" b="0" i="0" u="none" strike="noStrike" kern="1200" cap="none" spc="0" normalizeH="0" baseline="0" noProof="0" dirty="0">
                <a:ln>
                  <a:noFill/>
                </a:ln>
                <a:solidFill>
                  <a:schemeClr val="tx1"/>
                </a:solidFill>
                <a:effectLst/>
                <a:uLnTx/>
                <a:uFillTx/>
                <a:latin typeface="Century Gothic" pitchFamily="34" charset="0"/>
                <a:ea typeface="+mn-ea"/>
                <a:cs typeface="+mn-cs"/>
              </a:rPr>
              <a:t>,</a:t>
            </a:r>
            <a:r>
              <a:rPr kumimoji="0" lang="en-GB" sz="2400" b="0" i="0" u="none" strike="noStrike" kern="1200" cap="none" spc="0" normalizeH="0" baseline="0" noProof="0" dirty="0">
                <a:ln>
                  <a:noFill/>
                </a:ln>
                <a:solidFill>
                  <a:schemeClr val="tx1"/>
                </a:solidFill>
                <a:effectLst/>
                <a:uLnTx/>
                <a:uFillTx/>
                <a:latin typeface="Century Gothic" pitchFamily="34" charset="0"/>
                <a:ea typeface="+mn-ea"/>
                <a:cs typeface="+mn-cs"/>
              </a:rPr>
              <a:t> such as contaminated soil and increased nutrient levels in waterways. (</a:t>
            </a:r>
            <a:r>
              <a:rPr kumimoji="0" lang="en-GB" sz="2400" b="0" i="0" u="none" strike="noStrike" kern="1200" cap="none" spc="0" normalizeH="0" baseline="0" noProof="0" dirty="0" err="1">
                <a:ln>
                  <a:noFill/>
                </a:ln>
                <a:solidFill>
                  <a:schemeClr val="tx1"/>
                </a:solidFill>
                <a:effectLst/>
                <a:uLnTx/>
                <a:uFillTx/>
                <a:latin typeface="Century Gothic" pitchFamily="34" charset="0"/>
                <a:ea typeface="+mn-ea"/>
                <a:cs typeface="+mn-cs"/>
              </a:rPr>
              <a:t>Steinfeld</a:t>
            </a:r>
            <a:r>
              <a:rPr kumimoji="0" lang="sk-SK" sz="24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sk-SK" sz="2400" b="0" i="0" u="none" strike="noStrike" kern="1200" cap="none" spc="0" normalizeH="0" baseline="0" noProof="0" dirty="0" err="1">
                <a:ln>
                  <a:noFill/>
                </a:ln>
                <a:solidFill>
                  <a:schemeClr val="tx1"/>
                </a:solidFill>
                <a:effectLst/>
                <a:uLnTx/>
                <a:uFillTx/>
                <a:latin typeface="Century Gothic" pitchFamily="34" charset="0"/>
                <a:ea typeface="+mn-ea"/>
                <a:cs typeface="+mn-cs"/>
              </a:rPr>
              <a:t>et</a:t>
            </a:r>
            <a:r>
              <a:rPr kumimoji="0" lang="sk-SK" sz="2400" b="0" i="0" u="none" strike="noStrike" kern="1200" cap="none" spc="0" normalizeH="0" baseline="0" noProof="0" dirty="0">
                <a:ln>
                  <a:noFill/>
                </a:ln>
                <a:solidFill>
                  <a:schemeClr val="tx1"/>
                </a:solidFill>
                <a:effectLst/>
                <a:uLnTx/>
                <a:uFillTx/>
                <a:latin typeface="Century Gothic" pitchFamily="34" charset="0"/>
                <a:ea typeface="+mn-ea"/>
                <a:cs typeface="+mn-cs"/>
              </a:rPr>
              <a:t> al.</a:t>
            </a:r>
            <a:r>
              <a:rPr kumimoji="0" lang="en-GB" sz="2400" b="0" i="0" u="none" strike="noStrike" kern="1200" cap="none" spc="0" normalizeH="0" baseline="0" noProof="0" dirty="0">
                <a:ln>
                  <a:noFill/>
                </a:ln>
                <a:solidFill>
                  <a:schemeClr val="tx1"/>
                </a:solidFill>
                <a:effectLst/>
                <a:uLnTx/>
                <a:uFillTx/>
                <a:latin typeface="Century Gothic" pitchFamily="34" charset="0"/>
                <a:ea typeface="+mn-ea"/>
                <a:cs typeface="+mn-cs"/>
              </a:rPr>
              <a:t>, 2009).</a:t>
            </a:r>
            <a:endParaRPr kumimoji="0" lang="sk-SK" sz="2400" b="0" i="0" u="none" strike="noStrike" kern="120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k-SK"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7" name="Picture 3" descr="Cow Free Icon"/>
          <p:cNvPicPr>
            <a:picLocks noChangeAspect="1" noChangeArrowheads="1"/>
          </p:cNvPicPr>
          <p:nvPr/>
        </p:nvPicPr>
        <p:blipFill>
          <a:blip r:embed="rId5" cstate="print"/>
          <a:srcRect/>
          <a:stretch>
            <a:fillRect/>
          </a:stretch>
        </p:blipFill>
        <p:spPr bwMode="auto">
          <a:xfrm>
            <a:off x="1763688" y="3789040"/>
            <a:ext cx="2140496" cy="2140497"/>
          </a:xfrm>
          <a:prstGeom prst="rect">
            <a:avLst/>
          </a:prstGeom>
          <a:noFill/>
        </p:spPr>
      </p:pic>
      <p:pic>
        <p:nvPicPr>
          <p:cNvPr id="11268" name="Picture 4" descr="C:\Users\katys\Downloads\milk-products.png"/>
          <p:cNvPicPr>
            <a:picLocks noChangeAspect="1" noChangeArrowheads="1"/>
          </p:cNvPicPr>
          <p:nvPr/>
        </p:nvPicPr>
        <p:blipFill>
          <a:blip r:embed="rId6" cstate="print"/>
          <a:srcRect/>
          <a:stretch>
            <a:fillRect/>
          </a:stretch>
        </p:blipFill>
        <p:spPr bwMode="auto">
          <a:xfrm>
            <a:off x="467544" y="5013176"/>
            <a:ext cx="1382862" cy="1382862"/>
          </a:xfrm>
          <a:prstGeom prst="rect">
            <a:avLst/>
          </a:prstGeom>
          <a:noFill/>
        </p:spPr>
      </p:pic>
      <p:pic>
        <p:nvPicPr>
          <p:cNvPr id="9" name="Zaznamenaný zvuk">
            <a:hlinkClick r:id="" action="ppaction://media"/>
          </p:cNvPr>
          <p:cNvPicPr>
            <a:picLocks noRot="1" noChangeAspect="1"/>
          </p:cNvPicPr>
          <p:nvPr>
            <a:wavAudioFile r:embed="rId1" name="Zaznamenaný zvuk"/>
          </p:nvPr>
        </p:nvPicPr>
        <p:blipFill>
          <a:blip r:embed="rId7" cstate="print"/>
          <a:stretch>
            <a:fillRect/>
          </a:stretch>
        </p:blipFill>
        <p:spPr>
          <a:xfrm>
            <a:off x="4572000" y="1412776"/>
            <a:ext cx="792088" cy="792088"/>
          </a:xfrm>
          <a:prstGeom prst="rect">
            <a:avLst/>
          </a:prstGeom>
        </p:spPr>
      </p:pic>
      <p:pic>
        <p:nvPicPr>
          <p:cNvPr id="10" name="Zaznamenaný zvuk">
            <a:hlinkClick r:id="" action="ppaction://media"/>
          </p:cNvPr>
          <p:cNvPicPr>
            <a:picLocks noRot="1" noChangeAspect="1"/>
          </p:cNvPicPr>
          <p:nvPr>
            <a:wavAudioFile r:embed="rId2" name="Zaznamenaný zvuk"/>
          </p:nvPr>
        </p:nvPicPr>
        <p:blipFill>
          <a:blip r:embed="rId7" cstate="print"/>
          <a:stretch>
            <a:fillRect/>
          </a:stretch>
        </p:blipFill>
        <p:spPr>
          <a:xfrm>
            <a:off x="4139952" y="5805264"/>
            <a:ext cx="770310" cy="7703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7"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027"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Předvádění na obrazovce (4:3)</PresentationFormat>
  <Paragraphs>109</Paragraphs>
  <Slides>19</Slides>
  <Notes>0</Notes>
  <HiddenSlides>0</HiddenSlides>
  <MMClips>17</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Century Gothic</vt:lpstr>
      <vt:lpstr>Courier New</vt:lpstr>
      <vt:lpstr>Motív Office</vt:lpstr>
      <vt:lpstr>The Impact of Animal-Product Consumption on the World around Us </vt:lpstr>
      <vt:lpstr>introduction</vt:lpstr>
      <vt:lpstr>the main aims of my presentation</vt:lpstr>
      <vt:lpstr>What is veganism?</vt:lpstr>
      <vt:lpstr>What is the climate change and the climate crisis?</vt:lpstr>
      <vt:lpstr>Prezentace aplikace PowerPoint</vt:lpstr>
      <vt:lpstr>a number of greenhouse gases (GHG) naturally occur in the Earth´s atmosphere</vt:lpstr>
      <vt:lpstr>Prezentace aplikace PowerPoint</vt:lpstr>
      <vt:lpstr>What impact has the animal production on our environment?</vt:lpstr>
      <vt:lpstr>methodology</vt:lpstr>
      <vt:lpstr>research</vt:lpstr>
      <vt:lpstr>research - gallons of water used per pound retail purchased food</vt:lpstr>
      <vt:lpstr>research – the anthropogenic sources of methane</vt:lpstr>
      <vt:lpstr>results of my research</vt:lpstr>
      <vt:lpstr>What can you do?</vt:lpstr>
      <vt:lpstr>A short video dealing with the question if veganism really is better for our environment...</vt:lpstr>
      <vt:lpstr>conclusion</vt:lpstr>
      <vt:lpstr>list of references</vt:lpstr>
      <vt:lpstr>   Thank you for your attention!   In case of any questions,  please do not hestitate to contact me at          katarina@skolar.name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Animal-Product Consumption on the World around Us</dc:title>
  <dc:creator>katys</dc:creator>
  <cp:lastModifiedBy>Čábelková Inna</cp:lastModifiedBy>
  <cp:revision>71</cp:revision>
  <dcterms:created xsi:type="dcterms:W3CDTF">2021-05-08T21:20:35Z</dcterms:created>
  <dcterms:modified xsi:type="dcterms:W3CDTF">2021-05-19T14:13:37Z</dcterms:modified>
</cp:coreProperties>
</file>