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7" r:id="rId4"/>
    <p:sldId id="265" r:id="rId5"/>
    <p:sldId id="261" r:id="rId6"/>
    <p:sldId id="263" r:id="rId7"/>
    <p:sldId id="260" r:id="rId8"/>
    <p:sldId id="258" r:id="rId9"/>
    <p:sldId id="259" r:id="rId10"/>
    <p:sldId id="262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6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4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2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2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8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1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166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0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445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2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44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341-EC96-4E82-BD4E-5129D2360B23}" type="datetimeFigureOut">
              <a:rPr lang="sl-SI" smtClean="0"/>
              <a:t>13.5.2020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D686-062B-4ABC-A1EA-1EA3BE9CE3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9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5"/>
                </a:solidFill>
              </a:rPr>
              <a:t>Skloni</a:t>
            </a:r>
            <a:endParaRPr lang="sl-SI" sz="3600" dirty="0">
              <a:solidFill>
                <a:schemeClr val="accent5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427" r="1"/>
          <a:stretch/>
        </p:blipFill>
        <p:spPr>
          <a:xfrm>
            <a:off x="838201" y="1651180"/>
            <a:ext cx="10563722" cy="35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5"/>
                </a:solidFill>
              </a:rPr>
              <a:t>Povejte zgodbo o Igorju.</a:t>
            </a:r>
            <a:endParaRPr lang="sl-SI" sz="3600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2291"/>
            <a:ext cx="10515600" cy="4694672"/>
          </a:xfrm>
        </p:spPr>
        <p:txBody>
          <a:bodyPr/>
          <a:lstStyle/>
          <a:p>
            <a:r>
              <a:rPr lang="sl-SI" dirty="0" smtClean="0"/>
              <a:t>Razvrstite dogodke po vrsti</a:t>
            </a:r>
          </a:p>
          <a:p>
            <a:endParaRPr lang="sl-SI" dirty="0"/>
          </a:p>
        </p:txBody>
      </p:sp>
      <p:pic>
        <p:nvPicPr>
          <p:cNvPr id="9" name="Slik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86" y="134754"/>
            <a:ext cx="4331369" cy="6554804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55948"/>
              </p:ext>
            </p:extLst>
          </p:nvPr>
        </p:nvGraphicFramePr>
        <p:xfrm>
          <a:off x="1421329" y="2455979"/>
          <a:ext cx="2746410" cy="37209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8035">
                  <a:extLst>
                    <a:ext uri="{9D8B030D-6E8A-4147-A177-3AD203B41FA5}">
                      <a16:colId xmlns:a16="http://schemas.microsoft.com/office/drawing/2014/main" val="2360919786"/>
                    </a:ext>
                  </a:extLst>
                </a:gridCol>
                <a:gridCol w="2128375">
                  <a:extLst>
                    <a:ext uri="{9D8B030D-6E8A-4147-A177-3AD203B41FA5}">
                      <a16:colId xmlns:a16="http://schemas.microsoft.com/office/drawing/2014/main" val="4020711490"/>
                    </a:ext>
                  </a:extLst>
                </a:gridCol>
              </a:tblGrid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sanjam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775862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zbudim se prepozno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549738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ugasnem budilko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09054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budilka zvoni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39973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zamudim na faks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346970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spim naprej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82340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nastavim budilko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400561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l-SI" sz="1800" dirty="0">
                          <a:effectLst/>
                        </a:rPr>
                        <a:t>gem spat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57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776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5"/>
                </a:solidFill>
              </a:rPr>
              <a:t>Vaja </a:t>
            </a:r>
            <a:endParaRPr lang="sl-SI" sz="3200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Kdaj</a:t>
            </a:r>
            <a:r>
              <a:rPr lang="sl-SI" b="1" dirty="0"/>
              <a:t>? – </a:t>
            </a:r>
            <a:r>
              <a:rPr lang="sl-SI" b="1" dirty="0" smtClean="0"/>
              <a:t>S </a:t>
            </a:r>
            <a:r>
              <a:rPr lang="sl-SI" b="1" dirty="0"/>
              <a:t>kom/s čim? – kam? 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Naredite </a:t>
            </a:r>
            <a:r>
              <a:rPr lang="sl-SI" b="1" dirty="0"/>
              <a:t>stavke. Izbirajte v spodnjih </a:t>
            </a:r>
            <a:r>
              <a:rPr lang="sl-SI" b="1"/>
              <a:t>skupinah </a:t>
            </a:r>
            <a:r>
              <a:rPr lang="sl-SI" b="1" smtClean="0"/>
              <a:t>besed.</a:t>
            </a:r>
            <a:br>
              <a:rPr lang="sl-SI" b="1" smtClean="0"/>
            </a:br>
            <a:r>
              <a:rPr lang="sl-SI" i="1" dirty="0" smtClean="0"/>
              <a:t>(</a:t>
            </a:r>
            <a:r>
              <a:rPr lang="sl-SI" i="1" dirty="0" err="1" smtClean="0"/>
              <a:t>npr</a:t>
            </a:r>
            <a:r>
              <a:rPr lang="sl-SI" i="1" dirty="0" smtClean="0"/>
              <a:t>: Med tednom grem s sošolci z letalom na Karibe.)</a:t>
            </a:r>
          </a:p>
          <a:p>
            <a:pPr marL="0" indent="0">
              <a:buNone/>
            </a:pP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sl-SI" dirty="0"/>
              <a:t>Med počitnicami, med prazniki, med vikendi, med tednom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dirty="0"/>
              <a:t>Mama, oče, sestrične, sošolci, sošolke, znanec, jezikoslovci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dirty="0"/>
              <a:t>Vlak, avtobus, tramvaj, ladja, letalo, helikopter, taksi, </a:t>
            </a:r>
            <a:r>
              <a:rPr lang="sl-SI" dirty="0" err="1"/>
              <a:t>uber</a:t>
            </a:r>
            <a:r>
              <a:rPr lang="sl-SI" dirty="0"/>
              <a:t> …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46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5077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/>
                </a:solidFill>
              </a:rPr>
              <a:t>Dopišite ustrezen predlog: </a:t>
            </a:r>
            <a:r>
              <a:rPr lang="sl-SI" sz="3600" b="1" i="1" dirty="0">
                <a:solidFill>
                  <a:schemeClr val="accent5"/>
                </a:solidFill>
              </a:rPr>
              <a:t>z</a:t>
            </a:r>
            <a:r>
              <a:rPr lang="sl-SI" sz="3600" dirty="0">
                <a:solidFill>
                  <a:schemeClr val="accent5"/>
                </a:solidFill>
              </a:rPr>
              <a:t> ali </a:t>
            </a:r>
            <a:r>
              <a:rPr lang="sl-SI" sz="3600" b="1" i="1" dirty="0">
                <a:solidFill>
                  <a:schemeClr val="accent5"/>
                </a:solidFill>
              </a:rPr>
              <a:t>s</a:t>
            </a:r>
            <a:r>
              <a:rPr lang="sl-SI" sz="3600" dirty="0">
                <a:solidFill>
                  <a:schemeClr val="accent5"/>
                </a:solidFill>
              </a:rPr>
              <a:t>. </a:t>
            </a:r>
            <a:r>
              <a:rPr lang="sl-SI" dirty="0" smtClean="0">
                <a:solidFill>
                  <a:schemeClr val="accent5"/>
                </a:solidFill>
              </a:rPr>
              <a:t/>
            </a:r>
            <a:br>
              <a:rPr lang="sl-SI" dirty="0" smtClean="0">
                <a:solidFill>
                  <a:schemeClr val="accent5"/>
                </a:solidFill>
              </a:rPr>
            </a:br>
            <a:r>
              <a:rPr lang="sl-SI" dirty="0" smtClean="0">
                <a:solidFill>
                  <a:schemeClr val="accent5"/>
                </a:solidFill>
              </a:rPr>
              <a:t/>
            </a:r>
            <a:br>
              <a:rPr lang="sl-SI" dirty="0" smtClean="0">
                <a:solidFill>
                  <a:schemeClr val="accent5"/>
                </a:solidFill>
              </a:rPr>
            </a:br>
            <a:r>
              <a:rPr lang="sl-SI" sz="2000" b="1" dirty="0" smtClean="0"/>
              <a:t>Pravilo: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  </a:t>
            </a:r>
            <a:r>
              <a:rPr lang="sl-SI" sz="2000" b="1" i="1" dirty="0"/>
              <a:t>s</a:t>
            </a:r>
            <a:r>
              <a:rPr lang="sl-SI" sz="2000" dirty="0"/>
              <a:t> </a:t>
            </a:r>
            <a:r>
              <a:rPr lang="sl-SI" sz="2000" dirty="0" smtClean="0"/>
              <a:t>je samo </a:t>
            </a:r>
            <a:r>
              <a:rPr lang="sl-SI" sz="2000" dirty="0"/>
              <a:t>pred </a:t>
            </a:r>
            <a:r>
              <a:rPr lang="sl-SI" sz="2000" b="1" dirty="0"/>
              <a:t>T</a:t>
            </a:r>
            <a:r>
              <a:rPr lang="sl-SI" sz="2000" dirty="0"/>
              <a:t>A </a:t>
            </a:r>
            <a:r>
              <a:rPr lang="sl-SI" sz="2000" b="1" dirty="0"/>
              <a:t>S</a:t>
            </a:r>
            <a:r>
              <a:rPr lang="sl-SI" sz="2000" dirty="0"/>
              <a:t>U</a:t>
            </a:r>
            <a:r>
              <a:rPr lang="sl-SI" sz="2000" b="1" dirty="0"/>
              <a:t>H</a:t>
            </a:r>
            <a:r>
              <a:rPr lang="sl-SI" sz="2000" dirty="0"/>
              <a:t>I </a:t>
            </a:r>
            <a:r>
              <a:rPr lang="sl-SI" sz="2000" b="1" dirty="0"/>
              <a:t>ŠK</a:t>
            </a:r>
            <a:r>
              <a:rPr lang="sl-SI" sz="2000" dirty="0"/>
              <a:t>A</a:t>
            </a:r>
            <a:r>
              <a:rPr lang="sl-SI" sz="2000" b="1" dirty="0"/>
              <a:t>F</a:t>
            </a:r>
            <a:r>
              <a:rPr lang="sl-SI" sz="2000" dirty="0"/>
              <a:t>E</a:t>
            </a:r>
            <a:r>
              <a:rPr lang="sl-SI" sz="2000" b="1" dirty="0"/>
              <a:t>C</a:t>
            </a:r>
            <a:r>
              <a:rPr lang="sl-SI" sz="2000" dirty="0"/>
              <a:t> </a:t>
            </a:r>
            <a:r>
              <a:rPr lang="sl-SI" sz="2000" b="1" dirty="0"/>
              <a:t>P</a:t>
            </a:r>
            <a:r>
              <a:rPr lang="sl-SI" sz="2000" dirty="0"/>
              <a:t>UŠ</a:t>
            </a:r>
            <a:r>
              <a:rPr lang="sl-SI" sz="2000" b="1" dirty="0"/>
              <a:t>Č</a:t>
            </a:r>
            <a:r>
              <a:rPr lang="sl-SI" sz="2000" dirty="0"/>
              <a:t>A, drugače je </a:t>
            </a:r>
            <a:r>
              <a:rPr lang="sl-SI" sz="2000" b="1" i="1" dirty="0"/>
              <a:t>z</a:t>
            </a:r>
            <a:r>
              <a:rPr lang="sl-SI" sz="2000" dirty="0"/>
              <a:t> (</a:t>
            </a:r>
            <a:r>
              <a:rPr lang="sl-SI" sz="2000" i="1" dirty="0"/>
              <a:t>s</a:t>
            </a:r>
            <a:r>
              <a:rPr lang="sl-SI" sz="2000" dirty="0"/>
              <a:t> je pred besedami, ki se začnejo na nezveneče soglasnike)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436219"/>
            <a:ext cx="10515600" cy="2740744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>
                <a:latin typeface="+mj-lt"/>
              </a:rPr>
              <a:t>___</a:t>
            </a:r>
            <a:r>
              <a:rPr lang="sl-SI" dirty="0" smtClean="0">
                <a:latin typeface="+mj-lt"/>
              </a:rPr>
              <a:t> </a:t>
            </a:r>
            <a:r>
              <a:rPr lang="sl-SI" dirty="0">
                <a:latin typeface="+mj-lt"/>
              </a:rPr>
              <a:t>mamo                  </a:t>
            </a:r>
            <a:r>
              <a:rPr lang="sl-SI" dirty="0" smtClean="0">
                <a:latin typeface="+mj-lt"/>
              </a:rPr>
              <a:t>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vilicami                        </a:t>
            </a:r>
            <a:r>
              <a:rPr lang="sl-SI" dirty="0" smtClean="0">
                <a:latin typeface="+mj-lt"/>
              </a:rPr>
              <a:t> 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mlekom</a:t>
            </a:r>
          </a:p>
          <a:p>
            <a:pPr marL="0" indent="0">
              <a:buNone/>
            </a:pP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stricem        </a:t>
            </a:r>
            <a:r>
              <a:rPr lang="sl-SI" dirty="0" smtClean="0">
                <a:latin typeface="+mj-lt"/>
              </a:rPr>
              <a:t>        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žlico                             </a:t>
            </a:r>
            <a:r>
              <a:rPr lang="sl-SI" dirty="0" smtClean="0">
                <a:latin typeface="+mj-lt"/>
              </a:rPr>
              <a:t>  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sladkorjem</a:t>
            </a:r>
          </a:p>
          <a:p>
            <a:pPr marL="0" indent="0">
              <a:buNone/>
            </a:pP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teto           </a:t>
            </a:r>
            <a:r>
              <a:rPr lang="sl-SI" dirty="0" smtClean="0">
                <a:latin typeface="+mj-lt"/>
              </a:rPr>
              <a:t>           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avtomobili                     </a:t>
            </a:r>
            <a:r>
              <a:rPr lang="sl-SI" dirty="0" smtClean="0">
                <a:latin typeface="+mj-lt"/>
              </a:rPr>
              <a:t>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smetano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b="1" dirty="0" smtClean="0">
                <a:latin typeface="+mj-lt"/>
              </a:rPr>
              <a:t>___</a:t>
            </a:r>
            <a:r>
              <a:rPr lang="sl-SI" dirty="0" smtClean="0">
                <a:latin typeface="+mj-lt"/>
              </a:rPr>
              <a:t> </a:t>
            </a:r>
            <a:r>
              <a:rPr lang="sl-SI" dirty="0">
                <a:latin typeface="+mj-lt"/>
              </a:rPr>
              <a:t>bratom                 </a:t>
            </a:r>
            <a:r>
              <a:rPr lang="sl-SI" dirty="0" smtClean="0">
                <a:latin typeface="+mj-lt"/>
              </a:rPr>
              <a:t>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kolegi in kolegicami    </a:t>
            </a:r>
            <a:r>
              <a:rPr lang="sl-SI" dirty="0" smtClean="0">
                <a:latin typeface="+mj-lt"/>
              </a:rPr>
              <a:t>        </a:t>
            </a:r>
            <a:r>
              <a:rPr lang="sl-SI" b="1" dirty="0">
                <a:latin typeface="+mj-lt"/>
              </a:rPr>
              <a:t>___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jabolčnim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>
                <a:latin typeface="+mj-lt"/>
              </a:rPr>
              <a:t>                                                                                                         sokom</a:t>
            </a:r>
            <a:endParaRPr lang="sl-SI" dirty="0">
              <a:latin typeface="+mj-lt"/>
            </a:endParaRPr>
          </a:p>
        </p:txBody>
      </p:sp>
      <p:pic>
        <p:nvPicPr>
          <p:cNvPr id="4" name="Slika 3" descr="Rezultat iskanja slik za buck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22" y="647299"/>
            <a:ext cx="917610" cy="109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900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chemeClr val="accent5"/>
                </a:solidFill>
              </a:rPr>
              <a:t>Vaja za vse sklone - množina</a:t>
            </a:r>
            <a:endParaRPr lang="sl-SI" sz="3200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87655"/>
            <a:ext cx="10515600" cy="50893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200" b="1" dirty="0">
                <a:latin typeface="+mj-lt"/>
              </a:rPr>
              <a:t>Vstavite besede v oklepaju v ustrezen sklon množine.</a:t>
            </a:r>
            <a:endParaRPr lang="sl-SI" sz="22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>
                <a:latin typeface="+mj-lt"/>
              </a:rPr>
              <a:t>Redko potujem s _______________________ (turistična agencija). Najraje si _________________ (potovanje) organiziram sama. Zelo </a:t>
            </a:r>
            <a:r>
              <a:rPr lang="sl-SI" sz="2200" dirty="0" smtClean="0">
                <a:latin typeface="+mj-lt"/>
              </a:rPr>
              <a:t>lepo je potovati </a:t>
            </a:r>
            <a:r>
              <a:rPr lang="sl-SI" sz="2200" dirty="0">
                <a:latin typeface="+mj-lt"/>
              </a:rPr>
              <a:t>s ____________________ (prijatelj) in ____________________ (prijateljica). Nekoč sem šla k ____________________ (svoj znanec) v Italijo. Joj, kako je bilo to fino! Jedli smo ____________ _____________ (italijanski špageti), pekli ____________ (pica) in pili zelo dobro vino. Veliko smo se pogovarjali o ____________________ (kulturna razlika) in _______________________ (različen stereotip), ki jih imajo ljudje o __________________ (Slovenec) in o __________________ (Italijan). </a:t>
            </a:r>
            <a:r>
              <a:rPr lang="sl-SI" sz="2200" dirty="0" smtClean="0">
                <a:latin typeface="+mj-lt"/>
              </a:rPr>
              <a:t>Italijani </a:t>
            </a:r>
            <a:r>
              <a:rPr lang="sl-SI" sz="2200" dirty="0">
                <a:latin typeface="+mj-lt"/>
              </a:rPr>
              <a:t>so, pravijo, nevarni na _________________ (cesta), saj vozijo zelo neprevidno. No, verjetno bi kaj podobnega lahko rekli tudi za ____________________ (Slovenec). Gotovo pa drži, da znajo Italijani bolj uživati ob hrani kot Slovenci. To je bilo eno najlepših ____________________ (potovanje) v mojem življenju.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36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5"/>
                </a:solidFill>
              </a:rPr>
              <a:t>Vaja za zaimke.</a:t>
            </a:r>
            <a:endParaRPr lang="sl-SI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097280"/>
            <a:ext cx="10515601" cy="54093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1800" dirty="0" smtClean="0"/>
              <a:t>Irena </a:t>
            </a:r>
            <a:r>
              <a:rPr lang="sl-SI" sz="1800" dirty="0"/>
              <a:t>bere ______________ (knjiga). – Ne verjamem! – Res _____ bere!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Suzana gleda _______________ (</a:t>
            </a:r>
            <a:r>
              <a:rPr lang="sl-SI" sz="1800" dirty="0" err="1"/>
              <a:t>holivudski</a:t>
            </a:r>
            <a:r>
              <a:rPr lang="sl-SI" sz="1800" dirty="0"/>
              <a:t> film). – Tega pa ne verjamem! – Res ________ gleda!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Tina kuha ______________ (golaž). – Izmišljuješ si! – Ne, res ________ kuha!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Marko je </a:t>
            </a:r>
            <a:r>
              <a:rPr lang="sl-SI" sz="1800" dirty="0" smtClean="0"/>
              <a:t>_________ </a:t>
            </a:r>
            <a:r>
              <a:rPr lang="sl-SI" sz="1800" dirty="0"/>
              <a:t>(starši) podaril </a:t>
            </a:r>
            <a:r>
              <a:rPr lang="sl-SI" sz="1800" dirty="0" smtClean="0"/>
              <a:t>___________ </a:t>
            </a:r>
            <a:r>
              <a:rPr lang="sl-SI" sz="1800" dirty="0"/>
              <a:t>(mercedes). – Kaj??! </a:t>
            </a:r>
            <a:r>
              <a:rPr lang="sl-SI" sz="1800" dirty="0" err="1"/>
              <a:t>Nee</a:t>
            </a:r>
            <a:r>
              <a:rPr lang="sl-SI" sz="1800" dirty="0"/>
              <a:t>! – Ja, res _____  _____ je podaril.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Ves večer smo govorili o </a:t>
            </a:r>
            <a:r>
              <a:rPr lang="sl-SI" sz="1800" dirty="0" smtClean="0"/>
              <a:t>___________ </a:t>
            </a:r>
            <a:r>
              <a:rPr lang="sl-SI" sz="1800" dirty="0"/>
              <a:t>(begunec, MN). – Ne verjamem! – Čisto zares, o ________ smo govorili.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Veš, ___________ (Bojan) je zmanjkalo _____________ (denar). – </a:t>
            </a:r>
            <a:r>
              <a:rPr lang="sl-SI" sz="1800" i="1" dirty="0"/>
              <a:t>(ironično)</a:t>
            </a:r>
            <a:r>
              <a:rPr lang="sl-SI" sz="1800" dirty="0"/>
              <a:t> Ne morem verjeti! – Ja, res _____ _____ je zmanjkalo. Spet!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S _________________ (profesor, MN) grem na morje. – Kaj? Ti nisi normalen. – Ja, res grem z __________.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________________ (knjiga, MN) sem pozabil doma. – Nisi! – Ja, res sem _______ pozabil</a:t>
            </a:r>
            <a:r>
              <a:rPr lang="sl-SI" sz="1800" dirty="0" smtClean="0"/>
              <a:t>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92433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27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5"/>
                </a:solidFill>
              </a:rPr>
              <a:t>Pogojnik (Kondicional)</a:t>
            </a:r>
            <a:endParaRPr lang="sl-SI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91402"/>
            <a:ext cx="10515600" cy="5185561"/>
          </a:xfrm>
        </p:spPr>
        <p:txBody>
          <a:bodyPr/>
          <a:lstStyle/>
          <a:p>
            <a:pPr marL="0" indent="0" algn="ctr">
              <a:buNone/>
            </a:pPr>
            <a:r>
              <a:rPr lang="sl-SI" i="1" dirty="0" smtClean="0">
                <a:latin typeface="Agency FB" panose="020B0503020202020204" pitchFamily="34" charset="0"/>
              </a:rPr>
              <a:t>imeti</a:t>
            </a:r>
            <a:r>
              <a:rPr lang="sl-SI" dirty="0" smtClean="0">
                <a:latin typeface="Agency FB" panose="020B0503020202020204" pitchFamily="34" charset="0"/>
              </a:rPr>
              <a:t>       Če </a:t>
            </a:r>
            <a:r>
              <a:rPr lang="sl-SI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bi</a:t>
            </a:r>
            <a:r>
              <a:rPr lang="sl-SI" dirty="0" smtClean="0">
                <a:latin typeface="Agency FB" panose="020B0503020202020204" pitchFamily="34" charset="0"/>
              </a:rPr>
              <a:t> imela denar, </a:t>
            </a:r>
            <a:r>
              <a:rPr lang="sl-SI" b="1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bi</a:t>
            </a:r>
            <a:r>
              <a:rPr lang="sl-SI" dirty="0" smtClean="0">
                <a:latin typeface="Agency FB" panose="020B0503020202020204" pitchFamily="34" charset="0"/>
              </a:rPr>
              <a:t> si kupila avto.       </a:t>
            </a:r>
            <a:r>
              <a:rPr lang="sl-SI" i="1" dirty="0" smtClean="0">
                <a:latin typeface="Agency FB" panose="020B0503020202020204" pitchFamily="34" charset="0"/>
              </a:rPr>
              <a:t>kupiti si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>
                <a:latin typeface="+mj-lt"/>
              </a:rPr>
              <a:t>Kaj bi vi delali/naredili, če …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bi bili doma (v svoji državi)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bi imeli veliko časa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bi bila stara 80 let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ne bi bilo virusa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bi srečal starega prijatelja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latin typeface="+mj-lt"/>
              </a:rPr>
              <a:t>Če bi imela možnost naučiti se nov jezik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22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5"/>
                </a:solidFill>
              </a:rPr>
              <a:t>Vaja. </a:t>
            </a:r>
            <a:endParaRPr lang="sl-SI" dirty="0">
              <a:solidFill>
                <a:schemeClr val="accent5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770021"/>
            <a:ext cx="10515600" cy="5406942"/>
          </a:xfrm>
        </p:spPr>
        <p:txBody>
          <a:bodyPr>
            <a:normAutofit fontScale="550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SBŽ 2m DZ, str. 5</a:t>
            </a:r>
            <a:endParaRPr lang="sl-SI" dirty="0"/>
          </a:p>
        </p:txBody>
      </p:sp>
      <p:pic>
        <p:nvPicPr>
          <p:cNvPr id="6" name="Označba mesta vseb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37" y="826039"/>
            <a:ext cx="7732294" cy="53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5"/>
                </a:solidFill>
              </a:rPr>
              <a:t>Vaja.</a:t>
            </a:r>
            <a:endParaRPr lang="sl-SI" dirty="0">
              <a:solidFill>
                <a:schemeClr val="accent5"/>
              </a:solidFill>
            </a:endParaRPr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410" y="238174"/>
            <a:ext cx="7231782" cy="64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530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5"/>
                </a:solidFill>
              </a:rPr>
              <a:t>Poslušanje</a:t>
            </a:r>
            <a:endParaRPr lang="sl-SI" sz="3600" dirty="0">
              <a:solidFill>
                <a:schemeClr val="accent5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1167012"/>
            <a:ext cx="10515600" cy="4964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400" i="1" dirty="0"/>
              <a:t>Slovenska beseda v živo 1b, posnetek 36</a:t>
            </a:r>
            <a:endParaRPr lang="sl-SI" sz="1050" dirty="0"/>
          </a:p>
        </p:txBody>
      </p:sp>
      <p:pic>
        <p:nvPicPr>
          <p:cNvPr id="6" name="Slika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66223" y="1150219"/>
            <a:ext cx="8059554" cy="45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511</Words>
  <Application>Microsoft Office PowerPoint</Application>
  <PresentationFormat>Širokozaslonsko</PresentationFormat>
  <Paragraphs>90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Times New Roman</vt:lpstr>
      <vt:lpstr>Officeova tema</vt:lpstr>
      <vt:lpstr>Skloni</vt:lpstr>
      <vt:lpstr>Vaja </vt:lpstr>
      <vt:lpstr>Dopišite ustrezen predlog: z ali s.   Pravilo:   s je samo pred TA SUHI ŠKAFEC PUŠČA, drugače je z (s je pred besedami, ki se začnejo na nezveneče soglasnike) </vt:lpstr>
      <vt:lpstr>Vaja za vse sklone - množina</vt:lpstr>
      <vt:lpstr>Vaja za zaimke.</vt:lpstr>
      <vt:lpstr>Pogojnik (Kondicional)</vt:lpstr>
      <vt:lpstr>Vaja. </vt:lpstr>
      <vt:lpstr>Vaja.</vt:lpstr>
      <vt:lpstr>Poslušanje</vt:lpstr>
      <vt:lpstr>Povejte zgodbo o Igorju.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Vaja.</dc:title>
  <dc:creator>Magda Lojk</dc:creator>
  <cp:lastModifiedBy>Magda Lojk</cp:lastModifiedBy>
  <cp:revision>10</cp:revision>
  <dcterms:created xsi:type="dcterms:W3CDTF">2020-05-12T19:47:13Z</dcterms:created>
  <dcterms:modified xsi:type="dcterms:W3CDTF">2020-05-13T07:58:53Z</dcterms:modified>
</cp:coreProperties>
</file>