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72" r:id="rId3"/>
    <p:sldId id="266" r:id="rId4"/>
    <p:sldId id="273" r:id="rId5"/>
    <p:sldId id="274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40"/>
    <a:srgbClr val="D22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2819" autoAdjust="0"/>
  </p:normalViewPr>
  <p:slideViewPr>
    <p:cSldViewPr snapToGrid="0">
      <p:cViewPr varScale="1">
        <p:scale>
          <a:sx n="60" d="100"/>
          <a:sy n="60" d="100"/>
        </p:scale>
        <p:origin x="68" y="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EF687-8659-44A5-B987-DB47E3AA8D81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BC47E-BD00-42F4-B95C-2B987241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90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13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51C6D1-EC0E-4BE1-8EEE-AD0BFE03F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35829"/>
            <a:ext cx="6408162" cy="1981120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9C465973-12C9-4E7E-B3E7-339819B8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807" y="3468467"/>
            <a:ext cx="6232376" cy="1518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6" name="Zástupný symbol pro text 14">
            <a:extLst>
              <a:ext uri="{FF2B5EF4-FFF2-40B4-BE49-F238E27FC236}">
                <a16:creationId xmlns:a16="http://schemas.microsoft.com/office/drawing/2014/main" id="{6D621A1B-64B8-4E2C-9F7C-619F6D16DF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4807" y="4987429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podnadpis.</a:t>
            </a:r>
          </a:p>
        </p:txBody>
      </p:sp>
      <p:sp>
        <p:nvSpPr>
          <p:cNvPr id="7" name="Zástupný symbol pro text 14">
            <a:extLst>
              <a:ext uri="{FF2B5EF4-FFF2-40B4-BE49-F238E27FC236}">
                <a16:creationId xmlns:a16="http://schemas.microsoft.com/office/drawing/2014/main" id="{3CBD455F-1540-428D-A023-C87A83F6C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4806" y="2805732"/>
            <a:ext cx="6218237" cy="521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název základní součásti.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89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5FAB65-B0A7-4575-8846-11158687D3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881948" y="30924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vložíte obrázek.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24AE90-7605-4DC5-9CC0-F95158D6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276D1917-8BCB-4A56-9BA7-03075193B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1948" y="5298620"/>
            <a:ext cx="6172200" cy="5687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22C40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261854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-  bez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51C6D1-EC0E-4BE1-8EEE-AD0BFE03F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50943"/>
            <a:ext cx="6408162" cy="1981120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1FAEE400-C3C4-4524-978A-6626FFC80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0487" y="2962276"/>
            <a:ext cx="6218789" cy="77845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6D164CCE-6D73-466D-BEB5-04B11A839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0487" y="3906326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podnadpis.</a:t>
            </a:r>
          </a:p>
        </p:txBody>
      </p:sp>
    </p:spTree>
    <p:extLst>
      <p:ext uri="{BB962C8B-B14F-4D97-AF65-F5344CB8AC3E}">
        <p14:creationId xmlns:p14="http://schemas.microsoft.com/office/powerpoint/2010/main" val="358612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D34E2D-EE31-4DC0-9247-4DBF2ED796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cs-CZ" dirty="0"/>
              <a:t>Kliknutím vložíte text.</a:t>
            </a:r>
          </a:p>
          <a:p>
            <a:pPr lvl="1"/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3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36F267A-BE8F-4FE3-A8F2-A3A14D7F58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36738"/>
            <a:ext cx="10515600" cy="43053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C4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6372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02828-E203-4BCF-A5B0-CB2FC2EC1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5DBEC2-CBC0-4C1C-88E7-DC2EDCA58E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575050-708C-4714-B50C-D679D7CC41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EA612F-A0C2-4C25-85F3-1AD024CA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F61B0A8-8F34-4579-959E-67B3416A9699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0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9FBEE-EED9-440B-B6A2-0370D421D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1493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BC1BE52-8A40-4C07-BD57-49A31749FC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8B1659-79F4-4765-8610-2F273D4750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71A42BE-7C37-4E5F-A5C7-DE3988B8FE8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252F095-D907-45FC-9209-CE575CF9B53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3AF3188-F662-42FA-942C-C3BA18BE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0D3BDEC-7BDF-49D8-818D-67B015274AAF}"/>
              </a:ext>
            </a:extLst>
          </p:cNvPr>
          <p:cNvCxnSpPr/>
          <p:nvPr userDrawn="1"/>
        </p:nvCxnSpPr>
        <p:spPr>
          <a:xfrm>
            <a:off x="838200" y="160686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79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B72C8-7D3F-4C74-90F8-8DA326D5D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5A6722-54AF-4AAD-A2E6-780E1205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9713418-A7EB-478E-BEED-F2EBCA77CFFE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50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14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56F0D-8BFD-494A-8220-002D1C5E3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0BA097-ED2B-4036-B097-8C187A6622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67300" y="457200"/>
            <a:ext cx="6172200" cy="54117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22D40"/>
              </a:buClr>
              <a:buFont typeface="Wingdings" panose="05000000000000000000" pitchFamily="2" charset="2"/>
              <a:buChar char="§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C587ECA-5355-4449-8467-B73118C0A2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051C28-CB18-4E15-84A8-0937D20E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86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1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644E5260-5AD8-478A-B5F5-E1D82BA0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670" y="2541863"/>
            <a:ext cx="7315199" cy="1627465"/>
          </a:xfrm>
        </p:spPr>
        <p:txBody>
          <a:bodyPr/>
          <a:lstStyle/>
          <a:p>
            <a:pPr algn="ctr"/>
            <a:r>
              <a:rPr lang="cs-CZ" b="1" dirty="0"/>
              <a:t>Implicitní čtenář</a:t>
            </a:r>
            <a:br>
              <a:rPr lang="cs-CZ" b="1" dirty="0"/>
            </a:br>
            <a:r>
              <a:rPr lang="cs-CZ" b="1" dirty="0"/>
              <a:t>Dětský implicitní čtenář</a:t>
            </a:r>
            <a:br>
              <a:rPr lang="cs-CZ" b="1" dirty="0"/>
            </a:b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2237480-7ADF-4500-9A0D-E7A710267A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5200" y="5344160"/>
            <a:ext cx="10911840" cy="1048251"/>
          </a:xfrm>
        </p:spPr>
        <p:txBody>
          <a:bodyPr/>
          <a:lstStyle/>
          <a:p>
            <a:r>
              <a:rPr lang="cs-CZ" b="1" dirty="0"/>
              <a:t>Jana Segi Lukavská</a:t>
            </a:r>
          </a:p>
          <a:p>
            <a:r>
              <a:rPr lang="cs-CZ" dirty="0"/>
              <a:t>Ústav české literatury a komparatistiky, jlukavska@seznam.cz</a:t>
            </a:r>
          </a:p>
        </p:txBody>
      </p:sp>
    </p:spTree>
    <p:extLst>
      <p:ext uri="{BB962C8B-B14F-4D97-AF65-F5344CB8AC3E}">
        <p14:creationId xmlns:p14="http://schemas.microsoft.com/office/powerpoint/2010/main" val="358808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5E82D47-86EE-4F8A-AA0E-93C525C9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499"/>
          </a:xfrm>
        </p:spPr>
        <p:txBody>
          <a:bodyPr/>
          <a:lstStyle/>
          <a:p>
            <a:r>
              <a:rPr lang="cs-CZ" dirty="0"/>
              <a:t>Literatura pro děti a mládež jako problém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E0CC587-C183-4A35-B2BC-C5E1AB5D5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7154"/>
            <a:ext cx="10515600" cy="4520629"/>
          </a:xfrm>
        </p:spPr>
        <p:txBody>
          <a:bodyPr/>
          <a:lstStyle/>
          <a:p>
            <a:r>
              <a:rPr lang="cs-CZ" altLang="cs-CZ" dirty="0"/>
              <a:t>LDM mimo literární kánon, literární ceny, osnovy</a:t>
            </a:r>
          </a:p>
          <a:p>
            <a:r>
              <a:rPr lang="cs-CZ" altLang="cs-CZ" dirty="0"/>
              <a:t>Zvláštní uplatnění „literárnosti“, zvláštní literární funkce, vysoká důležitost funkce výchovné</a:t>
            </a:r>
          </a:p>
          <a:p>
            <a:pPr>
              <a:defRPr/>
            </a:pPr>
            <a:r>
              <a:rPr lang="cs-CZ" altLang="cs-CZ" dirty="0"/>
              <a:t>Definována svým (dynamickým a heterogenním) čtenářstvem, které ale nedokážeme pochopit </a:t>
            </a:r>
          </a:p>
          <a:p>
            <a:pPr>
              <a:defRPr/>
            </a:pPr>
            <a:r>
              <a:rPr lang="cs-CZ" altLang="cs-CZ" dirty="0"/>
              <a:t>To, co se má dětem líbit, určují dospělí</a:t>
            </a:r>
          </a:p>
          <a:p>
            <a:pPr>
              <a:defRPr/>
            </a:pPr>
            <a:r>
              <a:rPr lang="cs-CZ" altLang="cs-CZ" dirty="0"/>
              <a:t>Děti také nejsou jedinými čtenáři LDM</a:t>
            </a:r>
          </a:p>
          <a:p>
            <a:pPr>
              <a:defRPr/>
            </a:pPr>
            <a:r>
              <a:rPr lang="cs-CZ" altLang="cs-CZ" dirty="0"/>
              <a:t>LDM někdy definována jako „literatura pro děti od 3 let“ (co ty mladší?)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45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BC2B10-9685-43E5-9ACE-F6F94D40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6280" cy="1325563"/>
          </a:xfrm>
        </p:spPr>
        <p:txBody>
          <a:bodyPr/>
          <a:lstStyle/>
          <a:p>
            <a:r>
              <a:rPr lang="cs-CZ" dirty="0"/>
              <a:t>Co je to LDM? Jak ji definovat?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A3C231-29F9-49E1-9818-CD5F07C41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497726" cy="4667250"/>
          </a:xfrm>
        </p:spPr>
        <p:txBody>
          <a:bodyPr/>
          <a:lstStyle/>
          <a:p>
            <a:r>
              <a:rPr lang="cs-CZ" altLang="cs-CZ" dirty="0"/>
              <a:t>Textově?</a:t>
            </a:r>
          </a:p>
          <a:p>
            <a:r>
              <a:rPr lang="cs-CZ" altLang="cs-CZ" dirty="0"/>
              <a:t>Kontextově?</a:t>
            </a:r>
          </a:p>
          <a:p>
            <a:r>
              <a:rPr lang="cs-CZ" altLang="cs-CZ" dirty="0"/>
              <a:t>Dle vyjádření autora?</a:t>
            </a:r>
          </a:p>
          <a:p>
            <a:r>
              <a:rPr lang="cs-CZ" altLang="cs-CZ" dirty="0"/>
              <a:t>S ohledem na dětského čtenáře?</a:t>
            </a:r>
          </a:p>
          <a:p>
            <a:r>
              <a:rPr lang="cs-CZ" altLang="cs-CZ" sz="3200" b="1" dirty="0"/>
              <a:t>Dítě + literatura ≠ dětská literatura</a:t>
            </a:r>
          </a:p>
          <a:p>
            <a:r>
              <a:rPr lang="cs-CZ" altLang="cs-CZ" sz="2000" b="1" dirty="0"/>
              <a:t>„</a:t>
            </a:r>
            <a:r>
              <a:rPr lang="cs-CZ" altLang="cs-CZ" sz="2000" i="1" dirty="0"/>
              <a:t>děti</a:t>
            </a:r>
            <a:r>
              <a:rPr lang="cs-CZ" altLang="cs-CZ" sz="2000" dirty="0"/>
              <a:t> ze spojení </a:t>
            </a:r>
            <a:r>
              <a:rPr lang="cs-CZ" altLang="cs-CZ" sz="2000" i="1" dirty="0"/>
              <a:t>dětská literatura</a:t>
            </a:r>
            <a:r>
              <a:rPr lang="cs-CZ" altLang="cs-CZ" sz="2000" dirty="0"/>
              <a:t> jsou konstruovány jako zvláštní představy </a:t>
            </a:r>
            <a:r>
              <a:rPr lang="cs-CZ" altLang="cs-CZ" sz="2000" i="1" dirty="0"/>
              <a:t>dětí</a:t>
            </a:r>
            <a:r>
              <a:rPr lang="cs-CZ" altLang="cs-CZ" sz="2000" dirty="0"/>
              <a:t>, jež nemusejí vůbec souviset s jinými </a:t>
            </a:r>
            <a:r>
              <a:rPr lang="cs-CZ" altLang="cs-CZ" sz="2000" i="1" dirty="0"/>
              <a:t>dětmi</a:t>
            </a:r>
            <a:r>
              <a:rPr lang="cs-CZ" altLang="cs-CZ" sz="2000" dirty="0"/>
              <a:t> (existujícími například v rámci vzdělávání, psychologie, sociologie, historie, umění nebo literatury), a pojem </a:t>
            </a:r>
            <a:r>
              <a:rPr lang="cs-CZ" altLang="cs-CZ" sz="2000" i="1" dirty="0"/>
              <a:t>literatura</a:t>
            </a:r>
            <a:r>
              <a:rPr lang="cs-CZ" altLang="cs-CZ" sz="2000" dirty="0"/>
              <a:t> ve spojení </a:t>
            </a:r>
            <a:r>
              <a:rPr lang="cs-CZ" altLang="cs-CZ" sz="2000" i="1" dirty="0"/>
              <a:t>dětská literatura</a:t>
            </a:r>
            <a:r>
              <a:rPr lang="cs-CZ" altLang="cs-CZ" sz="2000" dirty="0"/>
              <a:t> je zvláštní představou </a:t>
            </a:r>
            <a:r>
              <a:rPr lang="cs-CZ" altLang="cs-CZ" sz="2000" i="1" dirty="0"/>
              <a:t>literatury</a:t>
            </a:r>
            <a:r>
              <a:rPr lang="cs-CZ" altLang="cs-CZ" sz="2000" dirty="0"/>
              <a:t>, jež nemusí souviset s žádnou jinou </a:t>
            </a:r>
            <a:r>
              <a:rPr lang="cs-CZ" altLang="cs-CZ" sz="2000" i="1" dirty="0"/>
              <a:t>literaturou</a:t>
            </a:r>
            <a:r>
              <a:rPr lang="cs-CZ" altLang="cs-CZ" sz="2000" dirty="0"/>
              <a:t> (obzvláště pak s </a:t>
            </a:r>
            <a:r>
              <a:rPr lang="cs-CZ" altLang="cs-CZ" sz="2000" i="1" dirty="0"/>
              <a:t>literaturou pro dospělé</a:t>
            </a:r>
            <a:r>
              <a:rPr lang="cs-CZ" altLang="cs-CZ" sz="2000" dirty="0"/>
              <a:t>)“</a:t>
            </a:r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E6EF268-C817-4BDF-A4F2-A5E60A1520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71" y="1825625"/>
            <a:ext cx="2837072" cy="4351338"/>
          </a:xfrm>
        </p:spPr>
      </p:pic>
    </p:spTree>
    <p:extLst>
      <p:ext uri="{BB962C8B-B14F-4D97-AF65-F5344CB8AC3E}">
        <p14:creationId xmlns:p14="http://schemas.microsoft.com/office/powerpoint/2010/main" val="176110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0DC8C451-5A7F-4BF9-A2CB-9A4E3A04C34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61" y="2875461"/>
            <a:ext cx="3982539" cy="398253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1628C0E-B513-4650-B368-7CA1AF583B30}"/>
              </a:ext>
            </a:extLst>
          </p:cNvPr>
          <p:cNvSpPr txBox="1"/>
          <p:nvPr/>
        </p:nvSpPr>
        <p:spPr>
          <a:xfrm>
            <a:off x="903767" y="742474"/>
            <a:ext cx="4186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IMPLICITNÍ ČTENÁŘ 	     (/posluchač)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E35F338-A8E7-462E-8816-D982E93B5CA2}"/>
              </a:ext>
            </a:extLst>
          </p:cNvPr>
          <p:cNvSpPr txBox="1"/>
          <p:nvPr/>
        </p:nvSpPr>
        <p:spPr>
          <a:xfrm>
            <a:off x="5640572" y="28601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14359C7-7E31-4952-A211-9F7EDF713C57}"/>
              </a:ext>
            </a:extLst>
          </p:cNvPr>
          <p:cNvSpPr txBox="1"/>
          <p:nvPr/>
        </p:nvSpPr>
        <p:spPr>
          <a:xfrm>
            <a:off x="2700670" y="2103500"/>
            <a:ext cx="264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DOBOVÝ ČTENÁŘ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ECC8F17-B070-4561-81CB-AABBB5DFDB95}"/>
              </a:ext>
            </a:extLst>
          </p:cNvPr>
          <p:cNvSpPr txBox="1"/>
          <p:nvPr/>
        </p:nvSpPr>
        <p:spPr>
          <a:xfrm>
            <a:off x="7101339" y="924189"/>
            <a:ext cx="309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EMPIRICKÝ ČTENÁŘ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0BAB931-8125-4D38-8618-3F46BF1C14A4}"/>
              </a:ext>
            </a:extLst>
          </p:cNvPr>
          <p:cNvSpPr txBox="1"/>
          <p:nvPr/>
        </p:nvSpPr>
        <p:spPr>
          <a:xfrm>
            <a:off x="1475266" y="3589892"/>
            <a:ext cx="272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ČTENÁŘSKÁ FIKCE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3232C12-329E-444D-905E-CE2DE223B97C}"/>
              </a:ext>
            </a:extLst>
          </p:cNvPr>
          <p:cNvSpPr txBox="1"/>
          <p:nvPr/>
        </p:nvSpPr>
        <p:spPr>
          <a:xfrm>
            <a:off x="5742707" y="2967335"/>
            <a:ext cx="246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IDEÁLNÍ ČTENÁŘ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C8B2FE9-6C15-44B1-9589-8C6B5117D53A}"/>
              </a:ext>
            </a:extLst>
          </p:cNvPr>
          <p:cNvSpPr txBox="1"/>
          <p:nvPr/>
        </p:nvSpPr>
        <p:spPr>
          <a:xfrm>
            <a:off x="3646967" y="4866730"/>
            <a:ext cx="345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INFORMOVANÝ ČTENÁŘ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0691366-8074-4BDE-9D87-F0B9F2DEA122}"/>
              </a:ext>
            </a:extLst>
          </p:cNvPr>
          <p:cNvSpPr txBox="1"/>
          <p:nvPr/>
        </p:nvSpPr>
        <p:spPr>
          <a:xfrm>
            <a:off x="648586" y="6007395"/>
            <a:ext cx="436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INTENDOVANÝ ČTENÁŘ</a:t>
            </a:r>
          </a:p>
        </p:txBody>
      </p:sp>
    </p:spTree>
    <p:extLst>
      <p:ext uri="{BB962C8B-B14F-4D97-AF65-F5344CB8AC3E}">
        <p14:creationId xmlns:p14="http://schemas.microsoft.com/office/powerpoint/2010/main" val="45474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BC2B10-9685-43E5-9ACE-F6F94D40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6280" cy="1325563"/>
          </a:xfrm>
        </p:spPr>
        <p:txBody>
          <a:bodyPr/>
          <a:lstStyle/>
          <a:p>
            <a:r>
              <a:rPr lang="cs-CZ" b="1" dirty="0"/>
              <a:t>Implicitní čtenář překladu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A3C231-29F9-49E1-9818-CD5F07C41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42825" cy="4667250"/>
          </a:xfrm>
        </p:spPr>
        <p:txBody>
          <a:bodyPr/>
          <a:lstStyle/>
          <a:p>
            <a:r>
              <a:rPr lang="cs-CZ" dirty="0"/>
              <a:t>Překladatel – čtenář i autor transformující IČ originálu do IČ cílového textu?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 descr="Obsah obrázku kniha, text&#10;&#10;Popis byl vytvořen automaticky">
            <a:extLst>
              <a:ext uri="{FF2B5EF4-FFF2-40B4-BE49-F238E27FC236}">
                <a16:creationId xmlns:a16="http://schemas.microsoft.com/office/drawing/2014/main" id="{0EE1E319-85C3-4676-A81D-A01795196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15" y="2755070"/>
            <a:ext cx="2818812" cy="373780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3942937-592A-440C-B214-A52F495CD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05" y="2755070"/>
            <a:ext cx="2795175" cy="373780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FF0A158-7D29-44F4-9AB6-9951700BC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212" y="2755070"/>
            <a:ext cx="2818812" cy="376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943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D5752A5C-7494-4EDD-8151-DB9189CA592B}" vid="{5F1878C6-A779-4D69-8E32-E97DF00B1F4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ff_uk_sablona_CZ</Template>
  <TotalTime>4664</TotalTime>
  <Words>215</Words>
  <Application>Microsoft Office PowerPoint</Application>
  <PresentationFormat>Širokoúhlá obrazovka</PresentationFormat>
  <Paragraphs>27</Paragraphs>
  <Slides>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Motiv Office</vt:lpstr>
      <vt:lpstr>Implicitní čtenář Dětský implicitní čtenář </vt:lpstr>
      <vt:lpstr>Literatura pro děti a mládež jako problém</vt:lpstr>
      <vt:lpstr>Co je to LDM? Jak ji definovat?</vt:lpstr>
      <vt:lpstr>Prezentace aplikace PowerPoint</vt:lpstr>
      <vt:lpstr>Implicitní čtenář překladu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Dětskost jako atribut literárního žánru</dc:title>
  <dc:creator>Jana Segi Lukavská</dc:creator>
  <cp:lastModifiedBy>Jana Segi Lukavská</cp:lastModifiedBy>
  <cp:revision>117</cp:revision>
  <dcterms:created xsi:type="dcterms:W3CDTF">2018-08-22T07:39:19Z</dcterms:created>
  <dcterms:modified xsi:type="dcterms:W3CDTF">2019-05-16T20:08:37Z</dcterms:modified>
</cp:coreProperties>
</file>