
<file path=[Content_Types].xml><?xml version="1.0" encoding="utf-8"?>
<Types xmlns="http://schemas.openxmlformats.org/package/2006/content-types">
  <Default Extension="png" ContentType="image/png"/>
  <Default Extension="m4a" ContentType="audio/mp4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68AEEC1-242F-4252-B1D0-7254DDB05F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F8D00FF-8583-453C-9956-0B030B4749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2D11B63-8F07-41B4-9F91-78EA0BDE73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068AE-2F6C-4D17-9C0E-469128D028B0}" type="datetimeFigureOut">
              <a:rPr lang="cs-CZ" smtClean="0"/>
              <a:t>26.11.2020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F7637E3-F5A9-4D61-966D-9A5C5B8447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9556B99-6DBD-4B43-BBE9-7C2F817F1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3DB8B-152F-4680-94BF-F489CBD8C77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0105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0A08E3-AFED-49AE-B464-332894FFCD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E9A3D032-1380-4879-843F-F9B66AA2A1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87DDDBB-0BF8-4D8B-89F4-6178B72BAB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068AE-2F6C-4D17-9C0E-469128D028B0}" type="datetimeFigureOut">
              <a:rPr lang="cs-CZ" smtClean="0"/>
              <a:t>26.11.2020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AF31CD9-C555-4180-88E4-CBD5EAAAD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40D6453-90F9-4C51-B265-F2CF004D39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3DB8B-152F-4680-94BF-F489CBD8C77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0124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D4E6887B-3B43-497F-8117-AC43672AD42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5FC4BEBD-4FA3-4F25-BEC7-B9FE160D29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B3D7A0F-4F59-4772-95EF-E0297ED462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068AE-2F6C-4D17-9C0E-469128D028B0}" type="datetimeFigureOut">
              <a:rPr lang="cs-CZ" smtClean="0"/>
              <a:t>26.11.2020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5246A48-2AFD-48F3-AA3E-7A0989D3D6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409B102-BDA7-4756-9A76-9A65EC891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3DB8B-152F-4680-94BF-F489CBD8C77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1553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231EC4B-B49F-4EFB-8491-99626AAC1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FAF3B6C-CD3E-47B6-B91C-BEAA85B769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FEEA3AC-9C3B-44EC-A158-4610348DEA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068AE-2F6C-4D17-9C0E-469128D028B0}" type="datetimeFigureOut">
              <a:rPr lang="cs-CZ" smtClean="0"/>
              <a:t>26.11.2020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6D5AEAE-FE53-4CE9-A3A6-2A3360AA01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150850C-D6CB-4073-94CF-3B28157FB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3DB8B-152F-4680-94BF-F489CBD8C77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77839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FEFF777-16B4-425E-B072-A462DE3412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A04B552C-0E17-4F30-BF59-C07D50704B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210BC7F-E4B3-4D80-B914-16CDFFF895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068AE-2F6C-4D17-9C0E-469128D028B0}" type="datetimeFigureOut">
              <a:rPr lang="cs-CZ" smtClean="0"/>
              <a:t>26.11.2020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C01B261-5906-4CB6-92F4-4DC4BD669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198EBDA-F5D1-482A-9246-637A91486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3DB8B-152F-4680-94BF-F489CBD8C77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9480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35B5E8A-5039-4727-9E61-116BF65BD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499BC6D-EC9D-4CEC-89AD-EF391350F2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21F908CD-F381-48F7-8899-883412B859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93CA3BD-568F-4558-B2E0-D1C22F2F3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068AE-2F6C-4D17-9C0E-469128D028B0}" type="datetimeFigureOut">
              <a:rPr lang="cs-CZ" smtClean="0"/>
              <a:t>26.11.2020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5DA400E-4CBE-400D-8F47-D045CD423B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DECBF20-E143-4B08-B8C0-E56ABFDC6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3DB8B-152F-4680-94BF-F489CBD8C77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3209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4EC112-B8F1-4667-9354-B8FB5DE0C1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83FEA97D-F7F8-4E69-AF2C-2EF4ACA1B2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06E9BF25-CF2B-4F24-AC79-F27F3ADCD1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CB941D94-F5F2-45BC-9D22-B94EF66362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69AF147F-FFA0-45B3-8882-DC003A4FFA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2475F243-7EC6-4723-BEC7-172C7A864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068AE-2F6C-4D17-9C0E-469128D028B0}" type="datetimeFigureOut">
              <a:rPr lang="cs-CZ" smtClean="0"/>
              <a:t>26.11.2020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48522F6-6699-4766-B0AE-11D7F0FE14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3C3E44BC-00BB-4123-AB9C-415AB8F04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3DB8B-152F-4680-94BF-F489CBD8C77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0447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C0E3F8-CAD2-40B3-973A-04487C63C4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3178A042-1B24-43DA-97CB-493D63134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068AE-2F6C-4D17-9C0E-469128D028B0}" type="datetimeFigureOut">
              <a:rPr lang="cs-CZ" smtClean="0"/>
              <a:t>26.11.2020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56B471A9-B373-4206-BF8D-20FEF6316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A3F2515-9C3C-4318-9E3B-DD7D68A8A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3DB8B-152F-4680-94BF-F489CBD8C77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972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2C18B22D-AD6D-4643-B775-6942BF6D9D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068AE-2F6C-4D17-9C0E-469128D028B0}" type="datetimeFigureOut">
              <a:rPr lang="cs-CZ" smtClean="0"/>
              <a:t>26.11.2020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C0181E88-3323-4D2B-A414-1A43B56756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C1B8205-76E2-4041-BC7B-F3937D014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3DB8B-152F-4680-94BF-F489CBD8C77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55287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C75955C-549E-4834-9CB7-46349606A9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35CA6AA-E94A-431C-9AAE-276ED1D7DD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F075630C-C111-4431-94F4-D9F3CC0BE4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5F7F9E5-C5C5-4AC8-8E3D-C92546AAB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068AE-2F6C-4D17-9C0E-469128D028B0}" type="datetimeFigureOut">
              <a:rPr lang="cs-CZ" smtClean="0"/>
              <a:t>26.11.2020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119EC55-B172-4B1B-B8ED-A88F733E1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ACC6A97-8AA3-469F-A940-C3909676D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3DB8B-152F-4680-94BF-F489CBD8C77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29716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EBF3704-A3B4-4C37-B564-AF4EC8C6D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F114BBD1-099F-40BD-8BE4-CCF4B7B298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8C9911E1-14CC-483A-A1C7-0539F6E0AB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97CFD2D-E694-4598-A047-34BBD485F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068AE-2F6C-4D17-9C0E-469128D028B0}" type="datetimeFigureOut">
              <a:rPr lang="cs-CZ" smtClean="0"/>
              <a:t>26.11.2020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BCD1D6C-78E7-494E-8043-0AB0BCCB4F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21E432E-6E28-4476-9C7B-63FC76FAA0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3DB8B-152F-4680-94BF-F489CBD8C77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3330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ECF2C05B-06D7-4704-AD27-EFE547C5D4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07A478EE-9BE5-4275-8266-3C7ECCC87B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9DB46D0-529A-4515-8BEB-59B891DFAA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7068AE-2F6C-4D17-9C0E-469128D028B0}" type="datetimeFigureOut">
              <a:rPr lang="cs-CZ" smtClean="0"/>
              <a:t>26.11.2020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62C6A77-8933-422B-83BE-4AE6B1B994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FA4ED77-2C5E-474B-83C6-925F36E348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73DB8B-152F-4680-94BF-F489CBD8C77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7751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1.png"/><Relationship Id="rId4" Type="http://schemas.openxmlformats.org/officeDocument/2006/relationships/image" Target="../media/image5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1.png"/><Relationship Id="rId4" Type="http://schemas.openxmlformats.org/officeDocument/2006/relationships/image" Target="../media/image6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1.png"/><Relationship Id="rId4" Type="http://schemas.openxmlformats.org/officeDocument/2006/relationships/image" Target="../media/image7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1.png"/><Relationship Id="rId4" Type="http://schemas.openxmlformats.org/officeDocument/2006/relationships/image" Target="../media/image8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1.png"/><Relationship Id="rId4" Type="http://schemas.openxmlformats.org/officeDocument/2006/relationships/image" Target="../media/image9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5" Type="http://schemas.openxmlformats.org/officeDocument/2006/relationships/image" Target="../media/image1.png"/><Relationship Id="rId4" Type="http://schemas.openxmlformats.org/officeDocument/2006/relationships/image" Target="../media/image10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1.png"/><Relationship Id="rId4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1.png"/><Relationship Id="rId4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1.png"/><Relationship Id="rId4" Type="http://schemas.openxmlformats.org/officeDocument/2006/relationships/image" Target="../media/image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3A59D52-7E2C-47F4-8E13-2319D88D73B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13. Inflace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42A6A4B-E4AA-4253-9237-5E0130CEFFB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Holman. Ekonomie. Kap. 26 </a:t>
            </a:r>
          </a:p>
        </p:txBody>
      </p:sp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id="{9DAACC4E-0B4E-4EBC-AF28-B3728B95F4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41242" y="44516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168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35AD5E9-B6FD-40DC-9A3E-1A3C83364E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Akomodace inflačního impulsu – zvýšení peněžní zásoby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65866A4B-DC57-47A5-A423-3F106BFB344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Akomodovaný mzdový "šok" - Růst mzdových nákladů posunul křivku AS nahoru do AS'.</a:t>
            </a:r>
          </a:p>
          <a:p>
            <a:r>
              <a:rPr lang="cs-CZ" dirty="0"/>
              <a:t>Ekonomika se dostává z </a:t>
            </a:r>
            <a:r>
              <a:rPr lang="cs-CZ" dirty="0" err="1"/>
              <a:t>boduAdo</a:t>
            </a:r>
            <a:r>
              <a:rPr lang="cs-CZ" dirty="0"/>
              <a:t> bodu B. Cenová hladina roste z Po na </a:t>
            </a:r>
            <a:r>
              <a:rPr lang="cs-CZ" dirty="0" err="1"/>
              <a:t>Pl</a:t>
            </a:r>
            <a:r>
              <a:rPr lang="cs-CZ" dirty="0"/>
              <a:t> a reálný HDP klesá.</a:t>
            </a:r>
          </a:p>
          <a:p>
            <a:r>
              <a:rPr lang="cs-CZ" dirty="0"/>
              <a:t>Poté centrální banka zvýší peněžní zásobu, což posune křivku AD do AD'. Ekonomika se dostává</a:t>
            </a:r>
          </a:p>
          <a:p>
            <a:r>
              <a:rPr lang="pt-BR" dirty="0"/>
              <a:t>do bodu C. Cenová hladina roste na P2 a reálný HDP se vrátí na HDPp'</a:t>
            </a:r>
            <a:endParaRPr lang="cs-CZ" dirty="0"/>
          </a:p>
        </p:txBody>
      </p:sp>
      <p:pic>
        <p:nvPicPr>
          <p:cNvPr id="7" name="Zástupný symbol pro obsah 6">
            <a:extLst>
              <a:ext uri="{FF2B5EF4-FFF2-40B4-BE49-F238E27FC236}">
                <a16:creationId xmlns:a16="http://schemas.microsoft.com/office/drawing/2014/main" id="{349CF555-F289-491C-8D03-9FE65C11246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6172199" y="2189748"/>
            <a:ext cx="5400907" cy="3481716"/>
          </a:xfrm>
          <a:prstGeom prst="rect">
            <a:avLst/>
          </a:prstGeom>
        </p:spPr>
      </p:pic>
      <p:pic>
        <p:nvPicPr>
          <p:cNvPr id="8" name="Nahraný zvuk">
            <a:hlinkClick r:id="" action="ppaction://media"/>
            <a:extLst>
              <a:ext uri="{FF2B5EF4-FFF2-40B4-BE49-F238E27FC236}">
                <a16:creationId xmlns:a16="http://schemas.microsoft.com/office/drawing/2014/main" id="{325FCE6E-C722-4BF6-8711-E81CC9941C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53800" y="3129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18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76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C4375D-51C1-4168-B6B0-D1CB5AE33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INFLAČNí</a:t>
            </a:r>
            <a:r>
              <a:rPr lang="cs-CZ" dirty="0"/>
              <a:t> </a:t>
            </a:r>
            <a:r>
              <a:rPr lang="cs-CZ" b="1" dirty="0"/>
              <a:t>SPIRÁLA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228C55D-41F2-4594-8B12-A18974F5B4C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Zhoubná mzdově cenová spirála - Ekonomika byla původně v bodě A. Zvýšení mezd posunulo </a:t>
            </a:r>
            <a:r>
              <a:rPr lang="pt-BR" dirty="0"/>
              <a:t>křivku AS do AS' a ekonomika se dostala do bodu B. Když centrální banka zvýšila peněžní</a:t>
            </a:r>
            <a:r>
              <a:rPr lang="cs-CZ" dirty="0"/>
              <a:t> zásobu, posunula se křivka AD do AD' a ekonomika se dostala do bodu C. Na růst cenové hladiny z Po na </a:t>
            </a:r>
            <a:r>
              <a:rPr lang="cs-CZ" dirty="0" err="1"/>
              <a:t>Pl</a:t>
            </a:r>
            <a:r>
              <a:rPr lang="cs-CZ" dirty="0"/>
              <a:t> reagují odbory novými požadavky na zvýšení mezd. Další růst mezd posune AS‘ do </a:t>
            </a:r>
            <a:r>
              <a:rPr lang="cs-CZ" i="1" dirty="0"/>
              <a:t>AS" </a:t>
            </a:r>
            <a:r>
              <a:rPr lang="cs-CZ" dirty="0"/>
              <a:t>a ekonomika "putuje" do bodu O, atd.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315B1E9C-3B3D-4747-8B73-04DDD38405C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6172199" y="2061411"/>
            <a:ext cx="5457429" cy="3693109"/>
          </a:xfrm>
          <a:prstGeom prst="rect">
            <a:avLst/>
          </a:prstGeom>
        </p:spPr>
      </p:pic>
      <p:pic>
        <p:nvPicPr>
          <p:cNvPr id="6" name="Nahraný zvuk">
            <a:hlinkClick r:id="" action="ppaction://media"/>
            <a:extLst>
              <a:ext uri="{FF2B5EF4-FFF2-40B4-BE49-F238E27FC236}">
                <a16:creationId xmlns:a16="http://schemas.microsoft.com/office/drawing/2014/main" id="{654C21AE-7048-4EF0-A8A4-E78C2C72EF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040080" y="43835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079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9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4DBF60-935B-42F9-8E08-E46C3ADCDA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INFLAČNí</a:t>
            </a:r>
            <a:r>
              <a:rPr lang="cs-CZ" dirty="0"/>
              <a:t> </a:t>
            </a:r>
            <a:r>
              <a:rPr lang="cs-CZ" dirty="0" err="1"/>
              <a:t>OČEKÁVÁNí</a:t>
            </a:r>
            <a:r>
              <a:rPr lang="cs-CZ" dirty="0"/>
              <a:t> A SETRVAČNÁ </a:t>
            </a:r>
            <a:r>
              <a:rPr lang="cs-CZ" b="1" dirty="0"/>
              <a:t>INFLACE</a:t>
            </a:r>
            <a:endParaRPr lang="cs-CZ" dirty="0"/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D55E4CCF-C719-45F4-8C17-9D8A9E7038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Problém inflace je umocněn tím, že lidé a firmy stanovují své ceny s ohledem na to, </a:t>
            </a:r>
            <a:r>
              <a:rPr lang="cs-CZ" dirty="0"/>
              <a:t>jakou očekávají inflaci.</a:t>
            </a:r>
          </a:p>
          <a:p>
            <a:r>
              <a:rPr lang="cs-CZ" dirty="0"/>
              <a:t>Ale protože očekávají inflaci, zvyšují své ceny, a protože zvyšují ceny, očekávaná inflace se mění ve skutečnou. Inflační očekávání "naplňují sama sebe".</a:t>
            </a:r>
          </a:p>
          <a:p>
            <a:r>
              <a:rPr lang="cs-CZ" dirty="0"/>
              <a:t>Inflace se udržuje svou vlastní setrvačností. Je udržována mzdově cenovými spirálami a inflačními očekáváními, které "žijí svým vlastním životem".</a:t>
            </a:r>
          </a:p>
        </p:txBody>
      </p:sp>
      <p:pic>
        <p:nvPicPr>
          <p:cNvPr id="6" name="Nahraný zvuk">
            <a:hlinkClick r:id="" action="ppaction://media"/>
            <a:extLst>
              <a:ext uri="{FF2B5EF4-FFF2-40B4-BE49-F238E27FC236}">
                <a16:creationId xmlns:a16="http://schemas.microsoft.com/office/drawing/2014/main" id="{67B01325-232E-4329-9226-5323AC1A94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57285" y="3651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033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36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F8AFFD7-91A9-45C5-B02D-E39D411A39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PHILLlPSOVA</a:t>
            </a:r>
            <a:r>
              <a:rPr lang="cs-CZ" b="1" dirty="0"/>
              <a:t> </a:t>
            </a:r>
            <a:r>
              <a:rPr lang="cs-CZ" dirty="0"/>
              <a:t>KŘIVKA </a:t>
            </a:r>
            <a:r>
              <a:rPr lang="cs-CZ" b="1" dirty="0"/>
              <a:t>A VOLBA </a:t>
            </a:r>
            <a:r>
              <a:rPr lang="cs-CZ" dirty="0"/>
              <a:t>MEZI</a:t>
            </a:r>
            <a:br>
              <a:rPr lang="cs-CZ" dirty="0"/>
            </a:br>
            <a:r>
              <a:rPr lang="cs-CZ" b="1" dirty="0" err="1"/>
              <a:t>INFLACí</a:t>
            </a:r>
            <a:r>
              <a:rPr lang="cs-CZ" b="1" dirty="0"/>
              <a:t> A </a:t>
            </a:r>
            <a:r>
              <a:rPr lang="cs-CZ" dirty="0" err="1"/>
              <a:t>NEZAMĚSTNANOSTí</a:t>
            </a:r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72146A40-4521-4EB4-87AE-342072A3EA8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Původní </a:t>
            </a:r>
            <a:r>
              <a:rPr lang="cs-CZ" dirty="0" err="1"/>
              <a:t>Phillipsova</a:t>
            </a:r>
            <a:r>
              <a:rPr lang="cs-CZ" dirty="0"/>
              <a:t> křivka zachycuje vztah mezi mzdovou inflací a nezaměstnanosti. Nižší nezaměstnanost je spojena s vyšším růstem nominálních mezd.</a:t>
            </a:r>
          </a:p>
          <a:p>
            <a:r>
              <a:rPr lang="cs-CZ" dirty="0"/>
              <a:t>V 60. letech Američané Paul A. </a:t>
            </a:r>
            <a:r>
              <a:rPr lang="cs-CZ" dirty="0" err="1"/>
              <a:t>Samuelson</a:t>
            </a:r>
            <a:r>
              <a:rPr lang="cs-CZ" dirty="0"/>
              <a:t> a Robert M. </a:t>
            </a:r>
            <a:r>
              <a:rPr lang="cs-CZ" dirty="0" err="1"/>
              <a:t>Sollow</a:t>
            </a:r>
            <a:r>
              <a:rPr lang="cs-CZ" dirty="0"/>
              <a:t> upravili </a:t>
            </a:r>
            <a:r>
              <a:rPr lang="cs-CZ" dirty="0" err="1"/>
              <a:t>Phillipsovu</a:t>
            </a:r>
            <a:r>
              <a:rPr lang="cs-CZ" dirty="0"/>
              <a:t> křivku do podoby, která ukazuje vztah mezi </a:t>
            </a:r>
            <a:r>
              <a:rPr lang="cs-CZ" i="1" dirty="0"/>
              <a:t>cenovou inflací </a:t>
            </a:r>
            <a:r>
              <a:rPr lang="cs-CZ" dirty="0"/>
              <a:t>(růstem cen) a mírou nezaměstnanosti. Jejich úprava spočívala v tom, že dali do vzájemného vztahu růst nominálních mezd, produktivity práce a cen. </a:t>
            </a:r>
          </a:p>
          <a:p>
            <a:pPr marL="0" indent="0" algn="ctr">
              <a:buNone/>
            </a:pPr>
            <a:r>
              <a:rPr lang="cs-CZ" dirty="0"/>
              <a:t>p=w-n</a:t>
            </a:r>
          </a:p>
          <a:p>
            <a:r>
              <a:rPr lang="cs-CZ" dirty="0"/>
              <a:t>kde p je růst cen, w je růst nominálních mezd a n je růst produktivity práce (vše udáváno v procentech).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6" name="Zástupný symbol pro obsah 5">
            <a:extLst>
              <a:ext uri="{FF2B5EF4-FFF2-40B4-BE49-F238E27FC236}">
                <a16:creationId xmlns:a16="http://schemas.microsoft.com/office/drawing/2014/main" id="{AE22C018-2F5E-4C19-988C-14D8E0A0429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6253264" y="2444868"/>
            <a:ext cx="5019472" cy="3112851"/>
          </a:xfrm>
          <a:prstGeom prst="rect">
            <a:avLst/>
          </a:prstGeom>
        </p:spPr>
      </p:pic>
      <p:pic>
        <p:nvPicPr>
          <p:cNvPr id="8" name="Nahraný zvuk">
            <a:hlinkClick r:id="" action="ppaction://media"/>
            <a:extLst>
              <a:ext uri="{FF2B5EF4-FFF2-40B4-BE49-F238E27FC236}">
                <a16:creationId xmlns:a16="http://schemas.microsoft.com/office/drawing/2014/main" id="{EA565588-5D8D-4983-9314-29ACBFB661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41768" y="46242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634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58032E-2BE4-4527-A114-7263E41237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PHILLlPSOVA</a:t>
            </a:r>
            <a:r>
              <a:rPr lang="cs-CZ" b="1" dirty="0"/>
              <a:t> </a:t>
            </a:r>
            <a:r>
              <a:rPr lang="cs-CZ" dirty="0"/>
              <a:t>KŘIVKA </a:t>
            </a:r>
            <a:r>
              <a:rPr lang="cs-CZ" b="1" dirty="0"/>
              <a:t>A VOLBA </a:t>
            </a:r>
            <a:r>
              <a:rPr lang="cs-CZ" dirty="0"/>
              <a:t>MEZI</a:t>
            </a:r>
            <a:br>
              <a:rPr lang="cs-CZ" dirty="0"/>
            </a:br>
            <a:r>
              <a:rPr lang="cs-CZ" b="1" dirty="0" err="1"/>
              <a:t>INFLACí</a:t>
            </a:r>
            <a:r>
              <a:rPr lang="cs-CZ" b="1" dirty="0"/>
              <a:t> A </a:t>
            </a:r>
            <a:r>
              <a:rPr lang="cs-CZ" dirty="0" err="1"/>
              <a:t>NEZAMĚSTNANOSTí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9507BDA-A861-4A4B-80AE-91DC5C4C819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/>
              <a:t>Phillipsovou křivkou modelovaný vztah mezi inflací a nezaměstnaností vedl v 60. letech mnoho ekonomů k závěru, že existuje volba mezi inflací a nezaměstnaností.</a:t>
            </a:r>
          </a:p>
          <a:p>
            <a:r>
              <a:rPr lang="cs-CZ" dirty="0"/>
              <a:t>Nezaměstnanost lze snížit "za cenu" zvýšení inflace a naopak inflaci lze snížit "za cenu" zvýšení nezaměstnanosti.</a:t>
            </a:r>
          </a:p>
          <a:p>
            <a:r>
              <a:rPr lang="cs-CZ" dirty="0"/>
              <a:t>Stát (vláda a centrální banka) pak může zvolit určitý bod na této křivce jako </a:t>
            </a:r>
            <a:r>
              <a:rPr lang="cs-CZ" i="1" dirty="0"/>
              <a:t>politický </a:t>
            </a:r>
            <a:r>
              <a:rPr lang="cs-CZ" dirty="0"/>
              <a:t>cíl. Zvolenou kombinaci inflace a nezaměstnanosti docílí určitým "nastavením ventilu" agregátní poptávky (nastavením určitého tempa růstu peněžní zásoby).</a:t>
            </a:r>
          </a:p>
          <a:p>
            <a:r>
              <a:rPr lang="cs-CZ" dirty="0"/>
              <a:t>vývoj v 70. letech však ukázal, že tyto představy ekonomů a politiků o "volitelnosti„ mezi inflací a nezaměstnaností byly mylné.</a:t>
            </a:r>
          </a:p>
        </p:txBody>
      </p:sp>
      <p:pic>
        <p:nvPicPr>
          <p:cNvPr id="6" name="Zástupný symbol pro obsah 5">
            <a:extLst>
              <a:ext uri="{FF2B5EF4-FFF2-40B4-BE49-F238E27FC236}">
                <a16:creationId xmlns:a16="http://schemas.microsoft.com/office/drawing/2014/main" id="{A509F78B-1D40-4889-A511-7BB73430D5D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6172200" y="2647012"/>
            <a:ext cx="5181600" cy="2708563"/>
          </a:xfrm>
          <a:prstGeom prst="rect">
            <a:avLst/>
          </a:prstGeom>
        </p:spPr>
      </p:pic>
      <p:pic>
        <p:nvPicPr>
          <p:cNvPr id="7" name="Nahraný zvuk">
            <a:hlinkClick r:id="" action="ppaction://media"/>
            <a:extLst>
              <a:ext uri="{FF2B5EF4-FFF2-40B4-BE49-F238E27FC236}">
                <a16:creationId xmlns:a16="http://schemas.microsoft.com/office/drawing/2014/main" id="{8393D807-63E5-48D1-BF78-5141355F62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89368" y="2301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342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74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2BE4BF5-7E02-4383-B2FE-43A12A70D7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PŘIROZENÁ </a:t>
            </a:r>
            <a:r>
              <a:rPr lang="cs-CZ" dirty="0" err="1"/>
              <a:t>MfRA</a:t>
            </a:r>
            <a:r>
              <a:rPr lang="cs-CZ" dirty="0"/>
              <a:t> NEZAMĚSTNANOSTI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FD44CCE-B329-4BE9-9FB0-4A101D3EBA7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Od počátku 70. let začala americká ekonomika prožívat současný růst </a:t>
            </a:r>
            <a:r>
              <a:rPr lang="cs-CZ" i="1" dirty="0"/>
              <a:t>inflace i </a:t>
            </a:r>
            <a:r>
              <a:rPr lang="cs-CZ" dirty="0"/>
              <a:t>nezaměstnanosti, což bylo zcela v rozporu s teorií, o kterou se opírala </a:t>
            </a:r>
            <a:r>
              <a:rPr lang="cs-CZ" dirty="0" err="1"/>
              <a:t>Phlllipsova</a:t>
            </a:r>
            <a:r>
              <a:rPr lang="cs-CZ" dirty="0"/>
              <a:t> křivka.</a:t>
            </a:r>
          </a:p>
          <a:p>
            <a:r>
              <a:rPr lang="cs-CZ" dirty="0"/>
              <a:t>Protože se 3% inflace "zabudovala" do očekávání a stala se setrvačnou, každá míra nezaměstnanosti bude nyní spojena s inflací o 3 % vyšší než dříve. Ekonomika se nyní může pohybovat již nikoli po původní křivce PC, nýbrž po nové křivce PC', která v sobě "ztělesňuje„ 3% inflační očekávání.</a:t>
            </a:r>
          </a:p>
        </p:txBody>
      </p:sp>
      <p:sp>
        <p:nvSpPr>
          <p:cNvPr id="7" name="Zástupný symbol pro text 6">
            <a:extLst>
              <a:ext uri="{FF2B5EF4-FFF2-40B4-BE49-F238E27FC236}">
                <a16:creationId xmlns:a16="http://schemas.microsoft.com/office/drawing/2014/main" id="{9C474A93-1413-445E-B7D3-FCFE7FB656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78042" y="1419726"/>
            <a:ext cx="10577346" cy="1085349"/>
          </a:xfrm>
        </p:spPr>
        <p:txBody>
          <a:bodyPr>
            <a:normAutofit fontScale="77500" lnSpcReduction="20000"/>
          </a:bodyPr>
          <a:lstStyle/>
          <a:p>
            <a:r>
              <a:rPr lang="cs-CZ" b="0" dirty="0"/>
              <a:t>Posun </a:t>
            </a:r>
            <a:r>
              <a:rPr lang="cs-CZ" b="0" dirty="0" err="1"/>
              <a:t>Phillipsovy</a:t>
            </a:r>
            <a:r>
              <a:rPr lang="cs-CZ" b="0" dirty="0"/>
              <a:t> křivky - Původní </a:t>
            </a:r>
            <a:r>
              <a:rPr lang="cs-CZ" b="0" dirty="0" err="1"/>
              <a:t>Phillipsova</a:t>
            </a:r>
            <a:r>
              <a:rPr lang="cs-CZ" b="0" dirty="0"/>
              <a:t> křivka PC procházela přirozenou mírou nezaměstnanosti 7 %. Zvýšením agregátní poptávky se ekonomika posunula do bodu B. Po vyprchání peněžních iluzí se však vrací na přirozenou míru nezaměstnanosti. Inflace 3 % se však již zabudovala do inflačních očekávání, a proto se ekonomika dostává do bodu C. </a:t>
            </a:r>
            <a:r>
              <a:rPr lang="cs-CZ" b="0" dirty="0" err="1"/>
              <a:t>Phillipsova</a:t>
            </a:r>
            <a:r>
              <a:rPr lang="cs-CZ" b="0" dirty="0"/>
              <a:t> křivka se mění na PC' a ztělesňuje 3% inflační očekávání.</a:t>
            </a:r>
            <a:endParaRPr lang="cs-CZ" dirty="0"/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95BF87C6-6D8C-4391-9147-E3FBF15BC510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4"/>
          <a:stretch>
            <a:fillRect/>
          </a:stretch>
        </p:blipFill>
        <p:spPr>
          <a:xfrm>
            <a:off x="6172200" y="2688482"/>
            <a:ext cx="5183188" cy="3317773"/>
          </a:xfrm>
          <a:prstGeom prst="rect">
            <a:avLst/>
          </a:prstGeom>
        </p:spPr>
      </p:pic>
      <p:pic>
        <p:nvPicPr>
          <p:cNvPr id="8" name="Nahraný zvuk">
            <a:hlinkClick r:id="" action="ppaction://media"/>
            <a:extLst>
              <a:ext uri="{FF2B5EF4-FFF2-40B4-BE49-F238E27FC236}">
                <a16:creationId xmlns:a16="http://schemas.microsoft.com/office/drawing/2014/main" id="{F19A7DAE-53DC-4616-9A45-0AB72F5C45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730580" y="24214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807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55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79CECE-74DC-4BAA-AD9A-F26840B7F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/>
              <a:t>AKCELERUJÍCÍ </a:t>
            </a:r>
            <a:r>
              <a:rPr lang="cs-CZ" b="1" dirty="0"/>
              <a:t>INFLACE</a:t>
            </a:r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AB364A39-0F37-455D-9590-6BEA4B23469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/>
              <a:t>Volba mezi inflací a nezaměstnaností existuje jen v krátkém období, nikoli však v dlouhém období. V dlouhém období existuje jen přirozená míra nezaměstnanosti. A chtějí-li politikové podněcováním agregátní poptávky udržovat nezaměstnanost dlouhodobě pod přirozenou mírou, pak musí počítat s tím, že to bude vykoupeno nikoli </a:t>
            </a:r>
            <a:r>
              <a:rPr lang="cs-CZ" i="1" dirty="0"/>
              <a:t>vyšší </a:t>
            </a:r>
            <a:r>
              <a:rPr lang="cs-CZ" dirty="0"/>
              <a:t>inflací, nýbrž </a:t>
            </a:r>
            <a:r>
              <a:rPr lang="cs-CZ" i="1" dirty="0"/>
              <a:t>akcelerující </a:t>
            </a:r>
            <a:r>
              <a:rPr lang="cs-CZ" dirty="0"/>
              <a:t>inflací.</a:t>
            </a:r>
          </a:p>
          <a:p>
            <a:r>
              <a:rPr lang="cs-CZ" dirty="0"/>
              <a:t>Lze to říci i tak, že "klesající" </a:t>
            </a:r>
            <a:r>
              <a:rPr lang="cs-CZ" dirty="0" err="1"/>
              <a:t>Phillipsova</a:t>
            </a:r>
            <a:r>
              <a:rPr lang="cs-CZ" dirty="0"/>
              <a:t> křivka, která naznačuje inverzní vztah mezi inflací a nezaměstnaností, platí jen pro krátké období -je to </a:t>
            </a:r>
            <a:r>
              <a:rPr lang="cs-CZ" i="1" dirty="0"/>
              <a:t>krátkodobá </a:t>
            </a:r>
            <a:r>
              <a:rPr lang="cs-CZ" dirty="0" err="1"/>
              <a:t>Phillipsova</a:t>
            </a:r>
            <a:r>
              <a:rPr lang="cs-CZ" dirty="0"/>
              <a:t> křivka. Avšak </a:t>
            </a:r>
            <a:r>
              <a:rPr lang="cs-CZ" i="1" dirty="0"/>
              <a:t>dlouhodobá </a:t>
            </a:r>
            <a:r>
              <a:rPr lang="cs-CZ" dirty="0" err="1"/>
              <a:t>Phillipsova</a:t>
            </a:r>
            <a:r>
              <a:rPr lang="cs-CZ" dirty="0"/>
              <a:t> křivka je vertikální a prochází přirozenou mírou nezaměstnanosti.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D8B3F530-FCF5-438D-B671-348C6897F4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52926" y="1339516"/>
            <a:ext cx="11002462" cy="1165559"/>
          </a:xfrm>
        </p:spPr>
        <p:txBody>
          <a:bodyPr>
            <a:normAutofit fontScale="92500" lnSpcReduction="20000"/>
          </a:bodyPr>
          <a:lstStyle/>
          <a:p>
            <a:r>
              <a:rPr lang="cs-CZ" b="0" dirty="0"/>
              <a:t>Akcelerace inflace - Každé "kolo" zvýšení agregátní poptávky </a:t>
            </a:r>
            <a:r>
              <a:rPr lang="cs-CZ" b="0" dirty="0" err="1"/>
              <a:t>sniží</a:t>
            </a:r>
            <a:r>
              <a:rPr lang="cs-CZ" b="0" dirty="0"/>
              <a:t> nezaměstnanost krátkodobě ze 7 % na 4 % a zároveň zvýší inflaci a inflační očekáváni o 3 %. Ekonomika se dlouhodobě vrací na přirozenou míru nezaměstnanosti a </a:t>
            </a:r>
            <a:r>
              <a:rPr lang="cs-CZ" b="0" dirty="0" err="1"/>
              <a:t>Phillipsova</a:t>
            </a:r>
            <a:r>
              <a:rPr lang="cs-CZ" b="0" dirty="0"/>
              <a:t> křivka se posouvá nahoru. </a:t>
            </a:r>
            <a:r>
              <a:rPr lang="pl-PL" b="0" dirty="0"/>
              <a:t>Ekonomika postupně "putuje" z bodu A do B, do C. do D atd.</a:t>
            </a:r>
            <a:endParaRPr lang="cs-CZ" dirty="0"/>
          </a:p>
        </p:txBody>
      </p:sp>
      <p:pic>
        <p:nvPicPr>
          <p:cNvPr id="7" name="Zástupný symbol pro obsah 6">
            <a:extLst>
              <a:ext uri="{FF2B5EF4-FFF2-40B4-BE49-F238E27FC236}">
                <a16:creationId xmlns:a16="http://schemas.microsoft.com/office/drawing/2014/main" id="{8BAF0DB7-AFDA-4D16-A074-02E568834272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4"/>
          <a:stretch>
            <a:fillRect/>
          </a:stretch>
        </p:blipFill>
        <p:spPr>
          <a:xfrm>
            <a:off x="6172200" y="2539406"/>
            <a:ext cx="5183188" cy="3615925"/>
          </a:xfrm>
          <a:prstGeom prst="rect">
            <a:avLst/>
          </a:prstGeom>
        </p:spPr>
      </p:pic>
      <p:pic>
        <p:nvPicPr>
          <p:cNvPr id="8" name="Nahraný zvuk">
            <a:hlinkClick r:id="" action="ppaction://media"/>
            <a:extLst>
              <a:ext uri="{FF2B5EF4-FFF2-40B4-BE49-F238E27FC236}">
                <a16:creationId xmlns:a16="http://schemas.microsoft.com/office/drawing/2014/main" id="{84DC6B20-DA84-4EFD-9550-7E7AA9CA21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860506" y="4316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320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765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AA435B-CC92-4346-BE17-0395400FCC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Inflace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470B2EA-19A2-4801-A124-28B24172B2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i="1" dirty="0"/>
              <a:t>Inflace </a:t>
            </a:r>
            <a:r>
              <a:rPr lang="cs-CZ" dirty="0"/>
              <a:t>je růst cen neboli zmenšování kupní síly peněz. </a:t>
            </a:r>
          </a:p>
          <a:p>
            <a:pPr lvl="1"/>
            <a:r>
              <a:rPr lang="cs-CZ" dirty="0"/>
              <a:t>inflace je zmenšování kupní síly peněz, nikoliv kupní síly </a:t>
            </a:r>
            <a:r>
              <a:rPr lang="cs-CZ" i="1" dirty="0"/>
              <a:t>lidí. </a:t>
            </a:r>
          </a:p>
          <a:p>
            <a:r>
              <a:rPr lang="cs-CZ" dirty="0"/>
              <a:t>Inflace zmenšuje množství zboží a služeb, které si můžeme koupit </a:t>
            </a:r>
            <a:r>
              <a:rPr lang="cs-CZ" i="1" dirty="0"/>
              <a:t>za </a:t>
            </a:r>
            <a:r>
              <a:rPr lang="cs-CZ" dirty="0"/>
              <a:t>peněžní </a:t>
            </a:r>
            <a:r>
              <a:rPr lang="cs-CZ" i="1" dirty="0"/>
              <a:t>jednotku </a:t>
            </a:r>
            <a:r>
              <a:rPr lang="cs-CZ" dirty="0"/>
              <a:t>(za korunu).</a:t>
            </a:r>
          </a:p>
          <a:p>
            <a:r>
              <a:rPr lang="cs-CZ" dirty="0"/>
              <a:t>Ale nezmenšuje množství zboží a služeb, které si můžeme koupit </a:t>
            </a:r>
            <a:r>
              <a:rPr lang="cs-CZ" i="1" dirty="0"/>
              <a:t>za náš </a:t>
            </a:r>
            <a:r>
              <a:rPr lang="cs-CZ" dirty="0"/>
              <a:t>důchod</a:t>
            </a:r>
          </a:p>
          <a:p>
            <a:r>
              <a:rPr lang="cs-CZ" dirty="0"/>
              <a:t>Inflace totiž zvyšuje nejen ceny zboží a služeb, ale </a:t>
            </a:r>
            <a:r>
              <a:rPr lang="cs-CZ" i="1" dirty="0"/>
              <a:t>všechny ceny </a:t>
            </a:r>
            <a:r>
              <a:rPr lang="cs-CZ" dirty="0"/>
              <a:t>- tedy také mzdy, nájemné, úroky a ceny ostatních výrobních faktorů,</a:t>
            </a:r>
          </a:p>
        </p:txBody>
      </p:sp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id="{E669D420-AB7E-48BB-BBD6-D6B4917BD1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54063" y="29276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345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4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11191F9-B291-45A4-8F91-1306DBB0A1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MĚŘENí</a:t>
            </a:r>
            <a:r>
              <a:rPr lang="cs-CZ" dirty="0"/>
              <a:t> INFLACE – Deflátor HDP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C5D6837-7050-4812-B4AC-F9E9EC35C2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i="1" dirty="0"/>
              <a:t>Deflátor HDP </a:t>
            </a:r>
            <a:r>
              <a:rPr lang="cs-CZ" dirty="0"/>
              <a:t>zjistíme takto: hrubý domácí produkt běžného roku oceníme nejprve v cenách běžného roku a poté v cenách minulého roku. Když pak </a:t>
            </a:r>
            <a:r>
              <a:rPr lang="cs-CZ" b="1" dirty="0"/>
              <a:t>HDP </a:t>
            </a:r>
            <a:r>
              <a:rPr lang="cs-CZ" dirty="0"/>
              <a:t>v cenách běžného roku dělíme </a:t>
            </a:r>
            <a:r>
              <a:rPr lang="cs-CZ" b="1" dirty="0"/>
              <a:t>HDP </a:t>
            </a:r>
            <a:r>
              <a:rPr lang="cs-CZ" dirty="0"/>
              <a:t>v cenách minulého roku, dostaneme deflátor HDP.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Deflátor je nejkomplexnější ukazatel inflace, protože obsahuje ceny </a:t>
            </a:r>
            <a:r>
              <a:rPr lang="cs-CZ" i="1" dirty="0"/>
              <a:t>všech </a:t>
            </a:r>
            <a:r>
              <a:rPr lang="cs-CZ" dirty="0"/>
              <a:t>statků, </a:t>
            </a:r>
            <a:r>
              <a:rPr lang="pl-PL" dirty="0"/>
              <a:t>z nich je složen HDP.</a:t>
            </a: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FEBD85C0-A4F1-4032-84AF-85DA6804C5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4246" y="3709395"/>
            <a:ext cx="9483068" cy="629994"/>
          </a:xfrm>
          <a:prstGeom prst="rect">
            <a:avLst/>
          </a:prstGeom>
        </p:spPr>
      </p:pic>
      <p:pic>
        <p:nvPicPr>
          <p:cNvPr id="5" name="Nahraný zvuk">
            <a:hlinkClick r:id="" action="ppaction://media"/>
            <a:extLst>
              <a:ext uri="{FF2B5EF4-FFF2-40B4-BE49-F238E27FC236}">
                <a16:creationId xmlns:a16="http://schemas.microsoft.com/office/drawing/2014/main" id="{3D069DA1-C0BD-4A2F-98B2-AB10020447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049000" y="2301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66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240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50448EC-0D2F-4AB7-9D7C-EBEB1293F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MĚŘENí</a:t>
            </a:r>
            <a:r>
              <a:rPr lang="cs-CZ" dirty="0"/>
              <a:t> INFLACE - index spotřebitelských cen (CPI).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B4B7523-FCFE-4D3C-856F-3C107087459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Když chceme posoudit, jaký vliv má inflace na spotřebitele, nepotřebujeme znát růst cen traktorů nebo lokomotiv. Potřebujeme znát jen růst spotřebitelských </a:t>
            </a:r>
            <a:r>
              <a:rPr lang="cs-CZ" i="1" dirty="0"/>
              <a:t>cen.</a:t>
            </a:r>
          </a:p>
          <a:p>
            <a:r>
              <a:rPr lang="cs-CZ" dirty="0"/>
              <a:t>Proto se zjišťuje </a:t>
            </a:r>
            <a:r>
              <a:rPr lang="cs-CZ" i="1" dirty="0"/>
              <a:t>index </a:t>
            </a:r>
            <a:r>
              <a:rPr lang="cs-CZ" dirty="0"/>
              <a:t>spotřebitelských </a:t>
            </a:r>
            <a:r>
              <a:rPr lang="cs-CZ" i="1" dirty="0"/>
              <a:t>cen (CP/). </a:t>
            </a:r>
            <a:r>
              <a:rPr lang="cs-CZ" dirty="0"/>
              <a:t>Za tím účelem statistika konstruuje tzv. spotřební </a:t>
            </a:r>
            <a:r>
              <a:rPr lang="cs-CZ" i="1" dirty="0"/>
              <a:t>koš, </a:t>
            </a:r>
            <a:r>
              <a:rPr lang="cs-CZ" dirty="0"/>
              <a:t>který udává strukturu spotřeby průměrné domácnosti.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DBFBFCC8-FB13-42ED-9E85-FADEF0689E5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6172200" y="1965910"/>
            <a:ext cx="5181600" cy="4070768"/>
          </a:xfrm>
          <a:prstGeom prst="rect">
            <a:avLst/>
          </a:prstGeom>
        </p:spPr>
      </p:pic>
      <p:pic>
        <p:nvPicPr>
          <p:cNvPr id="6" name="Nahraný zvuk">
            <a:hlinkClick r:id="" action="ppaction://media"/>
            <a:extLst>
              <a:ext uri="{FF2B5EF4-FFF2-40B4-BE49-F238E27FC236}">
                <a16:creationId xmlns:a16="http://schemas.microsoft.com/office/drawing/2014/main" id="{610E3DAB-BF1F-45EF-BEC3-6A808165B7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619873" y="10810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387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925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1010F4E-99B3-433F-85C4-153A867BB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MĚŘENí</a:t>
            </a:r>
            <a:r>
              <a:rPr lang="cs-CZ" dirty="0"/>
              <a:t> INFLACE - index cen výrobců (PPI).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61605D6-D9C8-4428-83B4-F03D7012FC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Ten vypovídá mimo jiné hlavně o tom, jak působí domácí inflace na konkurenceschopnost našich výrobců v porovnání se zahraničními výrobci. </a:t>
            </a:r>
          </a:p>
          <a:p>
            <a:r>
              <a:rPr lang="cs-CZ" dirty="0"/>
              <a:t>K tomu ovšem nepotřebujeme znát například růst nájemného v bytech, růst vstupného do divadel nebo růst cen služeb maloobchodu. "Koš" tohoto indexu je tedy jiný než "spotřební koš",</a:t>
            </a:r>
          </a:p>
        </p:txBody>
      </p:sp>
      <p:pic>
        <p:nvPicPr>
          <p:cNvPr id="5" name="Nahraný zvuk">
            <a:hlinkClick r:id="" action="ppaction://media"/>
            <a:extLst>
              <a:ext uri="{FF2B5EF4-FFF2-40B4-BE49-F238E27FC236}">
                <a16:creationId xmlns:a16="http://schemas.microsoft.com/office/drawing/2014/main" id="{1E41D538-E2DD-4D6A-9F94-053AE85F1A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229473" y="2301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788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96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D9A431D-9A67-4EBE-8D5A-1089540AD2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INFLACE A </a:t>
            </a:r>
            <a:r>
              <a:rPr lang="cs-CZ" dirty="0"/>
              <a:t>PŘEROZDĚLOVÁNÍ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A8B347B-2C01-4D87-9AC9-33D5E8DE84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23474"/>
            <a:ext cx="10515600" cy="4853489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Lidé se obvykle obávají inflace, protože se domnívají, že snižuje jejich reálné důchody. Myslí si, že když rostou ceny, budou si moci kupovat méně zboží a služeb. Jenže to je omyl- inflace nezvyšuje pouze ceny, ale i mzdy a další důchody, Je sice možné, že v určitém krátkém období rostou ceny rychleji než mzdy, ale v delším období tomu tak není. Nepříjemnosti, které inflace vyvolává, spočívají v něčem jiném než v poklesu reálných důchodů, Jedním z nepříjemných důsledků inflace je přerozdělování bohatství.</a:t>
            </a:r>
          </a:p>
          <a:p>
            <a:r>
              <a:rPr lang="cs-CZ" dirty="0"/>
              <a:t>Na neočekávaném zvýšení inflace vydělávají dlužníci na úkor věřitelů, vlastníci firem na úkor zaměstnanců, nájemci na úkor pronajímatelů. Při neočekávané snížení inflace je tomu naopak.</a:t>
            </a:r>
          </a:p>
          <a:p>
            <a:r>
              <a:rPr lang="cs-CZ" dirty="0"/>
              <a:t>inflace </a:t>
            </a:r>
            <a:r>
              <a:rPr lang="cs-CZ" b="1" dirty="0"/>
              <a:t>přerozděluje bohatství</a:t>
            </a:r>
            <a:r>
              <a:rPr lang="cs-CZ" dirty="0"/>
              <a:t> jen tehdy, když jsou smlouvy </a:t>
            </a:r>
            <a:r>
              <a:rPr lang="cs-CZ" i="1" dirty="0"/>
              <a:t>dlouhodobé </a:t>
            </a:r>
            <a:r>
              <a:rPr lang="cs-CZ" dirty="0"/>
              <a:t>a když je změna inflace neočekávaná</a:t>
            </a:r>
          </a:p>
          <a:p>
            <a:r>
              <a:rPr lang="cs-CZ" dirty="0"/>
              <a:t>inflace </a:t>
            </a:r>
            <a:r>
              <a:rPr lang="cs-CZ" b="1" dirty="0"/>
              <a:t>vyvolává tendenci k uzavírání krátkodobých smluv </a:t>
            </a:r>
            <a:r>
              <a:rPr lang="cs-CZ" dirty="0"/>
              <a:t>nebo tendenci k zakalkulování očekávané inflace do dlouhodobých smluv</a:t>
            </a:r>
          </a:p>
          <a:p>
            <a:r>
              <a:rPr lang="cs-CZ" b="1" dirty="0"/>
              <a:t>Krátkodobé smlouvy poskytují účastníkům menší jistotu.</a:t>
            </a:r>
          </a:p>
          <a:p>
            <a:r>
              <a:rPr lang="cs-CZ" dirty="0"/>
              <a:t>Zakalkulování očekávané inflace do dlouhodobých smluv zase předpokládá schopnost budoucí inflaci správně odhadnout</a:t>
            </a:r>
          </a:p>
          <a:p>
            <a:endParaRPr lang="cs-CZ" dirty="0"/>
          </a:p>
        </p:txBody>
      </p:sp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id="{545D6343-5290-40B5-A538-C0A1DBDE2C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08631" y="2347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061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278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49CE3EE-5419-4C23-B60D-9339B56327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ZAMLŽENí</a:t>
            </a:r>
            <a:r>
              <a:rPr lang="cs-CZ" dirty="0"/>
              <a:t> CENOVÝCH </a:t>
            </a:r>
            <a:r>
              <a:rPr lang="cs-CZ" dirty="0" err="1"/>
              <a:t>INFORMACí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A5B5EE0-C426-4708-89F2-7D96EADF07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Cena přenáší informace o výši nákladů a o výši </a:t>
            </a:r>
            <a:r>
              <a:rPr lang="cs-CZ" i="1" dirty="0"/>
              <a:t>poptávky.</a:t>
            </a:r>
          </a:p>
          <a:p>
            <a:r>
              <a:rPr lang="cs-CZ" dirty="0"/>
              <a:t>Inflace však způsobuje, že ceny do jisté míry ztrácejí svou informační kvalitu. Jsou zkresleny "inflačním šumem", který zamlžuje jejich vypovídací schopnost a zhoršuje orientaci lidí na trhu. </a:t>
            </a:r>
          </a:p>
          <a:p>
            <a:r>
              <a:rPr lang="cs-CZ" dirty="0"/>
              <a:t>Výrobci i spotřebitelé se pak často dopouštějí chyb a jejich ekonomické chování ztrácí racionalitu.</a:t>
            </a:r>
          </a:p>
        </p:txBody>
      </p:sp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id="{9CEBF750-E845-45F8-BBE5-76130678C7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049000" y="38221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422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613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C44D8B-97BA-4C08-9567-1383257780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POPTÁVKOVÁ INFLACE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AF29318-D7E4-42D9-AEEE-2855AC9F32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/>
              <a:t>Ekonomové obvykle rozlišují dva druhy inflace: </a:t>
            </a:r>
            <a:r>
              <a:rPr lang="cs-CZ" i="1" dirty="0"/>
              <a:t>inflaci poptávkovou (poptávkou taženou) </a:t>
            </a:r>
            <a:r>
              <a:rPr lang="cs-CZ" dirty="0"/>
              <a:t>a </a:t>
            </a:r>
            <a:r>
              <a:rPr lang="cs-CZ" i="1" dirty="0"/>
              <a:t>inflaci nákladovou (náklady </a:t>
            </a:r>
            <a:r>
              <a:rPr lang="cs-CZ" dirty="0"/>
              <a:t>tlačenou, též </a:t>
            </a:r>
            <a:r>
              <a:rPr lang="cs-CZ" i="1" dirty="0"/>
              <a:t>nabídkovou). </a:t>
            </a:r>
          </a:p>
          <a:p>
            <a:r>
              <a:rPr lang="cs-CZ" dirty="0"/>
              <a:t>Tyto dva druhy inflace se liší tím, jaký inflační </a:t>
            </a:r>
            <a:r>
              <a:rPr lang="cs-CZ" i="1" dirty="0"/>
              <a:t>impulz </a:t>
            </a:r>
            <a:r>
              <a:rPr lang="cs-CZ" dirty="0"/>
              <a:t>vedl k jejich vzniku.</a:t>
            </a:r>
          </a:p>
          <a:p>
            <a:r>
              <a:rPr lang="cs-CZ" dirty="0"/>
              <a:t>Když se tážeme na příčinu inflace, musíme odlišit dvě věci. Inflační </a:t>
            </a:r>
            <a:r>
              <a:rPr lang="cs-CZ" i="1" dirty="0"/>
              <a:t>impulz </a:t>
            </a:r>
            <a:r>
              <a:rPr lang="cs-CZ" dirty="0"/>
              <a:t>a </a:t>
            </a:r>
            <a:r>
              <a:rPr lang="cs-CZ" i="1" dirty="0"/>
              <a:t>akomodování </a:t>
            </a:r>
            <a:r>
              <a:rPr lang="cs-CZ" dirty="0"/>
              <a:t>inflačního impulzu. </a:t>
            </a:r>
          </a:p>
          <a:p>
            <a:r>
              <a:rPr lang="cs-CZ" dirty="0"/>
              <a:t>Nejprve k inflačním impulzům. </a:t>
            </a:r>
          </a:p>
          <a:p>
            <a:r>
              <a:rPr lang="cs-CZ" dirty="0"/>
              <a:t>Poptávkový inflační impulz vychází ze zvýšení některé složky agregátních výdajů.</a:t>
            </a:r>
          </a:p>
          <a:p>
            <a:r>
              <a:rPr lang="pt-BR" dirty="0"/>
              <a:t>Inflační impulz tedy sám o sobě</a:t>
            </a:r>
            <a:r>
              <a:rPr lang="cs-CZ" dirty="0"/>
              <a:t> k inflaci nestačí. Podmínkou inflace je růst peněžní zásoby. </a:t>
            </a:r>
          </a:p>
          <a:p>
            <a:r>
              <a:rPr lang="cs-CZ" dirty="0"/>
              <a:t>Když centrální banka reaguje na poptávkový impulz zvyšováním peněžní zásoby, říkáme, že jej </a:t>
            </a:r>
            <a:r>
              <a:rPr lang="cs-CZ" i="1" dirty="0"/>
              <a:t>akomoduje </a:t>
            </a:r>
            <a:r>
              <a:rPr lang="cs-CZ" dirty="0"/>
              <a:t>- vychází mu vstříc.</a:t>
            </a:r>
          </a:p>
        </p:txBody>
      </p:sp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id="{120C725F-782A-431F-9D97-334064E80BF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162674" y="2301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456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881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F01D9A-0113-4221-8EA7-905C11F5AB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NÁKLADOVÁ INFLACE – nákladový šok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365A3C7F-0CF2-4252-A648-81D95A28AF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/>
              <a:t>Nákladová inflace se liší od poptávkové inflace tím, že jejími impulzy jsou nákladové "šoky". Impulzem této inflace je zvýšení nákladů.</a:t>
            </a:r>
          </a:p>
          <a:p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00691FC-B25F-46B0-BC1C-08680119276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b="0" dirty="0"/>
              <a:t>Neakomodovaný mzdový "šok" - Růst mzdových nákladů se projeví v posunu křivky krátkodobé </a:t>
            </a:r>
            <a:r>
              <a:rPr lang="pt-BR" b="0" dirty="0"/>
              <a:t>AS nahoru do polohy AS' a ekonomika se dostává z rovnováhy A do bodu B. Cenová hladina</a:t>
            </a:r>
            <a:r>
              <a:rPr lang="cs-CZ" b="0" dirty="0"/>
              <a:t> se zvýšila z Po na P1 a reálný </a:t>
            </a:r>
            <a:r>
              <a:rPr lang="cs-CZ" b="0" dirty="0" err="1"/>
              <a:t>HDPp</a:t>
            </a:r>
            <a:r>
              <a:rPr lang="cs-CZ" b="0" dirty="0"/>
              <a:t> klesl na HDP1. Vznik nedobrovolné nezaměstnanosti však nakonec povede ke snížení mezd a křivka AS' se vrací do původní polohy AS.</a:t>
            </a:r>
            <a:endParaRPr lang="cs-CZ" dirty="0"/>
          </a:p>
          <a:p>
            <a:endParaRPr lang="cs-CZ" dirty="0"/>
          </a:p>
        </p:txBody>
      </p:sp>
      <p:pic>
        <p:nvPicPr>
          <p:cNvPr id="8" name="Zástupný symbol pro obsah 7">
            <a:extLst>
              <a:ext uri="{FF2B5EF4-FFF2-40B4-BE49-F238E27FC236}">
                <a16:creationId xmlns:a16="http://schemas.microsoft.com/office/drawing/2014/main" id="{121BC546-449A-48CA-A39B-7342C30B1549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4"/>
          <a:stretch>
            <a:fillRect/>
          </a:stretch>
        </p:blipFill>
        <p:spPr>
          <a:xfrm>
            <a:off x="6172200" y="2505075"/>
            <a:ext cx="5664254" cy="3396152"/>
          </a:xfrm>
          <a:prstGeom prst="rect">
            <a:avLst/>
          </a:prstGeom>
        </p:spPr>
      </p:pic>
      <p:pic>
        <p:nvPicPr>
          <p:cNvPr id="9" name="Nahraný zvuk">
            <a:hlinkClick r:id="" action="ppaction://media"/>
            <a:extLst>
              <a:ext uri="{FF2B5EF4-FFF2-40B4-BE49-F238E27FC236}">
                <a16:creationId xmlns:a16="http://schemas.microsoft.com/office/drawing/2014/main" id="{D68F65E6-616B-44AB-B647-B0E74727A75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387263" y="58954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47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01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</TotalTime>
  <Words>1536</Words>
  <Application>Microsoft Office PowerPoint</Application>
  <PresentationFormat>Širokoúhlá obrazovka</PresentationFormat>
  <Paragraphs>71</Paragraphs>
  <Slides>16</Slides>
  <Notes>0</Notes>
  <HiddenSlides>0</HiddenSlides>
  <MMClips>16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Motiv Office</vt:lpstr>
      <vt:lpstr>13. Inflace</vt:lpstr>
      <vt:lpstr>Inflace</vt:lpstr>
      <vt:lpstr>MĚŘENí INFLACE – Deflátor HDP</vt:lpstr>
      <vt:lpstr>MĚŘENí INFLACE - index spotřebitelských cen (CPI).</vt:lpstr>
      <vt:lpstr>MĚŘENí INFLACE - index cen výrobců (PPI).</vt:lpstr>
      <vt:lpstr>INFLACE A PŘEROZDĚLOVÁNÍ</vt:lpstr>
      <vt:lpstr>ZAMLŽENí CENOVÝCH INFORMACí</vt:lpstr>
      <vt:lpstr>POPTÁVKOVÁ INFLACE</vt:lpstr>
      <vt:lpstr>NÁKLADOVÁ INFLACE – nákladový šok</vt:lpstr>
      <vt:lpstr>Akomodace inflačního impulsu – zvýšení peněžní zásoby</vt:lpstr>
      <vt:lpstr>INFLAČNí SPIRÁLA</vt:lpstr>
      <vt:lpstr>INFLAČNí OČEKÁVÁNí A SETRVAČNÁ INFLACE</vt:lpstr>
      <vt:lpstr>PHILLlPSOVA KŘIVKA A VOLBA MEZI INFLACí A NEZAMĚSTNANOSTí</vt:lpstr>
      <vt:lpstr>PHILLlPSOVA KŘIVKA A VOLBA MEZI INFLACí A NEZAMĚSTNANOSTí</vt:lpstr>
      <vt:lpstr>PŘIROZENÁ MfRA NEZAMĚSTNANOSTI</vt:lpstr>
      <vt:lpstr>AKCELERUJÍCÍ INFLACE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Čábelková Inna</dc:creator>
  <cp:lastModifiedBy>Čábelková Inna</cp:lastModifiedBy>
  <cp:revision>21</cp:revision>
  <dcterms:created xsi:type="dcterms:W3CDTF">2020-11-26T10:17:03Z</dcterms:created>
  <dcterms:modified xsi:type="dcterms:W3CDTF">2020-11-26T13:21:24Z</dcterms:modified>
</cp:coreProperties>
</file>