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744" r:id="rId5"/>
  </p:sldMasterIdLst>
  <p:notesMasterIdLst>
    <p:notesMasterId r:id="rId30"/>
  </p:notesMasterIdLst>
  <p:handoutMasterIdLst>
    <p:handoutMasterId r:id="rId31"/>
  </p:handoutMasterIdLst>
  <p:sldIdLst>
    <p:sldId id="408" r:id="rId6"/>
    <p:sldId id="418" r:id="rId7"/>
    <p:sldId id="292" r:id="rId8"/>
    <p:sldId id="311" r:id="rId9"/>
    <p:sldId id="383" r:id="rId10"/>
    <p:sldId id="391" r:id="rId11"/>
    <p:sldId id="421" r:id="rId12"/>
    <p:sldId id="390" r:id="rId13"/>
    <p:sldId id="420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393" r:id="rId24"/>
    <p:sldId id="394" r:id="rId25"/>
    <p:sldId id="395" r:id="rId26"/>
    <p:sldId id="392" r:id="rId27"/>
    <p:sldId id="419" r:id="rId28"/>
    <p:sldId id="407" r:id="rId29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3300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E509D-2E14-408A-BE4A-39A2704D2C66}" v="16" dt="2021-12-22T19:35:03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2028" autoAdjust="0"/>
  </p:normalViewPr>
  <p:slideViewPr>
    <p:cSldViewPr>
      <p:cViewPr varScale="1">
        <p:scale>
          <a:sx n="60" d="100"/>
          <a:sy n="60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14" y="-7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B08E509D-2E14-408A-BE4A-39A2704D2C66}"/>
    <pc:docChg chg="modSld">
      <pc:chgData name="Michal Vágner" userId="S::vagner@vojenskyobor.cz::8f38ecf4-166a-48cb-9f9e-f1a40236ef56" providerId="AD" clId="Web-{B08E509D-2E14-408A-BE4A-39A2704D2C66}" dt="2021-12-22T19:35:03.601" v="9" actId="20577"/>
      <pc:docMkLst>
        <pc:docMk/>
      </pc:docMkLst>
      <pc:sldChg chg="modSp">
        <pc:chgData name="Michal Vágner" userId="S::vagner@vojenskyobor.cz::8f38ecf4-166a-48cb-9f9e-f1a40236ef56" providerId="AD" clId="Web-{B08E509D-2E14-408A-BE4A-39A2704D2C66}" dt="2021-12-22T19:35:03.601" v="9" actId="20577"/>
        <pc:sldMkLst>
          <pc:docMk/>
          <pc:sldMk cId="0" sldId="407"/>
        </pc:sldMkLst>
        <pc:spChg chg="mod">
          <ac:chgData name="Michal Vágner" userId="S::vagner@vojenskyobor.cz::8f38ecf4-166a-48cb-9f9e-f1a40236ef56" providerId="AD" clId="Web-{B08E509D-2E14-408A-BE4A-39A2704D2C66}" dt="2021-12-22T19:35:03.601" v="9" actId="20577"/>
          <ac:spMkLst>
            <pc:docMk/>
            <pc:sldMk cId="0" sldId="407"/>
            <ac:spMk id="36867" creationId="{365EE0A1-38C4-44CC-9CE4-5AD27E21328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4D099-796F-48C5-B877-D8D47EABEE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C51A5F-3E8F-4C8A-913E-5693DFF36AED}">
      <dgm:prSet phldrT="[Text]" custT="1"/>
      <dgm:spPr/>
      <dgm:t>
        <a:bodyPr/>
        <a:lstStyle/>
        <a:p>
          <a:r>
            <a:rPr lang="cs-CZ" sz="4800" b="1" dirty="0"/>
            <a:t>Dynamická síla</a:t>
          </a:r>
        </a:p>
      </dgm:t>
    </dgm:pt>
    <dgm:pt modelId="{D2083D04-45EE-4DD6-8C6D-0F20A60104CE}" type="parTrans" cxnId="{3B472C9C-B22C-424D-A96C-8AE671D60CA6}">
      <dgm:prSet/>
      <dgm:spPr/>
      <dgm:t>
        <a:bodyPr/>
        <a:lstStyle/>
        <a:p>
          <a:endParaRPr lang="cs-CZ"/>
        </a:p>
      </dgm:t>
    </dgm:pt>
    <dgm:pt modelId="{C2ADD435-27F6-4E0B-AE02-84A83E771184}" type="sibTrans" cxnId="{3B472C9C-B22C-424D-A96C-8AE671D60CA6}">
      <dgm:prSet/>
      <dgm:spPr/>
      <dgm:t>
        <a:bodyPr/>
        <a:lstStyle/>
        <a:p>
          <a:endParaRPr lang="cs-CZ"/>
        </a:p>
      </dgm:t>
    </dgm:pt>
    <dgm:pt modelId="{6A70FF1C-DA17-485E-AF5E-8F1CC1D27F9A}">
      <dgm:prSet phldrT="[Text]"/>
      <dgm:spPr/>
      <dgm:t>
        <a:bodyPr/>
        <a:lstStyle/>
        <a:p>
          <a:r>
            <a:rPr lang="cs-CZ" dirty="0"/>
            <a:t>Maximální síla</a:t>
          </a:r>
        </a:p>
      </dgm:t>
    </dgm:pt>
    <dgm:pt modelId="{A927C31B-78AF-4A2F-8304-4C47D24051B3}" type="parTrans" cxnId="{7354DCA2-0646-47F6-A5D8-6E252796B1D4}">
      <dgm:prSet/>
      <dgm:spPr/>
      <dgm:t>
        <a:bodyPr/>
        <a:lstStyle/>
        <a:p>
          <a:endParaRPr lang="cs-CZ"/>
        </a:p>
      </dgm:t>
    </dgm:pt>
    <dgm:pt modelId="{E32937F8-B4B2-4293-9E67-FD038A37BB33}" type="sibTrans" cxnId="{7354DCA2-0646-47F6-A5D8-6E252796B1D4}">
      <dgm:prSet/>
      <dgm:spPr/>
      <dgm:t>
        <a:bodyPr/>
        <a:lstStyle/>
        <a:p>
          <a:endParaRPr lang="cs-CZ"/>
        </a:p>
      </dgm:t>
    </dgm:pt>
    <dgm:pt modelId="{6F3FE9F2-EAFE-49F7-9407-21180FBF4BD5}">
      <dgm:prSet phldrT="[Text]"/>
      <dgm:spPr/>
      <dgm:t>
        <a:bodyPr/>
        <a:lstStyle/>
        <a:p>
          <a:r>
            <a:rPr lang="cs-CZ" dirty="0"/>
            <a:t>Výbušná „Explozivní“ síla</a:t>
          </a:r>
        </a:p>
      </dgm:t>
    </dgm:pt>
    <dgm:pt modelId="{C913BACA-AF9F-4F44-B109-E51AC23379E8}" type="parTrans" cxnId="{F7BA6149-6C40-482D-90AB-6D251CFDA3A3}">
      <dgm:prSet/>
      <dgm:spPr/>
      <dgm:t>
        <a:bodyPr/>
        <a:lstStyle/>
        <a:p>
          <a:endParaRPr lang="cs-CZ"/>
        </a:p>
      </dgm:t>
    </dgm:pt>
    <dgm:pt modelId="{D11F12E2-CA0D-4398-8721-0DB024288A33}" type="sibTrans" cxnId="{F7BA6149-6C40-482D-90AB-6D251CFDA3A3}">
      <dgm:prSet/>
      <dgm:spPr/>
      <dgm:t>
        <a:bodyPr/>
        <a:lstStyle/>
        <a:p>
          <a:endParaRPr lang="cs-CZ"/>
        </a:p>
      </dgm:t>
    </dgm:pt>
    <dgm:pt modelId="{A2EFCF83-980A-4CFC-9A74-3E9FE0FA644F}">
      <dgm:prSet phldrT="[Text]"/>
      <dgm:spPr/>
      <dgm:t>
        <a:bodyPr/>
        <a:lstStyle/>
        <a:p>
          <a:r>
            <a:rPr lang="cs-CZ" dirty="0"/>
            <a:t>Pomalá „Vytrvalostní“ síla</a:t>
          </a:r>
        </a:p>
      </dgm:t>
    </dgm:pt>
    <dgm:pt modelId="{9EBCF41D-05B0-4ECE-9BA2-7E64FBF94D38}" type="parTrans" cxnId="{315E3D2C-E083-458D-B620-B57B38EA5DA2}">
      <dgm:prSet/>
      <dgm:spPr/>
      <dgm:t>
        <a:bodyPr/>
        <a:lstStyle/>
        <a:p>
          <a:endParaRPr lang="cs-CZ"/>
        </a:p>
      </dgm:t>
    </dgm:pt>
    <dgm:pt modelId="{949118B4-7524-45FA-A244-64B695738817}" type="sibTrans" cxnId="{315E3D2C-E083-458D-B620-B57B38EA5DA2}">
      <dgm:prSet/>
      <dgm:spPr/>
      <dgm:t>
        <a:bodyPr/>
        <a:lstStyle/>
        <a:p>
          <a:endParaRPr lang="cs-CZ"/>
        </a:p>
      </dgm:t>
    </dgm:pt>
    <dgm:pt modelId="{67281C99-4A2F-4977-8531-6D0F3846B30C}">
      <dgm:prSet phldrT="[Text]"/>
      <dgm:spPr/>
      <dgm:t>
        <a:bodyPr/>
        <a:lstStyle/>
        <a:p>
          <a:r>
            <a:rPr lang="cs-CZ" dirty="0"/>
            <a:t>Rychlá síla</a:t>
          </a:r>
        </a:p>
      </dgm:t>
    </dgm:pt>
    <dgm:pt modelId="{BCF9F443-50F2-4074-A52B-6CCE4A91F120}" type="parTrans" cxnId="{D9565DDB-3117-49C7-9ACC-3831DD189734}">
      <dgm:prSet/>
      <dgm:spPr/>
      <dgm:t>
        <a:bodyPr/>
        <a:lstStyle/>
        <a:p>
          <a:endParaRPr lang="cs-CZ"/>
        </a:p>
      </dgm:t>
    </dgm:pt>
    <dgm:pt modelId="{F178A63E-726E-4B99-83D0-6F887DB7A153}" type="sibTrans" cxnId="{D9565DDB-3117-49C7-9ACC-3831DD189734}">
      <dgm:prSet/>
      <dgm:spPr/>
      <dgm:t>
        <a:bodyPr/>
        <a:lstStyle/>
        <a:p>
          <a:endParaRPr lang="cs-CZ"/>
        </a:p>
      </dgm:t>
    </dgm:pt>
    <dgm:pt modelId="{DB1EA86A-979C-4DD0-B838-E25FCAC01DCF}" type="pres">
      <dgm:prSet presAssocID="{3D44D099-796F-48C5-B877-D8D47EABEEB0}" presName="Name0" presStyleCnt="0">
        <dgm:presLayoutVars>
          <dgm:dir/>
          <dgm:animLvl val="lvl"/>
          <dgm:resizeHandles val="exact"/>
        </dgm:presLayoutVars>
      </dgm:prSet>
      <dgm:spPr/>
    </dgm:pt>
    <dgm:pt modelId="{F1A336B2-5DB1-40E2-8CA0-D12013441CC1}" type="pres">
      <dgm:prSet presAssocID="{E2C51A5F-3E8F-4C8A-913E-5693DFF36AED}" presName="composite" presStyleCnt="0"/>
      <dgm:spPr/>
    </dgm:pt>
    <dgm:pt modelId="{4CF44082-8737-4012-963F-FA78CD64D24E}" type="pres">
      <dgm:prSet presAssocID="{E2C51A5F-3E8F-4C8A-913E-5693DFF36AED}" presName="parTx" presStyleLbl="alignNode1" presStyleIdx="0" presStyleCnt="1" custLinFactNeighborX="2564" custLinFactNeighborY="-3936">
        <dgm:presLayoutVars>
          <dgm:chMax val="0"/>
          <dgm:chPref val="0"/>
          <dgm:bulletEnabled val="1"/>
        </dgm:presLayoutVars>
      </dgm:prSet>
      <dgm:spPr/>
    </dgm:pt>
    <dgm:pt modelId="{E2B89CDC-50E6-4A50-B78C-0044D3748649}" type="pres">
      <dgm:prSet presAssocID="{E2C51A5F-3E8F-4C8A-913E-5693DFF36AE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2D72C1A-93E6-4152-B939-130ADB0B42C8}" type="presOf" srcId="{A2EFCF83-980A-4CFC-9A74-3E9FE0FA644F}" destId="{E2B89CDC-50E6-4A50-B78C-0044D3748649}" srcOrd="0" destOrd="3" presId="urn:microsoft.com/office/officeart/2005/8/layout/hList1"/>
    <dgm:cxn modelId="{315E3D2C-E083-458D-B620-B57B38EA5DA2}" srcId="{E2C51A5F-3E8F-4C8A-913E-5693DFF36AED}" destId="{A2EFCF83-980A-4CFC-9A74-3E9FE0FA644F}" srcOrd="3" destOrd="0" parTransId="{9EBCF41D-05B0-4ECE-9BA2-7E64FBF94D38}" sibTransId="{949118B4-7524-45FA-A244-64B695738817}"/>
    <dgm:cxn modelId="{68B12344-176A-4CDD-BD10-33F334C0B317}" type="presOf" srcId="{67281C99-4A2F-4977-8531-6D0F3846B30C}" destId="{E2B89CDC-50E6-4A50-B78C-0044D3748649}" srcOrd="0" destOrd="2" presId="urn:microsoft.com/office/officeart/2005/8/layout/hList1"/>
    <dgm:cxn modelId="{F7BA6149-6C40-482D-90AB-6D251CFDA3A3}" srcId="{E2C51A5F-3E8F-4C8A-913E-5693DFF36AED}" destId="{6F3FE9F2-EAFE-49F7-9407-21180FBF4BD5}" srcOrd="1" destOrd="0" parTransId="{C913BACA-AF9F-4F44-B109-E51AC23379E8}" sibTransId="{D11F12E2-CA0D-4398-8721-0DB024288A33}"/>
    <dgm:cxn modelId="{E60F764A-0A85-449B-A920-1C29365227AE}" type="presOf" srcId="{6F3FE9F2-EAFE-49F7-9407-21180FBF4BD5}" destId="{E2B89CDC-50E6-4A50-B78C-0044D3748649}" srcOrd="0" destOrd="1" presId="urn:microsoft.com/office/officeart/2005/8/layout/hList1"/>
    <dgm:cxn modelId="{204D0257-2D8A-4448-B195-39925987E9AE}" type="presOf" srcId="{3D44D099-796F-48C5-B877-D8D47EABEEB0}" destId="{DB1EA86A-979C-4DD0-B838-E25FCAC01DCF}" srcOrd="0" destOrd="0" presId="urn:microsoft.com/office/officeart/2005/8/layout/hList1"/>
    <dgm:cxn modelId="{B73D0677-DC5B-4477-A01C-379EC2612F37}" type="presOf" srcId="{6A70FF1C-DA17-485E-AF5E-8F1CC1D27F9A}" destId="{E2B89CDC-50E6-4A50-B78C-0044D3748649}" srcOrd="0" destOrd="0" presId="urn:microsoft.com/office/officeart/2005/8/layout/hList1"/>
    <dgm:cxn modelId="{8D99D29B-832D-46C6-941A-1F0D356A4A49}" type="presOf" srcId="{E2C51A5F-3E8F-4C8A-913E-5693DFF36AED}" destId="{4CF44082-8737-4012-963F-FA78CD64D24E}" srcOrd="0" destOrd="0" presId="urn:microsoft.com/office/officeart/2005/8/layout/hList1"/>
    <dgm:cxn modelId="{3B472C9C-B22C-424D-A96C-8AE671D60CA6}" srcId="{3D44D099-796F-48C5-B877-D8D47EABEEB0}" destId="{E2C51A5F-3E8F-4C8A-913E-5693DFF36AED}" srcOrd="0" destOrd="0" parTransId="{D2083D04-45EE-4DD6-8C6D-0F20A60104CE}" sibTransId="{C2ADD435-27F6-4E0B-AE02-84A83E771184}"/>
    <dgm:cxn modelId="{7354DCA2-0646-47F6-A5D8-6E252796B1D4}" srcId="{E2C51A5F-3E8F-4C8A-913E-5693DFF36AED}" destId="{6A70FF1C-DA17-485E-AF5E-8F1CC1D27F9A}" srcOrd="0" destOrd="0" parTransId="{A927C31B-78AF-4A2F-8304-4C47D24051B3}" sibTransId="{E32937F8-B4B2-4293-9E67-FD038A37BB33}"/>
    <dgm:cxn modelId="{D9565DDB-3117-49C7-9ACC-3831DD189734}" srcId="{E2C51A5F-3E8F-4C8A-913E-5693DFF36AED}" destId="{67281C99-4A2F-4977-8531-6D0F3846B30C}" srcOrd="2" destOrd="0" parTransId="{BCF9F443-50F2-4074-A52B-6CCE4A91F120}" sibTransId="{F178A63E-726E-4B99-83D0-6F887DB7A153}"/>
    <dgm:cxn modelId="{E66147B9-3761-4E9F-9361-84557F90CBAE}" type="presParOf" srcId="{DB1EA86A-979C-4DD0-B838-E25FCAC01DCF}" destId="{F1A336B2-5DB1-40E2-8CA0-D12013441CC1}" srcOrd="0" destOrd="0" presId="urn:microsoft.com/office/officeart/2005/8/layout/hList1"/>
    <dgm:cxn modelId="{61C9DE78-8F5A-4201-9D4A-B32CF2BC9DEC}" type="presParOf" srcId="{F1A336B2-5DB1-40E2-8CA0-D12013441CC1}" destId="{4CF44082-8737-4012-963F-FA78CD64D24E}" srcOrd="0" destOrd="0" presId="urn:microsoft.com/office/officeart/2005/8/layout/hList1"/>
    <dgm:cxn modelId="{C73AC295-8C32-4342-8616-3433618B987B}" type="presParOf" srcId="{F1A336B2-5DB1-40E2-8CA0-D12013441CC1}" destId="{E2B89CDC-50E6-4A50-B78C-0044D37486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4082-8737-4012-963F-FA78CD64D24E}">
      <dsp:nvSpPr>
        <dsp:cNvPr id="0" name=""/>
        <dsp:cNvSpPr/>
      </dsp:nvSpPr>
      <dsp:spPr>
        <a:xfrm>
          <a:off x="0" y="0"/>
          <a:ext cx="6096000" cy="101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 dirty="0"/>
            <a:t>Dynamická síla</a:t>
          </a:r>
        </a:p>
      </dsp:txBody>
      <dsp:txXfrm>
        <a:off x="0" y="0"/>
        <a:ext cx="6096000" cy="1016400"/>
      </dsp:txXfrm>
    </dsp:sp>
    <dsp:sp modelId="{E2B89CDC-50E6-4A50-B78C-0044D3748649}">
      <dsp:nvSpPr>
        <dsp:cNvPr id="0" name=""/>
        <dsp:cNvSpPr/>
      </dsp:nvSpPr>
      <dsp:spPr>
        <a:xfrm>
          <a:off x="0" y="1022464"/>
          <a:ext cx="6096000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Maximální síla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Výbušná „Explozivní“ síla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Rychlá síla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/>
            <a:t>Pomalá „Vytrvalostní“ síla</a:t>
          </a:r>
        </a:p>
      </dsp:txBody>
      <dsp:txXfrm>
        <a:off x="0" y="1022464"/>
        <a:ext cx="6096000" cy="2283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FFEECE43-B15A-45A7-998B-ECB9A83BA7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F3FC9C9-8A53-4887-A9EC-B0ADA16B56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C17CFE20-D075-4A7A-AB05-3725565E60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EBB24245-1662-42FE-9C2D-B9DE321B77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778F40-86AA-47C8-9609-3E941843F1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4285E2CA-F952-4FA3-946F-4BD834D9E3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257DA4D-DE72-4BAD-B476-226EF8A2AC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E50DFB6-7454-4113-933A-3370E102F6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79D60750-8205-48C2-8A9C-630C72776E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073CF012-828E-42DA-8B7E-7D622869E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477C610D-308C-4D00-817F-FE1DF0B08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42DD8-613C-4BAE-8DB2-707C3B9D369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37C0CB3-B960-4D16-AC95-04894B723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5AB88-7BEA-46C4-9B45-6CB64D084433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B7F7F7F-300B-4A9A-9590-7E637A95C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74D07E7-5B19-40E5-8618-1C1B3247D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06118C2-CF35-41F0-9692-F3201296D0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D47D7-C847-438B-BB15-66B1615A4A71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9EDBBB0-F723-440A-9F79-9EAB301EA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3D8D752-CF1E-4579-B036-29A865BD0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(viz. obrázek v časopise Vojenský profesionál č. 1/1994, str. 17)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(viz. obrázek „Systém služební TV v rezortu MO“)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0A9EBE4-452C-41B9-AA8B-7981C575D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E41D0-5855-42F5-A9E8-250B3F0C5AC0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0AEBA50-86C7-45AF-971F-37A4F247A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E6348A3-F73A-484A-9BFF-C2F84D391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Dosažení kvalitního průběhu a požadované účinnosti procesu STP je vázáno na řadu prvků, podmínek a opatření, které se ve vzájemné funkční propojenosti společně integrují do „systému STP“.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Hlavní funkcí systému je zabezpečení optimálních předpokladů k dosažení cíle a splnění úkolů STP. Optimální předpoklady kvalitního fungování systému jsou vytvářeny souborem funkčních složek různé povahy, vzájemně nenahraditelných, kdy snížená úroveň kterékoliv z nich může vážně narušit funkčnost celého systému.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3926BE17-5564-429E-806F-E427AEBB32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15D5EBFF-F038-4A54-A834-E316AEF7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E25F0832-D3BE-4D29-A0AF-A5190893C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86899-64AA-4FC8-9112-299101DFD08F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8BECEE2-A1E2-4E5A-969C-45DC8073A2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BF391F2-00A9-4164-AED6-15B449589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041B382-ED1F-42A5-9650-EDD9768D6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9267C-55DE-4C48-9E08-49C03726C252}" type="slidenum">
              <a:rPr lang="en-US" altLang="cs-CZ"/>
              <a:pPr>
                <a:spcBef>
                  <a:spcPct val="0"/>
                </a:spcBef>
              </a:pPr>
              <a:t>8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02E2C39-0511-4D53-93DD-A83451AABC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02A86D5-AEF5-4473-A6DD-E506C0A2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DA3E5B4A-9B09-4B2D-9089-D589A00DB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564100-7F48-43DF-8A9F-51A97F774C45}" type="slidenum">
              <a:rPr lang="en-US" altLang="cs-CZ"/>
              <a:pPr>
                <a:spcBef>
                  <a:spcPct val="0"/>
                </a:spcBef>
              </a:pPr>
              <a:t>19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5074A398-5E1B-4AF3-8947-FDE95FB420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C10872CA-0C7E-4853-BB7A-EDD7817C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1283CEE-E84B-465B-BDE0-F6AEE097A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B6BBAB-0869-4B19-ADE8-6D71AF76C490}" type="slidenum">
              <a:rPr lang="en-US" altLang="cs-CZ"/>
              <a:pPr>
                <a:spcBef>
                  <a:spcPct val="0"/>
                </a:spcBef>
              </a:pPr>
              <a:t>20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E9C73F22-AEDA-4AE3-B4F2-3766CE515F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DA452A4-DFF5-4AAD-A44D-58127A3A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F889AB0-28DF-49D6-9EDE-97624C336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735ED7-0F3C-4630-8930-757D33A31415}" type="slidenum">
              <a:rPr lang="en-US" altLang="cs-CZ"/>
              <a:pPr>
                <a:spcBef>
                  <a:spcPct val="0"/>
                </a:spcBef>
              </a:pPr>
              <a:t>21</a:t>
            </a:fld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13">
            <a:extLst>
              <a:ext uri="{FF2B5EF4-FFF2-40B4-BE49-F238E27FC236}">
                <a16:creationId xmlns:a16="http://schemas.microsoft.com/office/drawing/2014/main" id="{C724090F-5E0E-46C2-97B3-140E17EF2BCE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Volný tvar 14">
            <a:extLst>
              <a:ext uri="{FF2B5EF4-FFF2-40B4-BE49-F238E27FC236}">
                <a16:creationId xmlns:a16="http://schemas.microsoft.com/office/drawing/2014/main" id="{BDF96765-F35E-40C6-BF62-8AE7488A3E12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Volný tvar 12">
            <a:extLst>
              <a:ext uri="{FF2B5EF4-FFF2-40B4-BE49-F238E27FC236}">
                <a16:creationId xmlns:a16="http://schemas.microsoft.com/office/drawing/2014/main" id="{02C001A4-5078-4837-ACE8-6F01AB7791ED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Volný tvar 15">
            <a:extLst>
              <a:ext uri="{FF2B5EF4-FFF2-40B4-BE49-F238E27FC236}">
                <a16:creationId xmlns:a16="http://schemas.microsoft.com/office/drawing/2014/main" id="{800E8684-AEFB-4681-9C71-608D73A37C56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Volný tvar 16">
            <a:extLst>
              <a:ext uri="{FF2B5EF4-FFF2-40B4-BE49-F238E27FC236}">
                <a16:creationId xmlns:a16="http://schemas.microsoft.com/office/drawing/2014/main" id="{9DC28764-C899-4B60-BB41-9658A0BB572B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Volný tvar 17">
            <a:extLst>
              <a:ext uri="{FF2B5EF4-FFF2-40B4-BE49-F238E27FC236}">
                <a16:creationId xmlns:a16="http://schemas.microsoft.com/office/drawing/2014/main" id="{05AB32D0-D13C-40C7-A1FC-B643C9040F46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Volný tvar 18">
            <a:extLst>
              <a:ext uri="{FF2B5EF4-FFF2-40B4-BE49-F238E27FC236}">
                <a16:creationId xmlns:a16="http://schemas.microsoft.com/office/drawing/2014/main" id="{D0E77FD6-F7CC-46CB-B02B-A8B90F96979B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Volný tvar 19">
            <a:extLst>
              <a:ext uri="{FF2B5EF4-FFF2-40B4-BE49-F238E27FC236}">
                <a16:creationId xmlns:a16="http://schemas.microsoft.com/office/drawing/2014/main" id="{8B033F7E-E60E-45B9-ADCB-63F3DF9AB5E3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Volný tvar 20">
            <a:extLst>
              <a:ext uri="{FF2B5EF4-FFF2-40B4-BE49-F238E27FC236}">
                <a16:creationId xmlns:a16="http://schemas.microsoft.com/office/drawing/2014/main" id="{D64B22EB-C77C-4974-941E-F23F3893620E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Volný tvar 21">
            <a:extLst>
              <a:ext uri="{FF2B5EF4-FFF2-40B4-BE49-F238E27FC236}">
                <a16:creationId xmlns:a16="http://schemas.microsoft.com/office/drawing/2014/main" id="{AB13C690-14E0-4EEA-8981-2ECFAB2D59C1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Volný tvar 22">
            <a:extLst>
              <a:ext uri="{FF2B5EF4-FFF2-40B4-BE49-F238E27FC236}">
                <a16:creationId xmlns:a16="http://schemas.microsoft.com/office/drawing/2014/main" id="{23F7FEB9-60A9-4680-A9CD-4387FB91A3D7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Volný tvar 23">
            <a:extLst>
              <a:ext uri="{FF2B5EF4-FFF2-40B4-BE49-F238E27FC236}">
                <a16:creationId xmlns:a16="http://schemas.microsoft.com/office/drawing/2014/main" id="{CC1D6296-C105-4896-AF97-D902BDC9A326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Volný tvar 24">
            <a:extLst>
              <a:ext uri="{FF2B5EF4-FFF2-40B4-BE49-F238E27FC236}">
                <a16:creationId xmlns:a16="http://schemas.microsoft.com/office/drawing/2014/main" id="{C4484106-B426-4627-81B4-C4E21187047D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Volný tvar 25">
            <a:extLst>
              <a:ext uri="{FF2B5EF4-FFF2-40B4-BE49-F238E27FC236}">
                <a16:creationId xmlns:a16="http://schemas.microsoft.com/office/drawing/2014/main" id="{7AAE5F62-CEAD-482F-97A0-997D61F505D5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Volný tvar 26">
            <a:extLst>
              <a:ext uri="{FF2B5EF4-FFF2-40B4-BE49-F238E27FC236}">
                <a16:creationId xmlns:a16="http://schemas.microsoft.com/office/drawing/2014/main" id="{6CD30DE3-F083-4352-846F-2FCC3C746BA6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Obdélník 6">
            <a:extLst>
              <a:ext uri="{FF2B5EF4-FFF2-40B4-BE49-F238E27FC236}">
                <a16:creationId xmlns:a16="http://schemas.microsoft.com/office/drawing/2014/main" id="{16BA72E2-623B-45BC-9387-1E14208A86D0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bdélník 7">
            <a:extLst>
              <a:ext uri="{FF2B5EF4-FFF2-40B4-BE49-F238E27FC236}">
                <a16:creationId xmlns:a16="http://schemas.microsoft.com/office/drawing/2014/main" id="{E0C6659E-4B63-4470-BD05-1D60B60F2174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bdélník 8">
            <a:extLst>
              <a:ext uri="{FF2B5EF4-FFF2-40B4-BE49-F238E27FC236}">
                <a16:creationId xmlns:a16="http://schemas.microsoft.com/office/drawing/2014/main" id="{62A5FAE8-BFB6-4FD7-9FD1-9187FD085FD7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Obdélník 9">
            <a:extLst>
              <a:ext uri="{FF2B5EF4-FFF2-40B4-BE49-F238E27FC236}">
                <a16:creationId xmlns:a16="http://schemas.microsoft.com/office/drawing/2014/main" id="{C886EC59-9738-4207-9DA6-E07B5B72B2C9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bdélník 10">
            <a:extLst>
              <a:ext uri="{FF2B5EF4-FFF2-40B4-BE49-F238E27FC236}">
                <a16:creationId xmlns:a16="http://schemas.microsoft.com/office/drawing/2014/main" id="{FB8200CA-19D5-474F-BEDA-E94D6C32456A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Obdélník 11">
            <a:extLst>
              <a:ext uri="{FF2B5EF4-FFF2-40B4-BE49-F238E27FC236}">
                <a16:creationId xmlns:a16="http://schemas.microsoft.com/office/drawing/2014/main" id="{94E31573-E1F0-4423-9D66-37B38648EB70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>
            <a:extLst>
              <a:ext uri="{FF2B5EF4-FFF2-40B4-BE49-F238E27FC236}">
                <a16:creationId xmlns:a16="http://schemas.microsoft.com/office/drawing/2014/main" id="{E5DF59D1-938F-45BD-866D-0BE68392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6" name="Zástupný symbol pro zápatí 4">
            <a:extLst>
              <a:ext uri="{FF2B5EF4-FFF2-40B4-BE49-F238E27FC236}">
                <a16:creationId xmlns:a16="http://schemas.microsoft.com/office/drawing/2014/main" id="{0865517B-E029-4BEE-96CC-A5BF9207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>
            <a:extLst>
              <a:ext uri="{FF2B5EF4-FFF2-40B4-BE49-F238E27FC236}">
                <a16:creationId xmlns:a16="http://schemas.microsoft.com/office/drawing/2014/main" id="{933BA682-507D-43BA-971A-CB23422C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FB223-1C97-4858-9F61-0B7393A329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70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0996AB7-26BC-4429-A9C6-B82A589CE0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F612E64-31AE-4F7C-902D-562307ECAD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ACE935F-4087-45FA-A927-502DC5FD5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C18C2580-E595-4348-AF31-52B7D08BC2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7A97770-6808-4829-8411-7310EBE399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2513421-ED0B-40C9-B616-843B8F67E0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475A41E-1C43-4873-BA1A-609AAB6082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C0F9D64-BA03-476A-A7F2-CBE28C9A54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1FFEA2B-9047-42E0-9CD7-9C3AF568C0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8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AC194E8-DBD9-4572-85BA-482CF7C3637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F7F0-9AA7-4FFA-9425-C899BF30F819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B9B759D-6C7C-4128-9607-62A04DE21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E1985B0-42A6-49ED-A8DF-72DACD16F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36F162-F6C9-4E29-B3B0-D58F442D6F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660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092C35-52B5-4FBA-915D-E603424E1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28C79-1AA8-45D8-AD56-EB308114707B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400B80-B85B-493E-833F-C15A06FE56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9E889-644F-4CB4-8CC8-4C5B4A93F60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AC788DD-0239-4F1D-9A32-E8DD6385FD3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72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5F2FF8-4CB0-43C6-A54F-85D61132A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9C50-628E-4A4A-9E94-120092282A61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B91217-8572-4462-9EA7-6135BE6A80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12F73-F911-4489-A327-F09481E39A3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02C1F7C-5D8E-4DB3-AAF7-ECC44A3ECF1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09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2E30BF-FA66-478A-BC58-97D5AAF5C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BA4A1-E3A5-4B4D-A4D7-53040661778F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D07FDE-577B-4E76-8F37-AB04771D6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8A318-7E93-474C-85BA-C869DE39902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6BC6BED-B365-4778-BECB-34708E3CD31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649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F4E68F6-BC3F-4A43-9B49-27EA00C94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97C0-EBC8-4790-B28E-F65D00BE0530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496F0E5-CBFA-440F-9292-EFF52A8569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5ABBE-69C9-4C65-A098-8DC2D17B390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BAD1080-05F0-4EA9-B235-11E80562EC0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915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0D9900-178A-4D00-AF7B-6FC524807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61B2-0995-4FA6-9DE6-990684894C76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82E901-7393-4D7C-A070-500D83D091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1FDC6-C906-4177-808A-90A3986137E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747DCB0-AB27-49DB-8584-55FA2762B27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0A2627A-5F8E-4B7B-8574-AC70D7443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6D7D-9774-43E8-8390-2D5BB76707FB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C55FB8-529A-49D6-B6D1-65DB0207F8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9D6A8-00FA-4A39-8020-6D11B9EB7C2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500A6B0-D5CB-4499-BF24-5798286506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1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A29390-84CE-48E0-942C-F1C4BB5A8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1D8-A4AE-4E82-82E3-D4D3313B343C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41B1F6-40F8-4780-AFDD-EE52D743DE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C9542-1FD3-4507-BA39-738088E0AA9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D063FBA-5D78-46C5-99E2-0F12402F562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120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D5F9B4-9D52-4927-A4A2-BAEFBE534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38E6-A23F-42EB-AF47-9853457389DB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65A0076-7046-4F75-B4D0-5F944DD17B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CD748-AE42-4344-960F-64D26AA4A10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4C0A41B-C20F-4F82-9C88-67A1813F52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696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AFEED81-E505-423A-A249-746047538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DDF4-F812-49F6-9306-65EF98331D1D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D878C2-BB04-4E5E-AAA9-6EFAB3C2EC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B537A-797B-4608-AA5B-07145A98476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85EB411-8DE7-4E5E-A5CF-587BE03E794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4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AA1A84-7753-40C5-BFAF-D82B3158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1A7D62-34DD-46C4-9314-B8276CA2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460CA5-2111-46E3-886A-BB389477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AE2AE-45ED-4DF5-A616-2D378E50E9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890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323187-0448-4352-AF60-2454A414B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2CB83-60D3-4935-B235-087556A2CD69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C947CC-6EC9-454D-95A2-57EA85B070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C3DF7-F576-4208-97B4-1082C9A9414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CFC2CF4-44AE-410A-ACF0-7A37D189903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50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47EB72-BC91-47AB-B338-C5FA29508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B98-5AE2-40EB-B586-619207C1B4A2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45EBFA-06F7-4576-985F-4AC75FB7AD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85096-A816-4624-867C-C68F698310D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7648FB-7EB7-4353-85AE-0277B43220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24">
            <a:extLst>
              <a:ext uri="{FF2B5EF4-FFF2-40B4-BE49-F238E27FC236}">
                <a16:creationId xmlns:a16="http://schemas.microsoft.com/office/drawing/2014/main" id="{0EF5B967-4D6D-47E4-B211-C9C041FDE4F8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15">
            <a:extLst>
              <a:ext uri="{FF2B5EF4-FFF2-40B4-BE49-F238E27FC236}">
                <a16:creationId xmlns:a16="http://schemas.microsoft.com/office/drawing/2014/main" id="{96A3E726-C5E5-4DF3-ADFE-F65C3A94E0F7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Obdélník 16">
            <a:extLst>
              <a:ext uri="{FF2B5EF4-FFF2-40B4-BE49-F238E27FC236}">
                <a16:creationId xmlns:a16="http://schemas.microsoft.com/office/drawing/2014/main" id="{4937A606-CA00-4EE7-B7D9-8FB5718A899C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Obdélník 17">
            <a:extLst>
              <a:ext uri="{FF2B5EF4-FFF2-40B4-BE49-F238E27FC236}">
                <a16:creationId xmlns:a16="http://schemas.microsoft.com/office/drawing/2014/main" id="{8F24B7F0-AEFC-40FF-A5E6-F371EBBAA3A8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8">
            <a:extLst>
              <a:ext uri="{FF2B5EF4-FFF2-40B4-BE49-F238E27FC236}">
                <a16:creationId xmlns:a16="http://schemas.microsoft.com/office/drawing/2014/main" id="{9F7250E9-FDDE-4E87-8159-6A52A948646B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9">
            <a:extLst>
              <a:ext uri="{FF2B5EF4-FFF2-40B4-BE49-F238E27FC236}">
                <a16:creationId xmlns:a16="http://schemas.microsoft.com/office/drawing/2014/main" id="{0DFCA4D3-FE5B-47E5-8171-DE7CB73E8E8C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Obdélník 20">
            <a:extLst>
              <a:ext uri="{FF2B5EF4-FFF2-40B4-BE49-F238E27FC236}">
                <a16:creationId xmlns:a16="http://schemas.microsoft.com/office/drawing/2014/main" id="{F39EB748-759A-46E9-9902-BD563E5EB54B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bdélník 21">
            <a:extLst>
              <a:ext uri="{FF2B5EF4-FFF2-40B4-BE49-F238E27FC236}">
                <a16:creationId xmlns:a16="http://schemas.microsoft.com/office/drawing/2014/main" id="{72123337-B539-4C56-A487-37EA55E5C1F5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28">
            <a:extLst>
              <a:ext uri="{FF2B5EF4-FFF2-40B4-BE49-F238E27FC236}">
                <a16:creationId xmlns:a16="http://schemas.microsoft.com/office/drawing/2014/main" id="{E88BE0AC-B580-41E2-9842-D3DAF2D03442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29">
            <a:extLst>
              <a:ext uri="{FF2B5EF4-FFF2-40B4-BE49-F238E27FC236}">
                <a16:creationId xmlns:a16="http://schemas.microsoft.com/office/drawing/2014/main" id="{EF5CE7CE-102E-4615-8098-2077A3D77DB1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Zástupný symbol pro datum 6">
            <a:extLst>
              <a:ext uri="{FF2B5EF4-FFF2-40B4-BE49-F238E27FC236}">
                <a16:creationId xmlns:a16="http://schemas.microsoft.com/office/drawing/2014/main" id="{531CBCEB-CFD8-42D4-AECF-4B6CF078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7">
            <a:extLst>
              <a:ext uri="{FF2B5EF4-FFF2-40B4-BE49-F238E27FC236}">
                <a16:creationId xmlns:a16="http://schemas.microsoft.com/office/drawing/2014/main" id="{36B3A941-8847-4849-9E34-1FC0525B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>
            <a:extLst>
              <a:ext uri="{FF2B5EF4-FFF2-40B4-BE49-F238E27FC236}">
                <a16:creationId xmlns:a16="http://schemas.microsoft.com/office/drawing/2014/main" id="{1C1247C9-024A-4577-A891-905BA58C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E70CD-805D-4A7C-8645-4D15CCCA2D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026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A2B637-4832-45FC-ABDA-E7A10D98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FE2D5F-2873-4DA4-8332-2BCF94B7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092C5A-3FFC-407A-A690-1F49D4C8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2E362-4CAE-4724-A209-65460DC7E5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367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031965-6199-4965-ADDC-49D9B334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55F346-39E1-4D41-8D0E-72368034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53DAF2-F86F-43CA-9B59-8D3DCCF7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ACE3F-D956-4094-8374-51ECB95014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839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768195-8C0D-41A6-B304-EFAADF88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A33AAD-45D7-4C47-9D47-27DA2CEA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840E2D-A6A2-4D57-9D0F-A524CF24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6A310-2D4B-475F-9D61-116C73A1BA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174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>
            <a:extLst>
              <a:ext uri="{FF2B5EF4-FFF2-40B4-BE49-F238E27FC236}">
                <a16:creationId xmlns:a16="http://schemas.microsoft.com/office/drawing/2014/main" id="{D396B9BE-8DF5-43EB-808A-B8B774BA3978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Přímá spojovací čára 8">
            <a:extLst>
              <a:ext uri="{FF2B5EF4-FFF2-40B4-BE49-F238E27FC236}">
                <a16:creationId xmlns:a16="http://schemas.microsoft.com/office/drawing/2014/main" id="{EBDF48B5-F8AC-4F9F-83DB-E1A9C3A06B46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0B98DEE0-9FEF-490D-B405-4BCD55B8649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Přímá spojovací čára 14">
              <a:extLst>
                <a:ext uri="{FF2B5EF4-FFF2-40B4-BE49-F238E27FC236}">
                  <a16:creationId xmlns:a16="http://schemas.microsoft.com/office/drawing/2014/main" id="{A6A6DA81-FD2B-4E73-969C-66A1FA254C22}"/>
                </a:ext>
              </a:extLst>
            </p:cNvPr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15">
              <a:extLst>
                <a:ext uri="{FF2B5EF4-FFF2-40B4-BE49-F238E27FC236}">
                  <a16:creationId xmlns:a16="http://schemas.microsoft.com/office/drawing/2014/main" id="{540FE86E-77B2-4C72-AABB-C33A4BB6C7CD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16">
              <a:extLst>
                <a:ext uri="{FF2B5EF4-FFF2-40B4-BE49-F238E27FC236}">
                  <a16:creationId xmlns:a16="http://schemas.microsoft.com/office/drawing/2014/main" id="{93CD8F61-C424-49D2-956D-42514D490F2D}"/>
                </a:ext>
              </a:extLst>
            </p:cNvPr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2237742A-FF84-4195-9520-7A0D8B7AB96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Přímá spojovací čára 10">
              <a:extLst>
                <a:ext uri="{FF2B5EF4-FFF2-40B4-BE49-F238E27FC236}">
                  <a16:creationId xmlns:a16="http://schemas.microsoft.com/office/drawing/2014/main" id="{24732C8E-E642-47C9-B1FE-B95E2A762513}"/>
                </a:ext>
              </a:extLst>
            </p:cNvPr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1">
              <a:extLst>
                <a:ext uri="{FF2B5EF4-FFF2-40B4-BE49-F238E27FC236}">
                  <a16:creationId xmlns:a16="http://schemas.microsoft.com/office/drawing/2014/main" id="{4F04FB6E-85BC-48ED-ABFF-4966693A8F3E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2">
              <a:extLst>
                <a:ext uri="{FF2B5EF4-FFF2-40B4-BE49-F238E27FC236}">
                  <a16:creationId xmlns:a16="http://schemas.microsoft.com/office/drawing/2014/main" id="{3F282A5C-D5AE-4C13-86B8-5133C6E2E45D}"/>
                </a:ext>
              </a:extLst>
            </p:cNvPr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4F133E4E-A952-4165-9EC8-7EB63AC29BB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Přímá spojovací čára 18">
              <a:extLst>
                <a:ext uri="{FF2B5EF4-FFF2-40B4-BE49-F238E27FC236}">
                  <a16:creationId xmlns:a16="http://schemas.microsoft.com/office/drawing/2014/main" id="{0B1DE979-90CB-401F-8CC2-5910D27763E1}"/>
                </a:ext>
              </a:extLst>
            </p:cNvPr>
            <p:cNvCxnSpPr/>
            <p:nvPr/>
          </p:nvCxnSpPr>
          <p:spPr>
            <a:xfrm rot="16200000">
              <a:off x="6663592" y="1279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9">
              <a:extLst>
                <a:ext uri="{FF2B5EF4-FFF2-40B4-BE49-F238E27FC236}">
                  <a16:creationId xmlns:a16="http://schemas.microsoft.com/office/drawing/2014/main" id="{BC6CA684-B229-4328-86AA-0DE325F72C7A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20">
              <a:extLst>
                <a:ext uri="{FF2B5EF4-FFF2-40B4-BE49-F238E27FC236}">
                  <a16:creationId xmlns:a16="http://schemas.microsoft.com/office/drawing/2014/main" id="{BC959544-51C3-4964-B6BD-5B2E039287A5}"/>
                </a:ext>
              </a:extLst>
            </p:cNvPr>
            <p:cNvCxnSpPr/>
            <p:nvPr/>
          </p:nvCxnSpPr>
          <p:spPr>
            <a:xfrm rot="5400000" flipH="1">
              <a:off x="6744512" y="1278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datum 4">
            <a:extLst>
              <a:ext uri="{FF2B5EF4-FFF2-40B4-BE49-F238E27FC236}">
                <a16:creationId xmlns:a16="http://schemas.microsoft.com/office/drawing/2014/main" id="{A939179D-5CE5-4FF3-89C8-FBB10F41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zápatí 5">
            <a:extLst>
              <a:ext uri="{FF2B5EF4-FFF2-40B4-BE49-F238E27FC236}">
                <a16:creationId xmlns:a16="http://schemas.microsoft.com/office/drawing/2014/main" id="{C8AB9BB0-5258-4C9F-AA44-8801D8C6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>
            <a:extLst>
              <a:ext uri="{FF2B5EF4-FFF2-40B4-BE49-F238E27FC236}">
                <a16:creationId xmlns:a16="http://schemas.microsoft.com/office/drawing/2014/main" id="{652EE8D0-C3B6-49C5-B6A7-21F5FBCF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F2D1DE6D-54E5-4FBE-BC31-FA932649F5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767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901E1-A3E1-4973-81E5-33836561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F01505-D2E7-4253-A762-567C9498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C60B79-31F5-4DA0-B1EE-57B8DE35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902BF-3F8B-4E07-81BA-DE4F764373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962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A88161-44BA-4F97-94ED-D5C8ED43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7E5569-361E-443A-B37B-F8F2EF2F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E26F8E-FEA2-453A-9E50-754CB44B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81E1C-025B-4BD6-ABDF-263AD6D74B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420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616B732-DB5C-4A36-B799-C439ACCF0089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7A72733-36AD-4559-85BF-5AB800549BFB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F5B8A32-4511-4EC9-A180-0CF89920F157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4415B37-578E-4F58-908B-ECD02C6651A8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B7A668A-8730-4BDA-8152-DAFCCA3E2FF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354D06-0F38-4347-9A7C-21FF38E815CB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22232DD-25C5-4B97-807B-823ADE160A7C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ECAE365-CEF0-4F67-9A43-E4207810461A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37202BF-053F-460E-AC10-DC8249305CCB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1413E104-0C1E-400A-BCDA-6379A6FC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6" name="Zástupný symbol pro text 12">
            <a:extLst>
              <a:ext uri="{FF2B5EF4-FFF2-40B4-BE49-F238E27FC236}">
                <a16:creationId xmlns:a16="http://schemas.microsoft.com/office/drawing/2014/main" id="{AEEA095D-4D62-4F93-B6CF-7679B0DF2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9F66BA6E-6338-424F-B939-888D168F8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59DD0E-95F9-4579-9E69-6FEC17F3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462D1F2A-CA2E-45D9-97CC-4ED3CB14E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2A7C3B04-2D08-4F15-AFF8-C7CB9AF8ED6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0DB2C955-6555-423C-8EAA-1289AE00BB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4AE59B5-CDDE-46AD-9939-2658765CA7AE}" type="datetimeFigureOut">
              <a:rPr lang="cs-CZ"/>
              <a:pPr>
                <a:defRPr/>
              </a:pPr>
              <a:t>22.12.2021</a:t>
            </a:fld>
            <a:endParaRPr lang="cs-CZ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285DB2E-613D-43C3-B6F0-103DE2B6F3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3CC772-7515-4ED3-BC23-C0781F0B13B8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70089C4B-BF04-4F0C-A467-8EC8588EAE7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C94A16D6-E006-457E-A7A6-64AB103DBAB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7526" name="Freeform 6">
                <a:extLst>
                  <a:ext uri="{FF2B5EF4-FFF2-40B4-BE49-F238E27FC236}">
                    <a16:creationId xmlns:a16="http://schemas.microsoft.com/office/drawing/2014/main" id="{76824C3D-A0F4-4E82-B643-3ABBA08E5F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7" name="Freeform 7">
                <a:extLst>
                  <a:ext uri="{FF2B5EF4-FFF2-40B4-BE49-F238E27FC236}">
                    <a16:creationId xmlns:a16="http://schemas.microsoft.com/office/drawing/2014/main" id="{01BB5858-F624-44D1-AB8D-4AA5ED6931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8" name="Freeform 8">
                <a:extLst>
                  <a:ext uri="{FF2B5EF4-FFF2-40B4-BE49-F238E27FC236}">
                    <a16:creationId xmlns:a16="http://schemas.microsoft.com/office/drawing/2014/main" id="{065A6172-39DE-4E3B-A711-4D0B4FBB80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D87E289A-4445-4144-ADA0-092775C686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530" name="Freeform 10">
                <a:extLst>
                  <a:ext uri="{FF2B5EF4-FFF2-40B4-BE49-F238E27FC236}">
                    <a16:creationId xmlns:a16="http://schemas.microsoft.com/office/drawing/2014/main" id="{2C4B80D7-1B3F-4E03-909F-2B40A485C7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07531" name="Freeform 11">
              <a:extLst>
                <a:ext uri="{FF2B5EF4-FFF2-40B4-BE49-F238E27FC236}">
                  <a16:creationId xmlns:a16="http://schemas.microsoft.com/office/drawing/2014/main" id="{CE22D8C9-FE0D-4382-8CE7-4BBCD2E0E3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058" name="Freeform 12">
              <a:extLst>
                <a:ext uri="{FF2B5EF4-FFF2-40B4-BE49-F238E27FC236}">
                  <a16:creationId xmlns:a16="http://schemas.microsoft.com/office/drawing/2014/main" id="{985DA72C-83CB-432D-97E0-D5B7F44758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3" name="Rectangle 13">
            <a:extLst>
              <a:ext uri="{FF2B5EF4-FFF2-40B4-BE49-F238E27FC236}">
                <a16:creationId xmlns:a16="http://schemas.microsoft.com/office/drawing/2014/main" id="{C22FE5E3-315A-420B-8040-4F84A41D9E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7534" name="Rectangle 14">
            <a:extLst>
              <a:ext uri="{FF2B5EF4-FFF2-40B4-BE49-F238E27FC236}">
                <a16:creationId xmlns:a16="http://schemas.microsoft.com/office/drawing/2014/main" id="{4095E8E7-DE73-4FF1-A455-9FD5112A97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35" name="Rectangle 15">
            <a:extLst>
              <a:ext uri="{FF2B5EF4-FFF2-40B4-BE49-F238E27FC236}">
                <a16:creationId xmlns:a16="http://schemas.microsoft.com/office/drawing/2014/main" id="{ED868D04-9267-4BB4-B1FB-C4918AE64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F0B3193C-B815-4C41-9E36-6F496FE61F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Fyzická příprava vojsk V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D04D65C-6B3D-462D-A3C2-78E3E1B9E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/>
              <a:t>TRÉNINK SÍLY</a:t>
            </a:r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C766FE33-3E75-4F1B-ACE1-71ADF6FF5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329363"/>
            <a:ext cx="353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pplk. PhDr. Michal Vágner, Ph.D.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CA30268F-5D4C-49FE-93A0-5BECD24C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38667" r="53372" b="22459"/>
          <a:stretch>
            <a:fillRect/>
          </a:stretch>
        </p:blipFill>
        <p:spPr bwMode="auto">
          <a:xfrm>
            <a:off x="755650" y="3284538"/>
            <a:ext cx="4603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27">
            <a:extLst>
              <a:ext uri="{FF2B5EF4-FFF2-40B4-BE49-F238E27FC236}">
                <a16:creationId xmlns:a16="http://schemas.microsoft.com/office/drawing/2014/main" id="{D76E020E-27F5-4B07-8288-5EE642D2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74938"/>
            <a:ext cx="452913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>
            <a:extLst>
              <a:ext uri="{FF2B5EF4-FFF2-40B4-BE49-F238E27FC236}">
                <a16:creationId xmlns:a16="http://schemas.microsoft.com/office/drawing/2014/main" id="{18760C67-9479-4277-900A-98796196A977}"/>
              </a:ext>
            </a:extLst>
          </p:cNvPr>
          <p:cNvSpPr/>
          <p:nvPr/>
        </p:nvSpPr>
        <p:spPr>
          <a:xfrm rot="2776115">
            <a:off x="166069" y="3653567"/>
            <a:ext cx="1875909" cy="484632"/>
          </a:xfrm>
          <a:prstGeom prst="rightArrow">
            <a:avLst/>
          </a:prstGeom>
          <a:ln>
            <a:solidFill>
              <a:srgbClr val="FFFF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>
            <a:extLst>
              <a:ext uri="{FF2B5EF4-FFF2-40B4-BE49-F238E27FC236}">
                <a16:creationId xmlns:a16="http://schemas.microsoft.com/office/drawing/2014/main" id="{29B66CC7-F4E3-455F-B0DC-47BFF6968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93825"/>
            <a:ext cx="78486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 algn="just">
              <a:spcBef>
                <a:spcPts val="1200"/>
              </a:spcBef>
              <a:buClrTx/>
              <a:buSzTx/>
              <a:buFontTx/>
              <a:buNone/>
            </a:pPr>
            <a:r>
              <a:rPr lang="cs-CZ" altLang="cs-CZ" sz="3200" b="1">
                <a:latin typeface="Arial" panose="020B0604020202020204" pitchFamily="34" charset="0"/>
              </a:rPr>
              <a:t>síla statická</a:t>
            </a:r>
          </a:p>
          <a:p>
            <a:pPr lvl="1" algn="just">
              <a:spcBef>
                <a:spcPts val="1200"/>
              </a:spcBef>
              <a:buClrTx/>
              <a:buSzTx/>
              <a:buFontTx/>
              <a:buNone/>
            </a:pPr>
            <a:r>
              <a:rPr lang="cs-CZ" altLang="cs-CZ" sz="3200" b="1">
                <a:latin typeface="Arial" panose="020B0604020202020204" pitchFamily="34" charset="0"/>
              </a:rPr>
              <a:t>síla dynamická		výbušná</a:t>
            </a:r>
          </a:p>
          <a:p>
            <a:pPr lvl="1" algn="just">
              <a:spcBef>
                <a:spcPts val="1200"/>
              </a:spcBef>
              <a:buClrTx/>
              <a:buSzTx/>
              <a:buFontTx/>
              <a:buNone/>
            </a:pPr>
            <a:r>
              <a:rPr lang="cs-CZ" altLang="cs-CZ" sz="3200" b="1">
                <a:latin typeface="Arial" panose="020B0604020202020204" pitchFamily="34" charset="0"/>
              </a:rPr>
              <a:t>					rychlá</a:t>
            </a:r>
          </a:p>
          <a:p>
            <a:pPr lvl="1" algn="just">
              <a:spcBef>
                <a:spcPts val="1200"/>
              </a:spcBef>
              <a:buClrTx/>
              <a:buSzTx/>
              <a:buFontTx/>
              <a:buNone/>
            </a:pPr>
            <a:r>
              <a:rPr lang="cs-CZ" altLang="cs-CZ" sz="3200" b="1">
                <a:latin typeface="Arial" panose="020B0604020202020204" pitchFamily="34" charset="0"/>
              </a:rPr>
              <a:t>					pomalá</a:t>
            </a:r>
          </a:p>
          <a:p>
            <a:pPr lvl="1" algn="just">
              <a:spcBef>
                <a:spcPts val="1200"/>
              </a:spcBef>
              <a:buClrTx/>
              <a:buSzTx/>
              <a:buFontTx/>
              <a:buNone/>
            </a:pPr>
            <a:r>
              <a:rPr lang="cs-CZ" altLang="cs-CZ" sz="3200" b="1">
                <a:latin typeface="Arial" panose="020B0604020202020204" pitchFamily="34" charset="0"/>
              </a:rPr>
              <a:t>					maximální</a:t>
            </a:r>
            <a:endParaRPr lang="cs-CZ" altLang="cs-CZ" sz="32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6915" name="Text Box 3">
            <a:extLst>
              <a:ext uri="{FF2B5EF4-FFF2-40B4-BE49-F238E27FC236}">
                <a16:creationId xmlns:a16="http://schemas.microsoft.com/office/drawing/2014/main" id="{77D3E75B-A0AE-475A-963A-CF2B7C7809D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Druhy silových schopností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utoUpdateAnimBg="0"/>
      <p:bldP spid="1669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73BFA125-BBC9-447A-959D-AD48AAA2D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Metodotvorné činitele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5F79F68E-EC71-4373-AC4D-8342FBC87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Velikost odporu</a:t>
            </a:r>
          </a:p>
          <a:p>
            <a:pPr lvl="1"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100 %  = maximální odpor</a:t>
            </a:r>
          </a:p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Počet opakování (OM)</a:t>
            </a:r>
          </a:p>
          <a:p>
            <a:pPr lvl="1"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obvykle dán velikostí odporu (100 % = jedno opakování)</a:t>
            </a:r>
          </a:p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Rychlost provedení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C970A51D-4D18-4E3F-9AB8-410C36479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88313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cs-CZ" altLang="cs-CZ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Metody rozvoje silových schopností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97454CE9-C3F0-4463-A787-C2FF69A79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91000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1) maximálních úsilí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2) opakovaných úsilí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3) rychlostní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4) vytrvalostní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5) plyometrická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 advAuto="3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87256706-0F27-4FE7-A50C-203055B94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Metoda maximálních úsilí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3B6E793-F257-4240-B248-8B4B44028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9763"/>
            <a:ext cx="8229600" cy="31877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překonávání nejvyšších možných odporů</a:t>
            </a:r>
          </a:p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velikost odporu 		95 - 100 % OM</a:t>
            </a:r>
          </a:p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rychlost pohybu 		malá</a:t>
            </a:r>
          </a:p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počet opakování 		1 - 3 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>
            <a:extLst>
              <a:ext uri="{FF2B5EF4-FFF2-40B4-BE49-F238E27FC236}">
                <a16:creationId xmlns:a16="http://schemas.microsoft.com/office/drawing/2014/main" id="{5D9CF621-1A33-4508-B46A-5F5F6C88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82575"/>
            <a:ext cx="8229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Metoda opakovaných úsilí</a:t>
            </a:r>
          </a:p>
        </p:txBody>
      </p:sp>
      <p:sp>
        <p:nvSpPr>
          <p:cNvPr id="173059" name="Text Box 3">
            <a:extLst>
              <a:ext uri="{FF2B5EF4-FFF2-40B4-BE49-F238E27FC236}">
                <a16:creationId xmlns:a16="http://schemas.microsoft.com/office/drawing/2014/main" id="{27851510-37AC-489C-8D23-CFE33E58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701800"/>
            <a:ext cx="828675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vysoký, ale nemaximální odpor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b="1">
                <a:latin typeface="Arial" panose="020B0604020202020204" pitchFamily="34" charset="0"/>
              </a:rPr>
              <a:t> velikost odporu 	kolem 60 - 80% OM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b="1">
                <a:latin typeface="Arial" panose="020B0604020202020204" pitchFamily="34" charset="0"/>
              </a:rPr>
              <a:t> počet opakování 	8 - 15 x (počet 					nemusí být maximální)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b="1">
                <a:latin typeface="Arial" panose="020B0604020202020204" pitchFamily="34" charset="0"/>
              </a:rPr>
              <a:t> rychlost pohybu 	- nemaximální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b="1">
                <a:latin typeface="Arial" panose="020B0604020202020204" pitchFamily="34" charset="0"/>
              </a:rPr>
              <a:t> dána časem – do 45 s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B88B4EC7-7E42-428C-8B7B-ABEA18585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Metoda rychlostní 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B1E7BEEB-B462-4A25-BE29-087599350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28082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co možná nejrychlejší provedení daného pohybu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velikost odporu 	30 - 60 % OM</a:t>
            </a:r>
          </a:p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rychlost pohybu 	vysoká až maximální</a:t>
            </a:r>
          </a:p>
          <a:p>
            <a:pPr eaLnBrk="1" hangingPunct="1">
              <a:defRPr/>
            </a:pPr>
            <a:r>
              <a:rPr lang="cs-CZ" altLang="cs-CZ" b="1" dirty="0">
                <a:latin typeface="Arial" panose="020B0604020202020204" pitchFamily="34" charset="0"/>
              </a:rPr>
              <a:t>počet opakování 	6-12x (nebo dána 					délkou zatížení 5 -15s)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7A3D30BD-ED19-4226-858F-3FFF50A2A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9875"/>
            <a:ext cx="8153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Metoda plyometrická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CBC70F09-CCE8-494E-AD57-0B455ADC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52613"/>
            <a:ext cx="8153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solidFill>
                  <a:srgbClr val="003399"/>
                </a:solidFill>
                <a:latin typeface="Arial" panose="020B0604020202020204" pitchFamily="34" charset="0"/>
              </a:rPr>
              <a:t>"svalové předpětí“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velikost odporu 	dána výškou pádu, 				výskoku a hmotností 				břemene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počet opakování 	5-6x v sérii, sérií 					menší počet (3-5)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>
            <a:extLst>
              <a:ext uri="{FF2B5EF4-FFF2-40B4-BE49-F238E27FC236}">
                <a16:creationId xmlns:a16="http://schemas.microsoft.com/office/drawing/2014/main" id="{B4D6AA8B-159E-4752-977F-A3903568F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51535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ClrTx/>
              <a:buSzTx/>
              <a:buFontTx/>
              <a:buChar char="•"/>
            </a:pPr>
            <a:r>
              <a:rPr lang="cs-CZ" altLang="cs-CZ" sz="2800" b="1">
                <a:latin typeface="Arial" panose="020B0604020202020204" pitchFamily="34" charset="0"/>
              </a:rPr>
              <a:t> Velikost odporu 	30 – 50 %</a:t>
            </a:r>
          </a:p>
          <a:p>
            <a:pPr>
              <a:spcBef>
                <a:spcPts val="1000"/>
              </a:spcBef>
              <a:buClrTx/>
              <a:buSzTx/>
              <a:buFontTx/>
              <a:buNone/>
            </a:pPr>
            <a:endParaRPr lang="cs-CZ" altLang="cs-CZ" sz="2800" b="1">
              <a:latin typeface="Arial" panose="020B0604020202020204" pitchFamily="34" charset="0"/>
            </a:endParaRPr>
          </a:p>
          <a:p>
            <a:pPr>
              <a:spcBef>
                <a:spcPts val="100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kruhový trénink - organizační forma </a:t>
            </a:r>
          </a:p>
          <a:p>
            <a:pPr>
              <a:spcBef>
                <a:spcPts val="100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Dávkování zatížení na jednotlivém stanovišti:</a:t>
            </a:r>
          </a:p>
          <a:p>
            <a:pPr>
              <a:spcBef>
                <a:spcPts val="100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a) stanovení časového intervalu (obv. 30 – 90 s)</a:t>
            </a:r>
          </a:p>
          <a:p>
            <a:pPr>
              <a:spcBef>
                <a:spcPts val="100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b) počtu opakování (obv. 20 – 30 x)</a:t>
            </a:r>
          </a:p>
          <a:p>
            <a:pPr>
              <a:spcBef>
                <a:spcPts val="100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c) individuální dávkování</a:t>
            </a: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0EADE403-795A-419F-A549-59D37EA8F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Vytrvalostní metoda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087D306-3505-459E-A9BB-5886CE41E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746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>
                <a:latin typeface="Arial" pitchFamily="34" charset="0"/>
              </a:rPr>
              <a:t>Kruhový trénink - zásady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C158DD8-0179-4C7B-A758-2CE7A2C91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1133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500" dirty="0"/>
              <a:t>Zvýšení úrovně pohybové připravenosti - kondiční rozvoj (</a:t>
            </a:r>
            <a:r>
              <a:rPr lang="cs-CZ" altLang="cs-CZ" sz="2500" b="1" dirty="0"/>
              <a:t>síla a vytrvalost)</a:t>
            </a:r>
            <a:endParaRPr lang="cs-CZ" altLang="cs-CZ" sz="2500" dirty="0"/>
          </a:p>
          <a:p>
            <a:pPr eaLnBrk="1" hangingPunct="1">
              <a:defRPr/>
            </a:pPr>
            <a:r>
              <a:rPr lang="cs-CZ" altLang="cs-CZ" sz="2500" dirty="0"/>
              <a:t>zásady:</a:t>
            </a:r>
          </a:p>
          <a:p>
            <a:pPr lvl="1" eaLnBrk="1" hangingPunct="1">
              <a:defRPr/>
            </a:pPr>
            <a:r>
              <a:rPr lang="cs-CZ" altLang="cs-CZ" sz="2400" dirty="0"/>
              <a:t>cvičení - známá a dostatečně jasná</a:t>
            </a:r>
          </a:p>
          <a:p>
            <a:pPr lvl="1" eaLnBrk="1" hangingPunct="1">
              <a:defRPr/>
            </a:pPr>
            <a:r>
              <a:rPr lang="cs-CZ" altLang="cs-CZ" sz="2400" dirty="0"/>
              <a:t>cvičenci  - zvládat po technické stránce</a:t>
            </a:r>
          </a:p>
          <a:p>
            <a:pPr lvl="1" eaLnBrk="1" hangingPunct="1">
              <a:defRPr/>
            </a:pPr>
            <a:r>
              <a:rPr lang="cs-CZ" altLang="cs-CZ" sz="2400" dirty="0"/>
              <a:t>znát odezvu organizmu (např. SF) na jednotlivá cvičení</a:t>
            </a:r>
          </a:p>
          <a:p>
            <a:pPr lvl="1" eaLnBrk="1" hangingPunct="1">
              <a:defRPr/>
            </a:pPr>
            <a:r>
              <a:rPr lang="cs-CZ" altLang="cs-CZ" sz="2400" dirty="0"/>
              <a:t>střídat zatížení různých svalových skupin (např. ruce, nohy, břicho apod.)</a:t>
            </a:r>
          </a:p>
          <a:p>
            <a:pPr lvl="1" eaLnBrk="1" hangingPunct="1">
              <a:defRPr/>
            </a:pPr>
            <a:r>
              <a:rPr lang="cs-CZ" altLang="cs-CZ" sz="2400" dirty="0"/>
              <a:t>počet stanovišť mezi 6 – 12, /může být vyšší i nižší/</a:t>
            </a:r>
          </a:p>
          <a:p>
            <a:pPr lvl="1" eaLnBrk="1" hangingPunct="1">
              <a:defRPr/>
            </a:pPr>
            <a:r>
              <a:rPr lang="cs-CZ" altLang="cs-CZ" sz="2400" dirty="0"/>
              <a:t>cvičení - neumožňovat výrazně jednodušší provedení</a:t>
            </a:r>
          </a:p>
          <a:p>
            <a:pPr lvl="1" eaLnBrk="1" hangingPunct="1">
              <a:defRPr/>
            </a:pPr>
            <a:r>
              <a:rPr lang="cs-CZ" altLang="cs-CZ" sz="2400" dirty="0"/>
              <a:t>stanoviště - nevyžadovat záchranu nebo dopomoc</a:t>
            </a:r>
          </a:p>
          <a:p>
            <a:pPr lvl="1" eaLnBrk="1" hangingPunct="1">
              <a:defRPr/>
            </a:pPr>
            <a:r>
              <a:rPr lang="cs-CZ" altLang="cs-CZ" sz="2400" dirty="0"/>
              <a:t>využívat různé cvičební pomůcky, nářadí náčiní apod.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EE824F-B7FE-4057-8FCA-29B78E8F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Metody silového tréninku</a:t>
            </a:r>
          </a:p>
        </p:txBody>
      </p:sp>
      <p:sp>
        <p:nvSpPr>
          <p:cNvPr id="17411" name="Zástupný symbol pro obsah 3">
            <a:extLst>
              <a:ext uri="{FF2B5EF4-FFF2-40B4-BE49-F238E27FC236}">
                <a16:creationId xmlns:a16="http://schemas.microsoft.com/office/drawing/2014/main" id="{51E01209-876F-4A8E-8840-5F7525D6F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cs-CZ" sz="2800" b="1" dirty="0">
                <a:latin typeface="Arial" pitchFamily="34" charset="0"/>
              </a:rPr>
              <a:t>Manipulace se sériemi</a:t>
            </a:r>
          </a:p>
          <a:p>
            <a:pPr>
              <a:defRPr/>
            </a:pPr>
            <a:r>
              <a:rPr lang="cs-CZ" sz="2800" b="1" dirty="0" err="1">
                <a:latin typeface="Arial" pitchFamily="34" charset="0"/>
              </a:rPr>
              <a:t>Supersérie</a:t>
            </a:r>
            <a:r>
              <a:rPr lang="cs-CZ" sz="2800" b="1" dirty="0">
                <a:latin typeface="Arial" pitchFamily="34" charset="0"/>
              </a:rPr>
              <a:t>, </a:t>
            </a:r>
            <a:r>
              <a:rPr lang="cs-CZ" sz="2800" b="1" dirty="0" err="1">
                <a:latin typeface="Arial" pitchFamily="34" charset="0"/>
              </a:rPr>
              <a:t>dvojsérie</a:t>
            </a:r>
            <a:r>
              <a:rPr lang="cs-CZ" sz="2800" b="1" dirty="0">
                <a:latin typeface="Arial" pitchFamily="34" charset="0"/>
              </a:rPr>
              <a:t>, </a:t>
            </a:r>
            <a:r>
              <a:rPr lang="cs-CZ" sz="2800" b="1" dirty="0" err="1">
                <a:latin typeface="Arial" pitchFamily="34" charset="0"/>
              </a:rPr>
              <a:t>trojsérie</a:t>
            </a:r>
            <a:r>
              <a:rPr lang="cs-CZ" sz="2800" b="1" dirty="0">
                <a:latin typeface="Arial" pitchFamily="34" charset="0"/>
              </a:rPr>
              <a:t>, gigantické série</a:t>
            </a:r>
          </a:p>
          <a:p>
            <a:pPr>
              <a:defRPr/>
            </a:pPr>
            <a:r>
              <a:rPr lang="cs-CZ" sz="2800" b="1" dirty="0">
                <a:latin typeface="Arial" pitchFamily="34" charset="0"/>
              </a:rPr>
              <a:t>Vysoké intenzity, </a:t>
            </a:r>
            <a:r>
              <a:rPr lang="cs-CZ" sz="2800" b="1" dirty="0" err="1">
                <a:latin typeface="Arial" pitchFamily="34" charset="0"/>
              </a:rPr>
              <a:t>numbretova</a:t>
            </a:r>
            <a:r>
              <a:rPr lang="cs-CZ" sz="2800" b="1" dirty="0">
                <a:latin typeface="Arial" pitchFamily="34" charset="0"/>
              </a:rPr>
              <a:t> metoda</a:t>
            </a:r>
          </a:p>
          <a:p>
            <a:pPr>
              <a:buFont typeface="Arial" pitchFamily="34" charset="0"/>
              <a:buNone/>
              <a:defRPr/>
            </a:pPr>
            <a:endParaRPr lang="cs-CZ" sz="2800" b="1" dirty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cs-CZ" sz="2800" b="1" dirty="0">
                <a:latin typeface="Arial" pitchFamily="34" charset="0"/>
              </a:rPr>
              <a:t>Manipulace s opakováním</a:t>
            </a:r>
          </a:p>
          <a:p>
            <a:pPr>
              <a:defRPr/>
            </a:pPr>
            <a:r>
              <a:rPr lang="cs-CZ" sz="2800" b="1" dirty="0">
                <a:latin typeface="Arial" pitchFamily="34" charset="0"/>
              </a:rPr>
              <a:t>5-10-20, 100 opakování, 50-50, 21 opakování, 4 opakování</a:t>
            </a:r>
          </a:p>
          <a:p>
            <a:pPr>
              <a:buFont typeface="Arial" pitchFamily="34" charset="0"/>
              <a:buNone/>
              <a:defRPr/>
            </a:pPr>
            <a:endParaRPr lang="cs-CZ" sz="2800" dirty="0">
              <a:latin typeface="Arial" pitchFamily="34" charset="0"/>
            </a:endParaRPr>
          </a:p>
          <a:p>
            <a:pPr>
              <a:defRPr/>
            </a:pPr>
            <a:endParaRPr lang="cs-CZ" sz="2800" dirty="0">
              <a:latin typeface="Arial" pitchFamily="34" charset="0"/>
            </a:endParaRPr>
          </a:p>
          <a:p>
            <a:pPr>
              <a:defRPr/>
            </a:pPr>
            <a:endParaRPr lang="cs-CZ" sz="28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A79F7D2A-A7EC-4476-900E-2055E34551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214313"/>
            <a:ext cx="6384925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/>
              <a:t>Fyzická příprava vojsk V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E4A88636-5B23-4053-A1AC-3F36F1051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73188"/>
            <a:ext cx="87852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C000"/>
                </a:solidFill>
                <a:latin typeface="Arial" panose="020B0604020202020204" pitchFamily="34" charset="0"/>
              </a:rPr>
              <a:t>Cíle: </a:t>
            </a:r>
            <a:r>
              <a:rPr lang="cs-CZ" altLang="cs-CZ" sz="2400">
                <a:latin typeface="Arial" panose="020B0604020202020204" pitchFamily="34" charset="0"/>
              </a:rPr>
              <a:t>rozbor specifické pohybové přípravy, metodika silového tréninku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C000"/>
                </a:solidFill>
                <a:latin typeface="Arial" panose="020B0604020202020204" pitchFamily="34" charset="0"/>
              </a:rPr>
              <a:t>Průběh: </a:t>
            </a:r>
            <a:r>
              <a:rPr lang="cs-CZ" altLang="cs-CZ" sz="2400">
                <a:latin typeface="Arial" panose="020B0604020202020204" pitchFamily="34" charset="0"/>
              </a:rPr>
              <a:t>zopakování cíle fyzické přípravy v armádě, popis specifického pohybového výkonu, metodotvorné činitele, metody silového tréninky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C000"/>
                </a:solidFill>
                <a:latin typeface="Arial" panose="020B0604020202020204" pitchFamily="34" charset="0"/>
              </a:rPr>
              <a:t>Přezkoušení: </a:t>
            </a:r>
            <a:r>
              <a:rPr lang="cs-CZ" altLang="cs-CZ" sz="2400">
                <a:latin typeface="Arial" panose="020B0604020202020204" pitchFamily="34" charset="0"/>
              </a:rPr>
              <a:t>otázky směřující na metodiku silové přípravy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F39A15-975E-4734-9E17-77439259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Metody silového tréninku</a:t>
            </a:r>
          </a:p>
        </p:txBody>
      </p:sp>
      <p:sp>
        <p:nvSpPr>
          <p:cNvPr id="18435" name="Zástupný symbol pro obsah 3">
            <a:extLst>
              <a:ext uri="{FF2B5EF4-FFF2-40B4-BE49-F238E27FC236}">
                <a16:creationId xmlns:a16="http://schemas.microsoft.com/office/drawing/2014/main" id="{AE3CE3A9-B3D0-49B9-80F0-FFC343B44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cs-CZ" sz="2800" b="1" dirty="0">
                <a:latin typeface="Arial" pitchFamily="34" charset="0"/>
              </a:rPr>
              <a:t>Manipulace s přestávkami</a:t>
            </a:r>
          </a:p>
          <a:p>
            <a:pPr>
              <a:defRPr/>
            </a:pPr>
            <a:r>
              <a:rPr lang="cs-CZ" sz="2800" b="1" dirty="0">
                <a:latin typeface="Arial" pitchFamily="34" charset="0"/>
              </a:rPr>
              <a:t>Zkracování přestávek</a:t>
            </a:r>
          </a:p>
          <a:p>
            <a:pPr>
              <a:defRPr/>
            </a:pPr>
            <a:r>
              <a:rPr lang="cs-CZ" sz="2800" b="1" dirty="0">
                <a:latin typeface="Arial" pitchFamily="34" charset="0"/>
              </a:rPr>
              <a:t>Kruhový trénink</a:t>
            </a:r>
          </a:p>
          <a:p>
            <a:pPr>
              <a:buFont typeface="Arial" pitchFamily="34" charset="0"/>
              <a:buNone/>
              <a:defRPr/>
            </a:pPr>
            <a:endParaRPr lang="cs-CZ" sz="2800" b="1" dirty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cs-CZ" sz="2800" b="1" dirty="0">
                <a:latin typeface="Arial" pitchFamily="34" charset="0"/>
              </a:rPr>
              <a:t>Manipulace s výběrem cviků</a:t>
            </a:r>
          </a:p>
          <a:p>
            <a:pPr>
              <a:defRPr/>
            </a:pPr>
            <a:r>
              <a:rPr lang="cs-CZ" sz="2800" b="1" dirty="0" err="1">
                <a:latin typeface="Arial" pitchFamily="34" charset="0"/>
              </a:rPr>
              <a:t>Předunavení</a:t>
            </a:r>
            <a:r>
              <a:rPr lang="cs-CZ" sz="2800" b="1" dirty="0">
                <a:latin typeface="Arial" pitchFamily="34" charset="0"/>
              </a:rPr>
              <a:t>, rozšíření, malé úhly</a:t>
            </a:r>
          </a:p>
          <a:p>
            <a:pPr>
              <a:defRPr/>
            </a:pPr>
            <a:r>
              <a:rPr lang="cs-CZ" sz="2800" b="1" dirty="0">
                <a:latin typeface="Arial" pitchFamily="34" charset="0"/>
              </a:rPr>
              <a:t>Unilaterální, bilaterální</a:t>
            </a:r>
          </a:p>
          <a:p>
            <a:pPr>
              <a:buFont typeface="Arial" pitchFamily="34" charset="0"/>
              <a:buNone/>
              <a:defRPr/>
            </a:pPr>
            <a:endParaRPr lang="cs-CZ" sz="2800" b="1" dirty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cs-CZ" sz="2800" b="1" dirty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cs-CZ" sz="2800" dirty="0">
              <a:latin typeface="Arial" pitchFamily="34" charset="0"/>
            </a:endParaRPr>
          </a:p>
          <a:p>
            <a:pPr>
              <a:defRPr/>
            </a:pPr>
            <a:endParaRPr lang="cs-CZ" sz="2800" dirty="0">
              <a:latin typeface="Arial" pitchFamily="34" charset="0"/>
            </a:endParaRPr>
          </a:p>
          <a:p>
            <a:pPr>
              <a:defRPr/>
            </a:pPr>
            <a:endParaRPr lang="cs-CZ" sz="28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1A8AA5-E3D9-4638-8732-0F6CC4BF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Metody silového tréninku</a:t>
            </a:r>
          </a:p>
        </p:txBody>
      </p:sp>
      <p:sp>
        <p:nvSpPr>
          <p:cNvPr id="19459" name="Zástupný symbol pro obsah 3">
            <a:extLst>
              <a:ext uri="{FF2B5EF4-FFF2-40B4-BE49-F238E27FC236}">
                <a16:creationId xmlns:a16="http://schemas.microsoft.com/office/drawing/2014/main" id="{44D7D9DE-218F-46AB-96B4-D2110368E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cs-CZ" sz="2800" b="1" dirty="0">
                <a:latin typeface="Arial" pitchFamily="34" charset="0"/>
              </a:rPr>
              <a:t>Manipulace s frekvencí</a:t>
            </a:r>
          </a:p>
          <a:p>
            <a:pPr>
              <a:defRPr/>
            </a:pPr>
            <a:r>
              <a:rPr lang="cs-CZ" sz="2800" b="1" dirty="0">
                <a:latin typeface="Arial" pitchFamily="34" charset="0"/>
              </a:rPr>
              <a:t>Opakované tréninky</a:t>
            </a:r>
          </a:p>
          <a:p>
            <a:pPr>
              <a:defRPr/>
            </a:pPr>
            <a:r>
              <a:rPr lang="cs-CZ" sz="2800" b="1" dirty="0">
                <a:latin typeface="Arial" pitchFamily="34" charset="0"/>
              </a:rPr>
              <a:t>Dvoufázové tréninky</a:t>
            </a:r>
          </a:p>
          <a:p>
            <a:pPr>
              <a:buFont typeface="Arial" pitchFamily="34" charset="0"/>
              <a:buNone/>
              <a:defRPr/>
            </a:pPr>
            <a:endParaRPr lang="cs-CZ" sz="2800" b="1" dirty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cs-CZ" sz="2800" b="1" dirty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cs-CZ" sz="2800" b="1" dirty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cs-CZ" sz="2800" dirty="0">
              <a:latin typeface="Arial" pitchFamily="34" charset="0"/>
            </a:endParaRPr>
          </a:p>
          <a:p>
            <a:pPr>
              <a:defRPr/>
            </a:pPr>
            <a:endParaRPr lang="cs-CZ" sz="2800" dirty="0">
              <a:latin typeface="Arial" pitchFamily="34" charset="0"/>
            </a:endParaRPr>
          </a:p>
          <a:p>
            <a:pPr>
              <a:defRPr/>
            </a:pPr>
            <a:endParaRPr lang="cs-CZ" sz="28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5D6C7-52C6-465B-96AA-26933959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Určení 1 OM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1D7C1-03FD-4FF2-AB45-C0EC7F17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b="1" dirty="0"/>
              <a:t>Bench Press</a:t>
            </a:r>
            <a:endParaRPr lang="cs-CZ" dirty="0"/>
          </a:p>
          <a:p>
            <a:pPr eaLnBrk="1" hangingPunct="1">
              <a:defRPr/>
            </a:pPr>
            <a:endParaRPr lang="cs-CZ" b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b="1" dirty="0"/>
              <a:t>5RM = 75 kg</a:t>
            </a:r>
            <a:endParaRPr lang="cs-CZ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b="1" dirty="0"/>
              <a:t>1RM = 75 X 1.15 = 86 kg</a:t>
            </a:r>
            <a:endParaRPr lang="cs-CZ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048F5B2-F1CF-4A5D-8434-99F813F9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 dirty="0">
                <a:latin typeface="Arial Black" pitchFamily="34" charset="0"/>
              </a:rPr>
              <a:t>Otázky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EE67A-7EB9-43DD-BB3F-16903B2E99B9}"/>
              </a:ext>
            </a:extLst>
          </p:cNvPr>
          <p:cNvSpPr txBox="1"/>
          <p:nvPr/>
        </p:nvSpPr>
        <p:spPr>
          <a:xfrm>
            <a:off x="179388" y="1773238"/>
            <a:ext cx="878522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</a:rPr>
              <a:t> 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Rozdělení silové přípravy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Z čeho se odvozují zátěžové parametry silového tréninku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Rozdělení svalových vláken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Co je motorická jednotka?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Doporučení zátěžové parametry pro jednotlivé typy silového tréninku</a:t>
            </a:r>
          </a:p>
          <a:p>
            <a:pPr>
              <a:defRPr/>
            </a:pPr>
            <a:endParaRPr lang="cs-CZ" sz="3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E3DA0-E095-42DF-AF84-ED302C52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Literatura</a:t>
            </a:r>
          </a:p>
        </p:txBody>
      </p:sp>
      <p:sp>
        <p:nvSpPr>
          <p:cNvPr id="36867" name="Obdélník 2">
            <a:extLst>
              <a:ext uri="{FF2B5EF4-FFF2-40B4-BE49-F238E27FC236}">
                <a16:creationId xmlns:a16="http://schemas.microsoft.com/office/drawing/2014/main" id="{365EE0A1-38C4-44CC-9CE4-5AD27E21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557338"/>
            <a:ext cx="8213725" cy="562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VĚSTNÍK MO. (2011). Služební tělesná výchova v rezortu Ministerstva obrany (NVMO č.12/2011). Praha: MO.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dirty="0">
                <a:latin typeface="Arial"/>
                <a:cs typeface="Times New Roman"/>
              </a:rPr>
              <a:t>FM 20-21. (1996) </a:t>
            </a:r>
            <a:r>
              <a:rPr lang="cs-CZ" altLang="cs-CZ" sz="1800" dirty="0" err="1">
                <a:latin typeface="Arial"/>
                <a:cs typeface="Times New Roman"/>
              </a:rPr>
              <a:t>Physical</a:t>
            </a:r>
            <a:r>
              <a:rPr lang="cs-CZ" altLang="cs-CZ" sz="1800" dirty="0">
                <a:latin typeface="Arial"/>
                <a:cs typeface="Times New Roman"/>
              </a:rPr>
              <a:t> Fitness </a:t>
            </a:r>
            <a:r>
              <a:rPr lang="cs-CZ" altLang="cs-CZ" sz="1800" dirty="0" err="1">
                <a:latin typeface="Arial"/>
                <a:cs typeface="Times New Roman"/>
              </a:rPr>
              <a:t>Training</a:t>
            </a:r>
            <a:r>
              <a:rPr lang="cs-CZ" altLang="cs-CZ" sz="1800" dirty="0">
                <a:latin typeface="Arial"/>
                <a:cs typeface="Times New Roman"/>
              </a:rPr>
              <a:t> . Washington: </a:t>
            </a:r>
            <a:r>
              <a:rPr lang="cs-CZ" altLang="cs-CZ" sz="1800">
                <a:latin typeface="Arial"/>
                <a:cs typeface="Times New Roman"/>
              </a:rPr>
              <a:t>Department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of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the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Army</a:t>
            </a:r>
            <a:r>
              <a:rPr lang="cs-CZ" altLang="cs-CZ" sz="1800" dirty="0">
                <a:latin typeface="Arial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dirty="0" err="1">
                <a:latin typeface="Arial"/>
                <a:cs typeface="Times New Roman"/>
              </a:rPr>
              <a:t>Army</a:t>
            </a:r>
            <a:r>
              <a:rPr lang="cs-CZ" altLang="cs-CZ" sz="1800" dirty="0">
                <a:latin typeface="Arial"/>
                <a:cs typeface="Times New Roman"/>
              </a:rPr>
              <a:t> Fitness </a:t>
            </a:r>
            <a:r>
              <a:rPr lang="cs-CZ" altLang="cs-CZ" sz="1800" dirty="0" err="1">
                <a:latin typeface="Arial"/>
                <a:cs typeface="Times New Roman"/>
              </a:rPr>
              <a:t>Manual</a:t>
            </a:r>
            <a:r>
              <a:rPr lang="cs-CZ" altLang="cs-CZ" sz="1800" dirty="0">
                <a:latin typeface="Arial"/>
                <a:cs typeface="Times New Roman"/>
              </a:rPr>
              <a:t>. (2005). Toronto. </a:t>
            </a:r>
            <a:r>
              <a:rPr lang="cs-CZ" altLang="cs-CZ" sz="1800" dirty="0" err="1">
                <a:latin typeface="Arial"/>
                <a:cs typeface="Times New Roman"/>
              </a:rPr>
              <a:t>Canadian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>
                <a:latin typeface="Arial"/>
                <a:cs typeface="Times New Roman"/>
              </a:rPr>
              <a:t>Forces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Personnel</a:t>
            </a:r>
            <a:r>
              <a:rPr lang="cs-CZ" altLang="cs-CZ" sz="1800" dirty="0">
                <a:latin typeface="Arial"/>
                <a:cs typeface="Times New Roman"/>
              </a:rPr>
              <a:t> Support </a:t>
            </a:r>
            <a:r>
              <a:rPr lang="cs-CZ" altLang="cs-CZ" sz="1800" dirty="0" err="1">
                <a:latin typeface="Arial"/>
                <a:cs typeface="Times New Roman"/>
              </a:rPr>
              <a:t>Agency</a:t>
            </a:r>
            <a:r>
              <a:rPr lang="cs-CZ" altLang="cs-CZ" sz="1800" dirty="0">
                <a:latin typeface="Arial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dirty="0" err="1">
                <a:latin typeface="Arial"/>
                <a:cs typeface="Times New Roman"/>
              </a:rPr>
              <a:t>Army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Physical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Readiness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Training</a:t>
            </a:r>
            <a:r>
              <a:rPr lang="cs-CZ" altLang="cs-CZ" sz="1800" dirty="0">
                <a:latin typeface="Arial"/>
                <a:cs typeface="Times New Roman"/>
              </a:rPr>
              <a:t>. (2010). Washington: </a:t>
            </a:r>
            <a:r>
              <a:rPr lang="cs-CZ" altLang="cs-CZ" sz="1800">
                <a:latin typeface="Arial"/>
                <a:cs typeface="Times New Roman"/>
              </a:rPr>
              <a:t>Department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of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the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Army</a:t>
            </a:r>
            <a:r>
              <a:rPr lang="cs-CZ" altLang="cs-CZ" sz="1800" dirty="0">
                <a:latin typeface="Arial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Boyle, M. (2010) Advances in Functional Training. Chichester: Lotus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Petr, M., Šťastný, P. (2012). </a:t>
            </a:r>
            <a:r>
              <a:rPr lang="cs-CZ" altLang="cs-CZ" sz="1800" i="1">
                <a:latin typeface="Arial" panose="020B0604020202020204" pitchFamily="34" charset="0"/>
                <a:cs typeface="Times New Roman" panose="02020603050405020304" pitchFamily="18" charset="0"/>
              </a:rPr>
              <a:t>Funkční silový trénink</a:t>
            </a: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. Univerzita Karlova. 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Stoppani, J. (2006). Velká kniha posilování. (přel. L. Soumar). Praha: Grada</a:t>
            </a:r>
          </a:p>
          <a:p>
            <a:pPr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Dovalil, J. a kol. (2002). </a:t>
            </a:r>
            <a:r>
              <a:rPr lang="cs-CZ" altLang="cs-CZ" sz="1800" i="1">
                <a:latin typeface="Arial" panose="020B0604020202020204" pitchFamily="34" charset="0"/>
                <a:cs typeface="Times New Roman" panose="02020603050405020304" pitchFamily="18" charset="0"/>
              </a:rPr>
              <a:t>Výkon a trénink ve sportu</a:t>
            </a: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cs-CZ" altLang="cs-CZ" sz="1800" i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(1. vyd.). Praha: Olympia. </a:t>
            </a:r>
          </a:p>
          <a:p>
            <a:pPr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dirty="0">
                <a:latin typeface="Arial"/>
                <a:cs typeface="Times New Roman"/>
              </a:rPr>
              <a:t>Dovalil, J. (2005). </a:t>
            </a:r>
            <a:r>
              <a:rPr lang="cs-CZ" altLang="cs-CZ" sz="1800" i="1" dirty="0">
                <a:latin typeface="Arial"/>
                <a:cs typeface="Times New Roman"/>
              </a:rPr>
              <a:t>Výkon a trénink ve sportu</a:t>
            </a:r>
            <a:r>
              <a:rPr lang="cs-CZ" altLang="cs-CZ" sz="1800" dirty="0">
                <a:latin typeface="Arial"/>
                <a:cs typeface="Times New Roman"/>
              </a:rPr>
              <a:t>.</a:t>
            </a:r>
            <a:r>
              <a:rPr lang="cs-CZ" altLang="cs-CZ" sz="1800" i="1" dirty="0">
                <a:latin typeface="Arial"/>
                <a:cs typeface="Times New Roman"/>
              </a:rPr>
              <a:t> </a:t>
            </a:r>
            <a:r>
              <a:rPr lang="cs-CZ" altLang="cs-CZ" sz="1800">
                <a:latin typeface="Arial"/>
                <a:cs typeface="Times New Roman"/>
              </a:rPr>
              <a:t>(2. vyd.). Praha: Olympia.</a:t>
            </a:r>
          </a:p>
          <a:p>
            <a:pPr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CFB5F9FE-7482-4689-A8CE-C55929494F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5750"/>
            <a:ext cx="78486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>
                <a:latin typeface="Arial Black" pitchFamily="34" charset="0"/>
              </a:rPr>
              <a:t>Fáze fyzické přípravy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B84E80F-CD50-4A8E-AD88-EFE4D7A3F5A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844675"/>
            <a:ext cx="7693025" cy="3286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3300" dirty="0"/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 dirty="0">
                <a:latin typeface="Tw Cen MT Condensed Extra Bold" panose="020B0803020202020204" pitchFamily="34" charset="-18"/>
              </a:rPr>
              <a:t>- Přípravná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 dirty="0">
                <a:latin typeface="Tw Cen MT Condensed Extra Bold" panose="020B0803020202020204" pitchFamily="34" charset="-18"/>
              </a:rPr>
              <a:t>- </a:t>
            </a:r>
            <a:r>
              <a:rPr lang="cs-CZ" altLang="cs-CZ" sz="3300" b="1" dirty="0">
                <a:solidFill>
                  <a:srgbClr val="FFFF00"/>
                </a:solidFill>
                <a:latin typeface="Tw Cen MT Condensed Extra Bold" panose="020B0803020202020204" pitchFamily="34" charset="-18"/>
              </a:rPr>
              <a:t>Rozvíjející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 dirty="0">
                <a:latin typeface="Tw Cen MT Condensed Extra Bold" panose="020B0803020202020204" pitchFamily="34" charset="-18"/>
              </a:rPr>
              <a:t>- Udržovací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 dirty="0">
                <a:latin typeface="Tw Cen MT Condensed Extra Bold" panose="020B0803020202020204" pitchFamily="34" charset="-18"/>
              </a:rPr>
              <a:t>- Rekondiční fáze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54441517-5413-4EC8-8462-95DF57A5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t="28078" r="46368" b="29512"/>
          <a:stretch>
            <a:fillRect/>
          </a:stretch>
        </p:blipFill>
        <p:spPr bwMode="auto">
          <a:xfrm>
            <a:off x="755650" y="692150"/>
            <a:ext cx="76327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71BBB73B-ED9C-4472-AF2A-70A45801F8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87338"/>
            <a:ext cx="8064500" cy="86518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sz="3600" dirty="0"/>
              <a:t>Fyzické požadavky pro specifické úkoly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8DBDC0B-4489-4853-8134-0B20B71423CC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196975"/>
          <a:ext cx="7777163" cy="5254625"/>
        </p:xfrm>
        <a:graphic>
          <a:graphicData uri="http://schemas.openxmlformats.org/drawingml/2006/table">
            <a:tbl>
              <a:tblPr/>
              <a:tblGrid>
                <a:gridCol w="17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213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Fyzické úkoly                     Fyzické požadavky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Úkoly v malé jednotce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Sprint s vybavením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Lezení a slaňování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Přenášení zátěže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Přesuny na dlouhé vzdálenosti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Nesení raněného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Nohy - odolnost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Ramena a paže - síla/odolnost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Záda (horní část) - síla/odolnost 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Síla úchopu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Pouliční boj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Nesení těla na ramenou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Lezení do budov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Běh a sprint s výbavou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Pohyb po schodišti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Ramena a paže - síla/odolnost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Nohy - síla/odolnost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Síla úchopu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Boj v zimních podmínkách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Chůze ve sněhu s vybavením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Lyžování s vybavením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Záda (horní část) - síla/odolnost 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Nohy - síla/odolnost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Ramena a paže - síla/odolnost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Síla úchopu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heri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2E09E-0060-48C2-858D-225CBB4B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Partie a cviky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AB7ADA-BD4B-4DBC-B278-89B465EE6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err="1">
                <a:latin typeface="Arial" pitchFamily="34" charset="0"/>
              </a:rPr>
              <a:t>Legs</a:t>
            </a:r>
            <a:r>
              <a:rPr lang="cs-CZ" sz="2400" b="1" dirty="0">
                <a:latin typeface="Arial" pitchFamily="34" charset="0"/>
              </a:rPr>
              <a:t>: 	</a:t>
            </a:r>
            <a:r>
              <a:rPr lang="cs-CZ" sz="2400" b="1" dirty="0" err="1">
                <a:latin typeface="Arial" pitchFamily="34" charset="0"/>
              </a:rPr>
              <a:t>Squats</a:t>
            </a:r>
            <a:r>
              <a:rPr lang="cs-CZ" sz="2400" b="1" dirty="0">
                <a:latin typeface="Arial" pitchFamily="34" charset="0"/>
              </a:rPr>
              <a:t> 			Leg </a:t>
            </a:r>
            <a:r>
              <a:rPr lang="cs-CZ" sz="2400" b="1" dirty="0" err="1">
                <a:latin typeface="Arial" pitchFamily="34" charset="0"/>
              </a:rPr>
              <a:t>Extensions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latin typeface="Arial" pitchFamily="34" charset="0"/>
              </a:rPr>
              <a:t>			Leg </a:t>
            </a:r>
            <a:r>
              <a:rPr lang="cs-CZ" sz="2400" b="1" dirty="0" err="1">
                <a:latin typeface="Arial" pitchFamily="34" charset="0"/>
              </a:rPr>
              <a:t>Press</a:t>
            </a:r>
            <a:r>
              <a:rPr lang="cs-CZ" sz="2400" b="1" dirty="0">
                <a:latin typeface="Arial" pitchFamily="34" charset="0"/>
              </a:rPr>
              <a:t> 			Leg </a:t>
            </a:r>
            <a:r>
              <a:rPr lang="cs-CZ" sz="2400" b="1" dirty="0" err="1">
                <a:latin typeface="Arial" pitchFamily="34" charset="0"/>
              </a:rPr>
              <a:t>Curls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latin typeface="Arial" pitchFamily="34" charset="0"/>
              </a:rPr>
              <a:t>			3/4 Squat 			Leg </a:t>
            </a:r>
            <a:r>
              <a:rPr lang="cs-CZ" sz="2400" b="1" dirty="0" err="1">
                <a:latin typeface="Arial" pitchFamily="34" charset="0"/>
              </a:rPr>
              <a:t>Press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latin typeface="Arial" pitchFamily="34" charset="0"/>
              </a:rPr>
              <a:t>			</a:t>
            </a:r>
            <a:r>
              <a:rPr lang="cs-CZ" sz="2400" b="1" dirty="0" err="1">
                <a:latin typeface="Arial" pitchFamily="34" charset="0"/>
              </a:rPr>
              <a:t>Standing</a:t>
            </a:r>
            <a:r>
              <a:rPr lang="cs-CZ" sz="2400" b="1" dirty="0">
                <a:latin typeface="Arial" pitchFamily="34" charset="0"/>
              </a:rPr>
              <a:t> 			</a:t>
            </a:r>
            <a:r>
              <a:rPr lang="cs-CZ" sz="2400" b="1" dirty="0" err="1">
                <a:latin typeface="Arial" pitchFamily="34" charset="0"/>
              </a:rPr>
              <a:t>Calf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Raises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 </a:t>
            </a:r>
            <a:r>
              <a:rPr lang="cs-CZ" sz="2400" b="1" dirty="0" err="1">
                <a:latin typeface="Arial" pitchFamily="34" charset="0"/>
              </a:rPr>
              <a:t>Back</a:t>
            </a:r>
            <a:r>
              <a:rPr lang="cs-CZ" sz="2400" b="1" dirty="0">
                <a:latin typeface="Arial" pitchFamily="34" charset="0"/>
              </a:rPr>
              <a:t>:</a:t>
            </a:r>
            <a:r>
              <a:rPr lang="cs-CZ" sz="2400" dirty="0">
                <a:latin typeface="Arial" pitchFamily="34" charset="0"/>
              </a:rPr>
              <a:t>	</a:t>
            </a:r>
            <a:r>
              <a:rPr lang="cs-CZ" sz="2400" b="1" dirty="0" err="1">
                <a:latin typeface="Arial" pitchFamily="34" charset="0"/>
              </a:rPr>
              <a:t>Curl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Grip</a:t>
            </a:r>
            <a:r>
              <a:rPr lang="cs-CZ" sz="2400" b="1" dirty="0">
                <a:latin typeface="Arial" pitchFamily="34" charset="0"/>
              </a:rPr>
              <a:t> Lat </a:t>
            </a:r>
            <a:r>
              <a:rPr lang="cs-CZ" sz="2400" b="1" dirty="0" err="1">
                <a:latin typeface="Arial" pitchFamily="34" charset="0"/>
              </a:rPr>
              <a:t>Pulldown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One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Arm</a:t>
            </a:r>
            <a:r>
              <a:rPr lang="cs-CZ" sz="2400" b="1" dirty="0">
                <a:latin typeface="Arial" pitchFamily="34" charset="0"/>
              </a:rPr>
              <a:t> 								</a:t>
            </a:r>
            <a:r>
              <a:rPr lang="cs-CZ" sz="2400" b="1" dirty="0" err="1">
                <a:latin typeface="Arial" pitchFamily="34" charset="0"/>
              </a:rPr>
              <a:t>Dumbbell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Row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latin typeface="Arial" pitchFamily="34" charset="0"/>
              </a:rPr>
              <a:t>			Reverse </a:t>
            </a:r>
            <a:r>
              <a:rPr lang="cs-CZ" sz="2400" b="1" dirty="0" err="1">
                <a:latin typeface="Arial" pitchFamily="34" charset="0"/>
              </a:rPr>
              <a:t>Barbell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Row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Hyperextensions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 </a:t>
            </a:r>
            <a:r>
              <a:rPr lang="cs-CZ" sz="2400" b="1" dirty="0" err="1">
                <a:latin typeface="Arial" pitchFamily="34" charset="0"/>
              </a:rPr>
              <a:t>Chest</a:t>
            </a:r>
            <a:r>
              <a:rPr lang="cs-CZ" sz="2400" b="1" dirty="0">
                <a:latin typeface="Arial" pitchFamily="34" charset="0"/>
              </a:rPr>
              <a:t>: 	</a:t>
            </a:r>
            <a:r>
              <a:rPr lang="cs-CZ" sz="2400" b="1" dirty="0" err="1">
                <a:latin typeface="Arial" pitchFamily="34" charset="0"/>
              </a:rPr>
              <a:t>Bench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Press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Incline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Dumbbell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Press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 </a:t>
            </a:r>
            <a:r>
              <a:rPr lang="cs-CZ" sz="2400" b="1" dirty="0" err="1">
                <a:latin typeface="Arial" pitchFamily="34" charset="0"/>
              </a:rPr>
              <a:t>Shoulders</a:t>
            </a:r>
            <a:r>
              <a:rPr lang="cs-CZ" sz="2400" b="1" dirty="0">
                <a:latin typeface="Arial" pitchFamily="34" charset="0"/>
              </a:rPr>
              <a:t>: </a:t>
            </a:r>
            <a:r>
              <a:rPr lang="cs-CZ" sz="2400" b="1" dirty="0" err="1">
                <a:latin typeface="Arial" pitchFamily="34" charset="0"/>
              </a:rPr>
              <a:t>Behind</a:t>
            </a:r>
            <a:r>
              <a:rPr lang="cs-CZ" sz="2400" b="1" dirty="0">
                <a:latin typeface="Arial" pitchFamily="34" charset="0"/>
              </a:rPr>
              <a:t>-</a:t>
            </a:r>
            <a:r>
              <a:rPr lang="cs-CZ" sz="2400" b="1" dirty="0" err="1">
                <a:latin typeface="Arial" pitchFamily="34" charset="0"/>
              </a:rPr>
              <a:t>the</a:t>
            </a:r>
            <a:r>
              <a:rPr lang="cs-CZ" sz="2400" b="1" dirty="0">
                <a:latin typeface="Arial" pitchFamily="34" charset="0"/>
              </a:rPr>
              <a:t>-</a:t>
            </a:r>
            <a:r>
              <a:rPr lang="cs-CZ" sz="2400" b="1" dirty="0" err="1">
                <a:latin typeface="Arial" pitchFamily="34" charset="0"/>
              </a:rPr>
              <a:t>Neck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Press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Upright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Row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 </a:t>
            </a:r>
            <a:r>
              <a:rPr lang="cs-CZ" sz="2400" b="1" dirty="0" err="1">
                <a:latin typeface="Arial" pitchFamily="34" charset="0"/>
              </a:rPr>
              <a:t>Arms</a:t>
            </a:r>
            <a:r>
              <a:rPr lang="cs-CZ" sz="2400" b="1" dirty="0">
                <a:latin typeface="Arial" pitchFamily="34" charset="0"/>
              </a:rPr>
              <a:t>: </a:t>
            </a:r>
            <a:r>
              <a:rPr lang="cs-CZ" sz="2400" dirty="0">
                <a:latin typeface="Arial" pitchFamily="34" charset="0"/>
              </a:rPr>
              <a:t>	</a:t>
            </a:r>
            <a:r>
              <a:rPr lang="cs-CZ" sz="2400" b="1" dirty="0">
                <a:latin typeface="Arial" pitchFamily="34" charset="0"/>
              </a:rPr>
              <a:t>Triceps 			</a:t>
            </a:r>
            <a:r>
              <a:rPr lang="cs-CZ" sz="2400" b="1" dirty="0" err="1">
                <a:latin typeface="Arial" pitchFamily="34" charset="0"/>
              </a:rPr>
              <a:t>Pressdowns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Curls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endParaRPr lang="cs-CZ" sz="24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2EE6-7679-4CA2-8CBC-076BE579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F90D7-E6BE-4631-963C-832C0D8B3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9460" name="Picture 2" descr="C:\Users\Michal\Pictures\svalové řetězce.jpg">
            <a:extLst>
              <a:ext uri="{FF2B5EF4-FFF2-40B4-BE49-F238E27FC236}">
                <a16:creationId xmlns:a16="http://schemas.microsoft.com/office/drawing/2014/main" id="{96F94560-FCE3-4AF2-A6DF-E5932C4B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>
            <a:extLst>
              <a:ext uri="{FF2B5EF4-FFF2-40B4-BE49-F238E27FC236}">
                <a16:creationId xmlns:a16="http://schemas.microsoft.com/office/drawing/2014/main" id="{72B795DA-AE48-4B7D-A08C-21A21E7E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21388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/>
              <a:t>Zdroj: (24.9.2020-on-line) https://www.google.cz/search?q=svalov%C3%A9+%C5%99et%C4%9Bzce&amp;sxsrf=ALeKk00oAqFdUYn_69yavtKneE-AJ5xmmQ:1600939255247&amp;source=lnms&amp;tbm=isch&amp;sa=X&amp;ved=2ahUKEwijq_a8u4HsAhWEDuwKHRHeAS0Q_AUoAnoECA8QBA&amp;biw=1600&amp;bih=757#imgrc=rTUGkmI2pp5uDM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DABC6-6047-4AE1-8DA3-F5F4A262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Silová příprava</a:t>
            </a:r>
          </a:p>
        </p:txBody>
      </p:sp>
      <p:sp>
        <p:nvSpPr>
          <p:cNvPr id="12291" name="Zástupný symbol pro obsah 3">
            <a:extLst>
              <a:ext uri="{FF2B5EF4-FFF2-40B4-BE49-F238E27FC236}">
                <a16:creationId xmlns:a16="http://schemas.microsoft.com/office/drawing/2014/main" id="{87CC4134-4697-4A27-9E68-75074F93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graphicFrame>
        <p:nvGraphicFramePr>
          <p:cNvPr id="5" name="Zástupný symbol pro obsah 7">
            <a:extLst>
              <a:ext uri="{FF2B5EF4-FFF2-40B4-BE49-F238E27FC236}">
                <a16:creationId xmlns:a16="http://schemas.microsoft.com/office/drawing/2014/main" id="{BD87422A-3A99-4EA0-91AF-D734A5FA8638}"/>
              </a:ext>
            </a:extLst>
          </p:cNvPr>
          <p:cNvGraphicFramePr>
            <a:graphicFrameLocks/>
          </p:cNvGraphicFramePr>
          <p:nvPr/>
        </p:nvGraphicFramePr>
        <p:xfrm>
          <a:off x="611188" y="1484313"/>
          <a:ext cx="8135938" cy="4429126"/>
        </p:xfrm>
        <a:graphic>
          <a:graphicData uri="http://schemas.openxmlformats.org/drawingml/2006/table">
            <a:tbl>
              <a:tblPr/>
              <a:tblGrid>
                <a:gridCol w="143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458">
                <a:tc gridSpan="6"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Doporučené zátěžové parametry</a:t>
                      </a:r>
                      <a:endParaRPr kumimoji="0" lang="cs-CZ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Hypertrofie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svalu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Maximální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síla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Silová vytrvalost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Intervalové metody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Explozivní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síla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Tělesné jádro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1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Frekvence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8-12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3 - 4 série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1-5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sérií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15+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2 - 3 série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4-8 úseků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série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sérií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opakování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1 - 2 série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5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Zátěž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– 95 %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0 - 10 %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Vlastní tělo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2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Čas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20-70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 20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 70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10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Odpočinek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minuty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 minuty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minuty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 minut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minuta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0C0330F-AC78-4E41-B0A1-A96C8E2CB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 dirty="0">
                <a:latin typeface="Arial Black" pitchFamily="34" charset="0"/>
              </a:rPr>
              <a:t>Silové schopnosti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5B2F6F-D84A-42E7-9335-7EE0E02C51E5}"/>
              </a:ext>
            </a:extLst>
          </p:cNvPr>
          <p:cNvGraphicFramePr/>
          <p:nvPr/>
        </p:nvGraphicFramePr>
        <p:xfrm>
          <a:off x="1524000" y="3545632"/>
          <a:ext cx="6096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TextBox 4">
            <a:extLst>
              <a:ext uri="{FF2B5EF4-FFF2-40B4-BE49-F238E27FC236}">
                <a16:creationId xmlns:a16="http://schemas.microsoft.com/office/drawing/2014/main" id="{8F8F157F-30D8-4663-A577-567B26E1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198563"/>
            <a:ext cx="2320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RELATIVNÍ</a:t>
            </a:r>
          </a:p>
        </p:txBody>
      </p:sp>
      <p:sp>
        <p:nvSpPr>
          <p:cNvPr id="21509" name="TextBox 5">
            <a:extLst>
              <a:ext uri="{FF2B5EF4-FFF2-40B4-BE49-F238E27FC236}">
                <a16:creationId xmlns:a16="http://schemas.microsoft.com/office/drawing/2014/main" id="{49E3610A-AB0A-47EA-AC42-5CD3F4536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200150"/>
            <a:ext cx="257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ABSOLUTNÍ</a:t>
            </a:r>
          </a:p>
        </p:txBody>
      </p:sp>
      <p:sp>
        <p:nvSpPr>
          <p:cNvPr id="21510" name="TextBox 6">
            <a:extLst>
              <a:ext uri="{FF2B5EF4-FFF2-40B4-BE49-F238E27FC236}">
                <a16:creationId xmlns:a16="http://schemas.microsoft.com/office/drawing/2014/main" id="{F0C12A25-F3B4-4BA6-A802-3C10150A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2292350"/>
            <a:ext cx="1741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DYNAMICKÉ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AB301A6F-EF6E-410A-9D16-2E2AFD47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2292350"/>
            <a:ext cx="143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STATICKÉ</a:t>
            </a:r>
          </a:p>
        </p:txBody>
      </p:sp>
      <p:sp>
        <p:nvSpPr>
          <p:cNvPr id="21512" name="TextBox 8">
            <a:extLst>
              <a:ext uri="{FF2B5EF4-FFF2-40B4-BE49-F238E27FC236}">
                <a16:creationId xmlns:a16="http://schemas.microsoft.com/office/drawing/2014/main" id="{07942639-0599-4F83-9365-D13DD4686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825750"/>
            <a:ext cx="642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Koncentrické         Excentrické                Izometrické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572306-84BB-4DCA-B6F3-CB01561B5399}"/>
              </a:ext>
            </a:extLst>
          </p:cNvPr>
          <p:cNvCxnSpPr/>
          <p:nvPr/>
        </p:nvCxnSpPr>
        <p:spPr>
          <a:xfrm>
            <a:off x="323850" y="1989138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B9C2C4-D523-4C7C-A1CA-C1A6469FBCFF}"/>
              </a:ext>
            </a:extLst>
          </p:cNvPr>
          <p:cNvCxnSpPr/>
          <p:nvPr/>
        </p:nvCxnSpPr>
        <p:spPr>
          <a:xfrm>
            <a:off x="323850" y="3357563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2" ma:contentTypeDescription="Vytvoří nový dokument" ma:contentTypeScope="" ma:versionID="d5714cb2bab0a7300ade93eab6a6fe82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2be02ca2053b24bb78226bd8cc2ad0db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09590D-EF56-46CE-810C-F15F360F62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5F0F73-AFCB-4CC8-B384-307B29C014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7D9759-62FB-4D96-B960-EBA80595E0F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707</Words>
  <Application>Microsoft Office PowerPoint</Application>
  <PresentationFormat>Předvádění na obrazovce (4:3)</PresentationFormat>
  <Paragraphs>244</Paragraphs>
  <Slides>24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Metro</vt:lpstr>
      <vt:lpstr>Proudění</vt:lpstr>
      <vt:lpstr>Fyzická příprava vojsk V</vt:lpstr>
      <vt:lpstr>Fyzická příprava vojsk V</vt:lpstr>
      <vt:lpstr>Fáze fyzické přípravy</vt:lpstr>
      <vt:lpstr>Prezentace aplikace PowerPoint</vt:lpstr>
      <vt:lpstr>Fyzické požadavky pro specifické úkoly</vt:lpstr>
      <vt:lpstr>Partie a cviky</vt:lpstr>
      <vt:lpstr>Prezentace aplikace PowerPoint</vt:lpstr>
      <vt:lpstr>Silová příprava</vt:lpstr>
      <vt:lpstr>Prezentace aplikace PowerPoint</vt:lpstr>
      <vt:lpstr>Druhy silových schopností</vt:lpstr>
      <vt:lpstr>Metodotvorné činitele</vt:lpstr>
      <vt:lpstr>Metody rozvoje silových schopností</vt:lpstr>
      <vt:lpstr>Metoda maximálních úsilí</vt:lpstr>
      <vt:lpstr>Prezentace aplikace PowerPoint</vt:lpstr>
      <vt:lpstr>Metoda rychlostní </vt:lpstr>
      <vt:lpstr>Prezentace aplikace PowerPoint</vt:lpstr>
      <vt:lpstr>Vytrvalostní metoda</vt:lpstr>
      <vt:lpstr>Kruhový trénink - zásady</vt:lpstr>
      <vt:lpstr>Metody silového tréninku</vt:lpstr>
      <vt:lpstr>Metody silového tréninku</vt:lpstr>
      <vt:lpstr>Metody silového tréninku</vt:lpstr>
      <vt:lpstr>Určení 1 OM</vt:lpstr>
      <vt:lpstr>Prezentace aplikace PowerPoint</vt:lpstr>
      <vt:lpstr>Literatura</vt:lpstr>
    </vt:vector>
  </TitlesOfParts>
  <Company>VÚ 8297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tělesná příprava</dc:title>
  <dc:creator>dolezel</dc:creator>
  <cp:lastModifiedBy>ismail - [2010]</cp:lastModifiedBy>
  <cp:revision>67</cp:revision>
  <dcterms:created xsi:type="dcterms:W3CDTF">2007-05-28T18:49:48Z</dcterms:created>
  <dcterms:modified xsi:type="dcterms:W3CDTF">2021-12-22T19:35:05Z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