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69" r:id="rId4"/>
    <p:sldId id="278" r:id="rId5"/>
    <p:sldId id="270" r:id="rId6"/>
    <p:sldId id="273" r:id="rId7"/>
    <p:sldId id="272" r:id="rId8"/>
    <p:sldId id="283" r:id="rId9"/>
    <p:sldId id="284" r:id="rId10"/>
    <p:sldId id="285" r:id="rId11"/>
    <p:sldId id="259" r:id="rId12"/>
    <p:sldId id="258" r:id="rId13"/>
    <p:sldId id="286" r:id="rId14"/>
    <p:sldId id="287" r:id="rId15"/>
    <p:sldId id="288" r:id="rId16"/>
    <p:sldId id="260" r:id="rId17"/>
    <p:sldId id="276" r:id="rId18"/>
    <p:sldId id="277" r:id="rId19"/>
    <p:sldId id="274" r:id="rId20"/>
    <p:sldId id="280" r:id="rId21"/>
    <p:sldId id="268" r:id="rId22"/>
    <p:sldId id="281" r:id="rId23"/>
    <p:sldId id="282" r:id="rId24"/>
    <p:sldId id="289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79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75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50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21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39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247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29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654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368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63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69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11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70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55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2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76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24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0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5D9881-4F44-4468-B9D3-F30E2F19B90B}" type="datetimeFigureOut">
              <a:rPr lang="cs-CZ" smtClean="0"/>
              <a:pPr/>
              <a:t>15. 11. 2017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298FAB-93F2-4CE3-A70A-F91F45AB8B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94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1914" TargetMode="External"/><Relationship Id="rId2" Type="http://schemas.openxmlformats.org/officeDocument/2006/relationships/hyperlink" Target="http://cs.wikipedia.org/wiki/1839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1913" TargetMode="External"/><Relationship Id="rId2" Type="http://schemas.openxmlformats.org/officeDocument/2006/relationships/hyperlink" Target="http://cs.wikipedia.org/wiki/185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Poiésis</a:t>
            </a:r>
            <a:r>
              <a:rPr lang="cs-CZ" dirty="0" smtClean="0"/>
              <a:t> náboženských světů: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Znaky, symboly, </a:t>
            </a:r>
            <a:r>
              <a:rPr lang="cs-CZ" dirty="0" smtClean="0"/>
              <a:t>jazyk, mýtus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380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Vladimír </a:t>
            </a:r>
            <a:r>
              <a:rPr lang="cs-CZ" dirty="0" err="1" smtClean="0"/>
              <a:t>Jakovlevič</a:t>
            </a:r>
            <a:r>
              <a:rPr lang="cs-CZ" dirty="0" smtClean="0"/>
              <a:t> </a:t>
            </a:r>
            <a:r>
              <a:rPr lang="cs-CZ" dirty="0" err="1" smtClean="0"/>
              <a:t>Propp</a:t>
            </a:r>
            <a:r>
              <a:rPr lang="cs-CZ" dirty="0" smtClean="0"/>
              <a:t> (1895-1970)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Morfologie </a:t>
            </a:r>
            <a:r>
              <a:rPr lang="cs-CZ" dirty="0" smtClean="0"/>
              <a:t>pohádky</a:t>
            </a:r>
          </a:p>
          <a:p>
            <a:r>
              <a:rPr lang="cs-CZ" dirty="0" smtClean="0"/>
              <a:t>Role</a:t>
            </a:r>
            <a:r>
              <a:rPr lang="cs-CZ" dirty="0"/>
              <a:t>: padouch          hrdina          dárce          pomocník          princezna          otec          mediátor          falešný </a:t>
            </a:r>
            <a:r>
              <a:rPr lang="cs-CZ" dirty="0" smtClean="0"/>
              <a:t>hrdina</a:t>
            </a:r>
          </a:p>
          <a:p>
            <a:r>
              <a:rPr lang="cs-CZ" dirty="0"/>
              <a:t>http://www.stonedragonpress.com/vladimir_propp/propp_generator_v1.htm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197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399" y="901338"/>
            <a:ext cx="6241816" cy="1423852"/>
          </a:xfrm>
        </p:spPr>
        <p:txBody>
          <a:bodyPr/>
          <a:lstStyle/>
          <a:p>
            <a:r>
              <a:rPr lang="cs-CZ" b="1" dirty="0"/>
              <a:t>Charles </a:t>
            </a:r>
            <a:r>
              <a:rPr lang="cs-CZ" b="1" dirty="0" err="1"/>
              <a:t>Sanders</a:t>
            </a:r>
            <a:r>
              <a:rPr lang="cs-CZ" b="1" dirty="0"/>
              <a:t> </a:t>
            </a:r>
            <a:r>
              <a:rPr lang="cs-CZ" b="1" dirty="0" err="1" smtClean="0"/>
              <a:t>Peirce</a:t>
            </a:r>
            <a:r>
              <a:rPr lang="cs-CZ" dirty="0" smtClean="0"/>
              <a:t> </a:t>
            </a:r>
            <a:r>
              <a:rPr lang="cs-CZ" dirty="0" smtClean="0">
                <a:hlinkClick r:id="rId2" tooltip="1839"/>
              </a:rPr>
              <a:t>1839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smtClean="0">
                <a:hlinkClick r:id="rId3" tooltip="1914"/>
              </a:rPr>
              <a:t>1914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399" y="2377439"/>
            <a:ext cx="6241816" cy="3879669"/>
          </a:xfrm>
        </p:spPr>
        <p:txBody>
          <a:bodyPr>
            <a:normAutofit lnSpcReduction="10000"/>
          </a:bodyPr>
          <a:lstStyle/>
          <a:p>
            <a:r>
              <a:rPr lang="cs-CZ" sz="2000" dirty="0" smtClean="0"/>
              <a:t>Triadické znaky</a:t>
            </a:r>
          </a:p>
          <a:p>
            <a:r>
              <a:rPr lang="cs-CZ" sz="2000" i="1" dirty="0" smtClean="0"/>
              <a:t>objekt</a:t>
            </a:r>
            <a:r>
              <a:rPr lang="cs-CZ" sz="2000" dirty="0" smtClean="0"/>
              <a:t> - cokoli, co může být myšleno; ať už je to jen představa věci, pokud je schopna být zakódována ve znaku;</a:t>
            </a:r>
          </a:p>
          <a:p>
            <a:r>
              <a:rPr lang="cs-CZ" sz="2000" i="1" dirty="0" smtClean="0"/>
              <a:t>reprezentant</a:t>
            </a:r>
            <a:r>
              <a:rPr lang="cs-CZ" sz="2000" dirty="0" smtClean="0"/>
              <a:t> - znak, který popisuje objekt (srov. </a:t>
            </a:r>
            <a:r>
              <a:rPr lang="cs-CZ" sz="2000" dirty="0" err="1" smtClean="0"/>
              <a:t>Saussurův</a:t>
            </a:r>
            <a:r>
              <a:rPr lang="cs-CZ" sz="2000" dirty="0" smtClean="0"/>
              <a:t> pojem </a:t>
            </a:r>
            <a:r>
              <a:rPr lang="cs-CZ" sz="2000" i="1" dirty="0" smtClean="0"/>
              <a:t>označující</a:t>
            </a:r>
            <a:r>
              <a:rPr lang="cs-CZ" sz="2000" dirty="0" smtClean="0"/>
              <a:t>);</a:t>
            </a:r>
          </a:p>
          <a:p>
            <a:r>
              <a:rPr lang="cs-CZ" sz="2000" i="1" dirty="0" err="1" smtClean="0"/>
              <a:t>interpretant</a:t>
            </a:r>
            <a:r>
              <a:rPr lang="cs-CZ" sz="2000" dirty="0" smtClean="0"/>
              <a:t> - význam získaný dekódováním či interpretací znaku</a:t>
            </a:r>
          </a:p>
          <a:p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moderní sémiotika, teorie o  produkci významu</a:t>
            </a:r>
            <a:endParaRPr lang="cs-CZ" sz="2000" dirty="0"/>
          </a:p>
        </p:txBody>
      </p:sp>
      <p:pic>
        <p:nvPicPr>
          <p:cNvPr id="2050" name="Picture 2" descr="http://upload.wikimedia.org/wikipedia/commons/thumb/a/a4/Charles_Sanders_Peirce_theb3558.jpg/150px-Charles_Sanders_Peirce_theb355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r="61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ravoúhlá spojovací čára 8"/>
          <p:cNvCxnSpPr/>
          <p:nvPr/>
        </p:nvCxnSpPr>
        <p:spPr>
          <a:xfrm>
            <a:off x="1567543" y="4754880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71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89167" y="849087"/>
            <a:ext cx="91048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0" i="0" dirty="0" err="1" smtClean="0">
                <a:solidFill>
                  <a:srgbClr val="000000"/>
                </a:solidFill>
                <a:effectLst/>
                <a:latin typeface="+mj-lt"/>
              </a:rPr>
              <a:t>Piercovo</a:t>
            </a: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 rozlišení znaků podle toho, jak znak a předmět spolu souvisí:</a:t>
            </a:r>
          </a:p>
          <a:p>
            <a:pPr>
              <a:buFont typeface="+mj-lt"/>
              <a:buAutoNum type="arabicPeriod"/>
            </a:pP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 přirozeně (</a:t>
            </a:r>
            <a:r>
              <a:rPr lang="cs-CZ" sz="2800" b="1" i="0" dirty="0" smtClean="0">
                <a:solidFill>
                  <a:srgbClr val="000000"/>
                </a:solidFill>
                <a:effectLst/>
                <a:latin typeface="+mj-lt"/>
              </a:rPr>
              <a:t>index</a:t>
            </a: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 – například oheň a kouř),</a:t>
            </a:r>
          </a:p>
          <a:p>
            <a:pPr>
              <a:buFont typeface="+mj-lt"/>
              <a:buAutoNum type="arabicPeriod"/>
            </a:pPr>
            <a:endParaRPr lang="cs-CZ" sz="2800" b="0" i="0" dirty="0" smtClean="0">
              <a:solidFill>
                <a:srgbClr val="000000"/>
              </a:solidFill>
              <a:effectLst/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 na základě analogie (</a:t>
            </a:r>
            <a:r>
              <a:rPr lang="cs-CZ" sz="2800" b="1" i="0" dirty="0" smtClean="0">
                <a:solidFill>
                  <a:srgbClr val="000000"/>
                </a:solidFill>
                <a:effectLst/>
                <a:latin typeface="+mj-lt"/>
              </a:rPr>
              <a:t>ikon</a:t>
            </a: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 – například obraz),</a:t>
            </a:r>
          </a:p>
          <a:p>
            <a:pPr>
              <a:buFont typeface="+mj-lt"/>
              <a:buAutoNum type="arabicPeriod"/>
            </a:pPr>
            <a:endParaRPr lang="cs-CZ" sz="2800" b="0" i="0" dirty="0" smtClean="0">
              <a:solidFill>
                <a:srgbClr val="000000"/>
              </a:solidFill>
              <a:effectLst/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 anebo pouze konvencí (</a:t>
            </a:r>
            <a:r>
              <a:rPr lang="cs-CZ" sz="2800" b="1" i="0" dirty="0" smtClean="0">
                <a:solidFill>
                  <a:srgbClr val="000000"/>
                </a:solidFill>
                <a:effectLst/>
                <a:latin typeface="+mj-lt"/>
              </a:rPr>
              <a:t>symbol</a:t>
            </a: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 – například slovo). </a:t>
            </a:r>
            <a:endParaRPr lang="cs-CZ" sz="2800" b="0" i="0" dirty="0" smtClean="0">
              <a:solidFill>
                <a:srgbClr val="000000"/>
              </a:solidFill>
              <a:effectLst/>
              <a:latin typeface="+mj-lt"/>
            </a:endParaRPr>
          </a:p>
          <a:p>
            <a:pPr>
              <a:buFont typeface="+mj-lt"/>
              <a:buAutoNum type="arabicPeriod"/>
            </a:pPr>
            <a:endParaRPr lang="cs-CZ" sz="2800" b="0" i="0" dirty="0" smtClean="0">
              <a:solidFill>
                <a:srgbClr val="000000"/>
              </a:solidFill>
              <a:effectLst/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Spor o arbitrárnost symbolu: </a:t>
            </a:r>
            <a:r>
              <a:rPr lang="cs-CZ" sz="2800" dirty="0" err="1" smtClean="0">
                <a:solidFill>
                  <a:srgbClr val="000000"/>
                </a:solidFill>
                <a:latin typeface="+mj-lt"/>
              </a:rPr>
              <a:t>Saussure</a:t>
            </a: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 x </a:t>
            </a:r>
            <a:r>
              <a:rPr lang="cs-CZ" sz="2800" dirty="0" err="1" smtClean="0">
                <a:solidFill>
                  <a:srgbClr val="000000"/>
                </a:solidFill>
                <a:latin typeface="+mj-lt"/>
              </a:rPr>
              <a:t>Benoist</a:t>
            </a: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 </a:t>
            </a:r>
            <a:endParaRPr lang="cs-CZ" sz="28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Materiální obrat ve studiu náboženství – </a:t>
            </a:r>
            <a:r>
              <a:rPr lang="cs-CZ" sz="2800" b="0" i="0" dirty="0" err="1" smtClean="0">
                <a:solidFill>
                  <a:srgbClr val="000000"/>
                </a:solidFill>
                <a:effectLst/>
                <a:latin typeface="+mj-lt"/>
              </a:rPr>
              <a:t>Houtman</a:t>
            </a: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cs-CZ" sz="2800" b="0" i="0" dirty="0" err="1" smtClean="0">
                <a:solidFill>
                  <a:srgbClr val="000000"/>
                </a:solidFill>
                <a:effectLst/>
                <a:latin typeface="+mj-lt"/>
              </a:rPr>
              <a:t>Dick</a:t>
            </a: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 &amp; </a:t>
            </a:r>
            <a:r>
              <a:rPr lang="cs-CZ" sz="2800" b="0" i="0" dirty="0" err="1" smtClean="0">
                <a:solidFill>
                  <a:srgbClr val="000000"/>
                </a:solidFill>
                <a:effectLst/>
                <a:latin typeface="+mj-lt"/>
              </a:rPr>
              <a:t>Meyer</a:t>
            </a: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cs-CZ" sz="2800" b="0" i="0" dirty="0" err="1" smtClean="0">
                <a:solidFill>
                  <a:srgbClr val="000000"/>
                </a:solidFill>
                <a:effectLst/>
                <a:latin typeface="+mj-lt"/>
              </a:rPr>
              <a:t>Birgit</a:t>
            </a: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cs-CZ" sz="2800" b="0" i="0" dirty="0" err="1" smtClean="0">
                <a:solidFill>
                  <a:srgbClr val="000000"/>
                </a:solidFill>
                <a:effectLst/>
                <a:latin typeface="+mj-lt"/>
              </a:rPr>
              <a:t>eds</a:t>
            </a:r>
            <a:r>
              <a:rPr lang="cs-CZ" sz="2800" b="0" i="0" dirty="0" smtClean="0">
                <a:solidFill>
                  <a:srgbClr val="000000"/>
                </a:solidFill>
                <a:effectLst/>
                <a:latin typeface="+mj-lt"/>
              </a:rPr>
              <a:t>. (2012): </a:t>
            </a:r>
            <a:r>
              <a:rPr lang="cs-CZ" sz="2800" b="0" i="1" dirty="0" err="1" smtClean="0">
                <a:solidFill>
                  <a:srgbClr val="000000"/>
                </a:solidFill>
                <a:effectLst/>
                <a:latin typeface="+mj-lt"/>
              </a:rPr>
              <a:t>Things</a:t>
            </a:r>
            <a:r>
              <a:rPr lang="cs-CZ" sz="2800" b="0" i="1" dirty="0" smtClean="0">
                <a:solidFill>
                  <a:srgbClr val="000000"/>
                </a:solidFill>
                <a:effectLst/>
                <a:latin typeface="+mj-lt"/>
              </a:rPr>
              <a:t>: Religion and </a:t>
            </a:r>
            <a:r>
              <a:rPr lang="cs-CZ" sz="2800" b="0" i="1" dirty="0" err="1" smtClean="0"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lang="cs-CZ" sz="2800" b="0" i="1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cs-CZ" sz="2800" b="0" i="1" dirty="0" err="1" smtClean="0">
                <a:solidFill>
                  <a:srgbClr val="000000"/>
                </a:solidFill>
                <a:effectLst/>
                <a:latin typeface="+mj-lt"/>
              </a:rPr>
              <a:t>question</a:t>
            </a:r>
            <a:r>
              <a:rPr lang="cs-CZ" sz="2800" b="0" i="1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cs-CZ" sz="2800" b="0" i="1" dirty="0" err="1" smtClean="0">
                <a:solidFill>
                  <a:srgbClr val="000000"/>
                </a:solidFill>
                <a:effectLst/>
                <a:latin typeface="+mj-lt"/>
              </a:rPr>
              <a:t>of</a:t>
            </a:r>
            <a:r>
              <a:rPr lang="cs-CZ" sz="2800" b="0" i="1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cs-CZ" sz="2800" b="0" i="1" dirty="0" err="1" smtClean="0">
                <a:solidFill>
                  <a:srgbClr val="000000"/>
                </a:solidFill>
                <a:effectLst/>
                <a:latin typeface="+mj-lt"/>
              </a:rPr>
              <a:t>materiality</a:t>
            </a:r>
            <a:r>
              <a:rPr lang="cs-CZ" sz="2800" b="0" i="1" dirty="0" smtClean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cs-CZ" sz="2800" b="0" dirty="0" smtClean="0">
                <a:solidFill>
                  <a:srgbClr val="000000"/>
                </a:solidFill>
                <a:effectLst/>
                <a:latin typeface="+mj-lt"/>
              </a:rPr>
              <a:t>New York: </a:t>
            </a:r>
            <a:r>
              <a:rPr lang="cs-CZ" sz="2800" b="0" dirty="0" err="1" smtClean="0">
                <a:solidFill>
                  <a:srgbClr val="000000"/>
                </a:solidFill>
                <a:effectLst/>
                <a:latin typeface="+mj-lt"/>
              </a:rPr>
              <a:t>Fordham</a:t>
            </a:r>
            <a:r>
              <a:rPr lang="cs-CZ" sz="2800" b="0" dirty="0" smtClean="0">
                <a:solidFill>
                  <a:srgbClr val="000000"/>
                </a:solidFill>
                <a:effectLst/>
                <a:latin typeface="+mj-lt"/>
              </a:rPr>
              <a:t> University </a:t>
            </a:r>
            <a:r>
              <a:rPr lang="cs-CZ" sz="2800" b="0" dirty="0" err="1" smtClean="0">
                <a:solidFill>
                  <a:srgbClr val="000000"/>
                </a:solidFill>
                <a:effectLst/>
                <a:latin typeface="+mj-lt"/>
              </a:rPr>
              <a:t>Press</a:t>
            </a:r>
            <a:endParaRPr lang="cs-CZ" sz="2800" b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75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Materiální objekty jako ikony a indexy posvátného ve světě</a:t>
            </a:r>
          </a:p>
        </p:txBody>
      </p:sp>
      <p:pic>
        <p:nvPicPr>
          <p:cNvPr id="1026" name="Picture 2" descr="Výsledek obrázku pro kami fuj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55838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Výsledek obrázku pro stupa těnov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10" y="2558380"/>
            <a:ext cx="3324225" cy="1847850"/>
          </a:xfrm>
          <a:prstGeom prst="rect">
            <a:avLst/>
          </a:prstGeom>
        </p:spPr>
      </p:pic>
      <p:pic>
        <p:nvPicPr>
          <p:cNvPr id="9" name="Zástupný symbol pro obsa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295" y="2558380"/>
            <a:ext cx="3339405" cy="3617845"/>
          </a:xfrm>
          <a:prstGeom prst="rect">
            <a:avLst/>
          </a:prstGeom>
        </p:spPr>
      </p:pic>
      <p:pic>
        <p:nvPicPr>
          <p:cNvPr id="1034" name="Picture 10" descr="Výsledek obrázku pro ling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4433149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2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Materiální objekty jako ikony a indexy posvátného ve světě</a:t>
            </a:r>
          </a:p>
        </p:txBody>
      </p:sp>
      <p:pic>
        <p:nvPicPr>
          <p:cNvPr id="4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6771" y="2502303"/>
            <a:ext cx="3444023" cy="3087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3832" y="2502303"/>
            <a:ext cx="3438658" cy="308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3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Materiální objekty jako ikony a indexy posvátného ve světě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5803" y="2410239"/>
            <a:ext cx="3672407" cy="36123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410239"/>
            <a:ext cx="4667517" cy="361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1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Susanne</a:t>
            </a:r>
            <a:r>
              <a:rPr lang="cs-CZ" dirty="0" smtClean="0"/>
              <a:t> K. Langer (1895 – 1985)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3435" y="3217170"/>
            <a:ext cx="9601196" cy="4551893"/>
          </a:xfrm>
        </p:spPr>
        <p:txBody>
          <a:bodyPr/>
          <a:lstStyle/>
          <a:p>
            <a:r>
              <a:rPr lang="cs-CZ" dirty="0" smtClean="0"/>
              <a:t>Procesy zvýznamňování:</a:t>
            </a:r>
          </a:p>
          <a:p>
            <a:r>
              <a:rPr lang="cs-CZ" dirty="0" smtClean="0"/>
              <a:t>Signifikace (triáda: subjekt – ikon či </a:t>
            </a:r>
            <a:r>
              <a:rPr lang="cs-CZ" dirty="0" smtClean="0"/>
              <a:t>index  </a:t>
            </a:r>
            <a:r>
              <a:rPr lang="cs-CZ" dirty="0" smtClean="0"/>
              <a:t>-  objekt)</a:t>
            </a:r>
          </a:p>
          <a:p>
            <a:r>
              <a:rPr lang="cs-CZ" dirty="0" smtClean="0"/>
              <a:t>X </a:t>
            </a:r>
            <a:r>
              <a:rPr lang="cs-CZ" dirty="0" err="1" smtClean="0"/>
              <a:t>čtyřsložkový</a:t>
            </a:r>
            <a:r>
              <a:rPr lang="cs-CZ" dirty="0" smtClean="0"/>
              <a:t> vztah: subjekt, symbol, koncept, objekt </a:t>
            </a:r>
          </a:p>
          <a:p>
            <a:r>
              <a:rPr lang="cs-CZ" dirty="0" smtClean="0"/>
              <a:t>Denotace (vztah mezi symbolem a objektem)</a:t>
            </a:r>
          </a:p>
          <a:p>
            <a:r>
              <a:rPr lang="cs-CZ" dirty="0" smtClean="0"/>
              <a:t>Konotace (vztah mezi symbolem a konceptem)</a:t>
            </a:r>
          </a:p>
          <a:p>
            <a:endParaRPr lang="cs-CZ" dirty="0"/>
          </a:p>
        </p:txBody>
      </p:sp>
      <p:pic>
        <p:nvPicPr>
          <p:cNvPr id="3074" name="Picture 2" descr="https://encrypted-tbn1.gstatic.com/images?q=tbn:ANd9GcT8nYO400rnd7vE3EpVgDaDJYqC8fkYbOdNlyThz6-o0Zy6UmD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9" y="673995"/>
            <a:ext cx="17907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020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všechno\Dokumenty 12_07\Antropologie náboženství\FSV LS 2016\stažený sou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7886" y="1267097"/>
            <a:ext cx="6766560" cy="4467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000" y="849085"/>
            <a:ext cx="6096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„</a:t>
            </a:r>
            <a:r>
              <a:rPr lang="cs-CZ" sz="2000" dirty="0" err="1" smtClean="0"/>
              <a:t>Lebo</a:t>
            </a:r>
            <a:r>
              <a:rPr lang="cs-CZ" sz="2000" dirty="0" smtClean="0"/>
              <a:t> sotva </a:t>
            </a:r>
            <a:r>
              <a:rPr lang="cs-CZ" sz="2000" dirty="0" err="1" smtClean="0"/>
              <a:t>povedal</a:t>
            </a:r>
            <a:r>
              <a:rPr lang="cs-CZ" sz="2000" dirty="0" smtClean="0"/>
              <a:t> „toto je fajka“, musí </a:t>
            </a:r>
            <a:r>
              <a:rPr lang="cs-CZ" sz="2000" dirty="0" err="1" smtClean="0"/>
              <a:t>sa</a:t>
            </a:r>
            <a:r>
              <a:rPr lang="cs-CZ" sz="2000" dirty="0" smtClean="0"/>
              <a:t> </a:t>
            </a:r>
            <a:r>
              <a:rPr lang="cs-CZ" sz="2000" dirty="0" err="1" smtClean="0"/>
              <a:t>opraviť</a:t>
            </a:r>
            <a:r>
              <a:rPr lang="cs-CZ" sz="2000" dirty="0" smtClean="0"/>
              <a:t> a koktá „toto </a:t>
            </a:r>
            <a:r>
              <a:rPr lang="cs-CZ" sz="2000" dirty="0" err="1" smtClean="0"/>
              <a:t>nie</a:t>
            </a:r>
            <a:r>
              <a:rPr lang="cs-CZ" sz="2000" dirty="0" smtClean="0"/>
              <a:t> je fajka“, ale kresba fajky“, „toto </a:t>
            </a:r>
            <a:r>
              <a:rPr lang="cs-CZ" sz="2000" dirty="0" err="1" smtClean="0"/>
              <a:t>nie</a:t>
            </a:r>
            <a:r>
              <a:rPr lang="cs-CZ" sz="2000" dirty="0" smtClean="0"/>
              <a:t> je fajka, ale veta, </a:t>
            </a:r>
            <a:r>
              <a:rPr lang="cs-CZ" sz="2000" dirty="0" err="1" smtClean="0"/>
              <a:t>ktorá</a:t>
            </a:r>
            <a:r>
              <a:rPr lang="cs-CZ" sz="2000" dirty="0" smtClean="0"/>
              <a:t> </a:t>
            </a:r>
            <a:r>
              <a:rPr lang="cs-CZ" sz="2000" dirty="0" err="1" smtClean="0"/>
              <a:t>hovorí</a:t>
            </a:r>
            <a:r>
              <a:rPr lang="cs-CZ" sz="2000" dirty="0" smtClean="0"/>
              <a:t>, že je to fajka“, „ veta „toto </a:t>
            </a:r>
            <a:r>
              <a:rPr lang="cs-CZ" sz="2000" dirty="0" err="1" smtClean="0"/>
              <a:t>nie</a:t>
            </a:r>
            <a:r>
              <a:rPr lang="cs-CZ" sz="2000" dirty="0" smtClean="0"/>
              <a:t> je fajka“ </a:t>
            </a:r>
            <a:r>
              <a:rPr lang="cs-CZ" sz="2000" dirty="0" err="1" smtClean="0"/>
              <a:t>nie</a:t>
            </a:r>
            <a:r>
              <a:rPr lang="cs-CZ" sz="2000" dirty="0" smtClean="0"/>
              <a:t> je fajka“, „ </a:t>
            </a:r>
            <a:r>
              <a:rPr lang="cs-CZ" sz="2000" dirty="0" err="1" smtClean="0"/>
              <a:t>vo</a:t>
            </a:r>
            <a:r>
              <a:rPr lang="cs-CZ" sz="2000" dirty="0" smtClean="0"/>
              <a:t> </a:t>
            </a:r>
            <a:r>
              <a:rPr lang="cs-CZ" sz="2000" dirty="0" err="1" smtClean="0"/>
              <a:t>vete</a:t>
            </a:r>
            <a:r>
              <a:rPr lang="cs-CZ" sz="2000" dirty="0" smtClean="0"/>
              <a:t> „toto </a:t>
            </a:r>
            <a:r>
              <a:rPr lang="cs-CZ" sz="2000" dirty="0" err="1" smtClean="0"/>
              <a:t>nie</a:t>
            </a:r>
            <a:r>
              <a:rPr lang="cs-CZ" sz="2000" dirty="0" smtClean="0"/>
              <a:t> je fajka“ toto </a:t>
            </a:r>
            <a:r>
              <a:rPr lang="cs-CZ" sz="2000" dirty="0" err="1" smtClean="0"/>
              <a:t>nie</a:t>
            </a:r>
            <a:r>
              <a:rPr lang="cs-CZ" sz="2000" dirty="0" smtClean="0"/>
              <a:t> je fajka“, „ táto </a:t>
            </a:r>
            <a:r>
              <a:rPr lang="cs-CZ" sz="2000" dirty="0" err="1" smtClean="0"/>
              <a:t>maľba</a:t>
            </a:r>
            <a:r>
              <a:rPr lang="cs-CZ" sz="2000" dirty="0" smtClean="0"/>
              <a:t>, táto </a:t>
            </a:r>
            <a:r>
              <a:rPr lang="cs-CZ" sz="2000" dirty="0" err="1" smtClean="0"/>
              <a:t>napísaná</a:t>
            </a:r>
            <a:r>
              <a:rPr lang="cs-CZ" sz="2000" dirty="0" smtClean="0"/>
              <a:t> veta, táto kresba fajky, </a:t>
            </a:r>
            <a:r>
              <a:rPr lang="cs-CZ" sz="2000" dirty="0" err="1" smtClean="0"/>
              <a:t>všetko</a:t>
            </a:r>
            <a:r>
              <a:rPr lang="cs-CZ" sz="2000" dirty="0" smtClean="0"/>
              <a:t> toto nic je fajka“. </a:t>
            </a:r>
            <a:r>
              <a:rPr lang="cs-CZ" sz="2000" dirty="0" err="1" smtClean="0"/>
              <a:t>Négacíe</a:t>
            </a:r>
            <a:r>
              <a:rPr lang="cs-CZ" sz="2000" dirty="0" smtClean="0"/>
              <a:t> </a:t>
            </a:r>
            <a:r>
              <a:rPr lang="cs-CZ" sz="2000" dirty="0" err="1" smtClean="0"/>
              <a:t>sa</a:t>
            </a:r>
            <a:r>
              <a:rPr lang="cs-CZ" sz="2000" dirty="0" smtClean="0"/>
              <a:t> </a:t>
            </a:r>
            <a:r>
              <a:rPr lang="cs-CZ" sz="2000" dirty="0" err="1" smtClean="0"/>
              <a:t>množia</a:t>
            </a:r>
            <a:r>
              <a:rPr lang="cs-CZ" sz="2000" dirty="0" smtClean="0"/>
              <a:t>, hlas </a:t>
            </a:r>
            <a:r>
              <a:rPr lang="cs-CZ" sz="2000" dirty="0" err="1" smtClean="0"/>
              <a:t>sa</a:t>
            </a:r>
            <a:r>
              <a:rPr lang="cs-CZ" sz="2000" dirty="0" smtClean="0"/>
              <a:t> zamotává a </a:t>
            </a:r>
            <a:r>
              <a:rPr lang="cs-CZ" sz="2000" dirty="0" err="1" smtClean="0"/>
              <a:t>zadúša</a:t>
            </a:r>
            <a:r>
              <a:rPr lang="cs-CZ" sz="2000" dirty="0" smtClean="0"/>
              <a:t>, </a:t>
            </a:r>
            <a:r>
              <a:rPr lang="cs-CZ" sz="2000" dirty="0" err="1" smtClean="0"/>
              <a:t>zmätený</a:t>
            </a:r>
            <a:r>
              <a:rPr lang="cs-CZ" sz="2000" dirty="0" smtClean="0"/>
              <a:t> </a:t>
            </a:r>
            <a:r>
              <a:rPr lang="cs-CZ" sz="2000" dirty="0" err="1" smtClean="0"/>
              <a:t>učiteľ</a:t>
            </a:r>
            <a:r>
              <a:rPr lang="cs-CZ" sz="2000" dirty="0" smtClean="0"/>
              <a:t> </a:t>
            </a:r>
            <a:r>
              <a:rPr lang="cs-CZ" sz="2000" dirty="0" err="1" smtClean="0"/>
              <a:t>spúšťa</a:t>
            </a:r>
            <a:r>
              <a:rPr lang="cs-CZ" sz="2000" dirty="0" smtClean="0"/>
              <a:t> </a:t>
            </a:r>
            <a:r>
              <a:rPr lang="cs-CZ" sz="2000" dirty="0" err="1" smtClean="0"/>
              <a:t>svoj</a:t>
            </a:r>
            <a:r>
              <a:rPr lang="cs-CZ" sz="2000" dirty="0" smtClean="0"/>
              <a:t> </a:t>
            </a:r>
            <a:r>
              <a:rPr lang="cs-CZ" sz="2000" dirty="0" err="1" smtClean="0"/>
              <a:t>vystretý</a:t>
            </a:r>
            <a:r>
              <a:rPr lang="cs-CZ" sz="2000" dirty="0" smtClean="0"/>
              <a:t> ukazovák, </a:t>
            </a:r>
            <a:r>
              <a:rPr lang="cs-CZ" sz="2000" dirty="0" err="1" smtClean="0"/>
              <a:t>obracia</a:t>
            </a:r>
            <a:r>
              <a:rPr lang="cs-CZ" sz="2000" dirty="0" smtClean="0"/>
              <a:t> </a:t>
            </a:r>
            <a:r>
              <a:rPr lang="cs-CZ" sz="2000" dirty="0" err="1" smtClean="0"/>
              <a:t>sa</a:t>
            </a:r>
            <a:r>
              <a:rPr lang="cs-CZ" sz="2000" dirty="0" smtClean="0"/>
              <a:t> </a:t>
            </a:r>
            <a:r>
              <a:rPr lang="cs-CZ" sz="2000" dirty="0" err="1" smtClean="0"/>
              <a:t>chrbtom</a:t>
            </a:r>
            <a:r>
              <a:rPr lang="cs-CZ" sz="2000" dirty="0" smtClean="0"/>
              <a:t> k tabuli, </a:t>
            </a:r>
            <a:r>
              <a:rPr lang="cs-CZ" sz="2000" dirty="0" err="1" smtClean="0"/>
              <a:t>pozerá</a:t>
            </a:r>
            <a:r>
              <a:rPr lang="cs-CZ" sz="2000" dirty="0" smtClean="0"/>
              <a:t> </a:t>
            </a:r>
            <a:r>
              <a:rPr lang="cs-CZ" sz="2000" dirty="0" err="1" smtClean="0"/>
              <a:t>sa</a:t>
            </a:r>
            <a:r>
              <a:rPr lang="cs-CZ" sz="2000" dirty="0" smtClean="0"/>
              <a:t> na </a:t>
            </a:r>
            <a:r>
              <a:rPr lang="cs-CZ" sz="2000" dirty="0" err="1" smtClean="0"/>
              <a:t>žiakov</a:t>
            </a:r>
            <a:r>
              <a:rPr lang="cs-CZ" sz="2000" dirty="0" smtClean="0"/>
              <a:t>, </a:t>
            </a:r>
            <a:r>
              <a:rPr lang="cs-CZ" sz="2000" dirty="0" err="1" smtClean="0"/>
              <a:t>ktorí</a:t>
            </a:r>
            <a:r>
              <a:rPr lang="cs-CZ" sz="2000" dirty="0" smtClean="0"/>
              <a:t> </a:t>
            </a:r>
            <a:r>
              <a:rPr lang="cs-CZ" sz="2000" dirty="0" err="1" smtClean="0"/>
              <a:t>sa</a:t>
            </a:r>
            <a:r>
              <a:rPr lang="cs-CZ" sz="2000" dirty="0" smtClean="0"/>
              <a:t> </a:t>
            </a:r>
            <a:r>
              <a:rPr lang="cs-CZ" sz="2000" dirty="0" err="1" smtClean="0"/>
              <a:t>válajú</a:t>
            </a:r>
            <a:r>
              <a:rPr lang="cs-CZ" sz="2000" dirty="0" smtClean="0"/>
              <a:t> od </a:t>
            </a:r>
            <a:r>
              <a:rPr lang="cs-CZ" sz="2000" dirty="0" err="1" smtClean="0"/>
              <a:t>smiechu</a:t>
            </a:r>
            <a:r>
              <a:rPr lang="cs-CZ" sz="2000" dirty="0" smtClean="0"/>
              <a:t> a </a:t>
            </a:r>
            <a:r>
              <a:rPr lang="cs-CZ" sz="2000" dirty="0" err="1" smtClean="0"/>
              <a:t>neuvedomuje</a:t>
            </a:r>
            <a:r>
              <a:rPr lang="cs-CZ" sz="2000" dirty="0" smtClean="0"/>
              <a:t> si, že </a:t>
            </a:r>
            <a:r>
              <a:rPr lang="cs-CZ" sz="2000" dirty="0" err="1" smtClean="0"/>
              <a:t>sa</a:t>
            </a:r>
            <a:r>
              <a:rPr lang="cs-CZ" sz="2000" dirty="0" smtClean="0"/>
              <a:t> </a:t>
            </a:r>
            <a:r>
              <a:rPr lang="cs-CZ" sz="2000" dirty="0" err="1" smtClean="0"/>
              <a:t>smejú</a:t>
            </a:r>
            <a:r>
              <a:rPr lang="cs-CZ" sz="2000" dirty="0" smtClean="0"/>
              <a:t> </a:t>
            </a:r>
            <a:r>
              <a:rPr lang="cs-CZ" sz="2000" dirty="0" err="1" smtClean="0"/>
              <a:t>práve</a:t>
            </a:r>
            <a:r>
              <a:rPr lang="cs-CZ" sz="2000" dirty="0" smtClean="0"/>
              <a:t> </a:t>
            </a:r>
            <a:r>
              <a:rPr lang="cs-CZ" sz="2000" dirty="0" err="1" smtClean="0"/>
              <a:t>preto</a:t>
            </a:r>
            <a:r>
              <a:rPr lang="cs-CZ" sz="2000" dirty="0" smtClean="0"/>
              <a:t>, </a:t>
            </a:r>
            <a:r>
              <a:rPr lang="cs-CZ" sz="2000" dirty="0" err="1" smtClean="0"/>
              <a:t>lebo</a:t>
            </a:r>
            <a:r>
              <a:rPr lang="cs-CZ" sz="2000" dirty="0" smtClean="0"/>
              <a:t> nad </a:t>
            </a:r>
            <a:r>
              <a:rPr lang="cs-CZ" sz="2000" dirty="0" err="1" smtClean="0"/>
              <a:t>tabuľou</a:t>
            </a:r>
            <a:r>
              <a:rPr lang="cs-CZ" sz="2000" dirty="0" smtClean="0"/>
              <a:t> a </a:t>
            </a:r>
            <a:r>
              <a:rPr lang="cs-CZ" sz="2000" dirty="0" err="1" smtClean="0"/>
              <a:t>učiteľom</a:t>
            </a:r>
            <a:r>
              <a:rPr lang="cs-CZ" sz="2000" dirty="0" smtClean="0"/>
              <a:t> </a:t>
            </a:r>
            <a:r>
              <a:rPr lang="cs-CZ" sz="2000" dirty="0" err="1" smtClean="0"/>
              <a:t>brblajúcim</a:t>
            </a:r>
            <a:r>
              <a:rPr lang="cs-CZ" sz="2000" dirty="0" smtClean="0"/>
              <a:t> svoje </a:t>
            </a:r>
            <a:r>
              <a:rPr lang="cs-CZ" sz="2000" dirty="0" err="1" smtClean="0"/>
              <a:t>negácie</a:t>
            </a:r>
            <a:r>
              <a:rPr lang="cs-CZ" sz="2000" dirty="0" smtClean="0"/>
              <a:t> </a:t>
            </a:r>
            <a:r>
              <a:rPr lang="cs-CZ" sz="2000" dirty="0" err="1" smtClean="0"/>
              <a:t>sa</a:t>
            </a:r>
            <a:r>
              <a:rPr lang="cs-CZ" sz="2000" dirty="0" smtClean="0"/>
              <a:t> začala </a:t>
            </a:r>
            <a:r>
              <a:rPr lang="cs-CZ" sz="2000" dirty="0" err="1" smtClean="0"/>
              <a:t>dvíhať</a:t>
            </a:r>
            <a:r>
              <a:rPr lang="cs-CZ" sz="2000" dirty="0" smtClean="0"/>
              <a:t> para, </a:t>
            </a:r>
            <a:r>
              <a:rPr lang="cs-CZ" sz="2000" dirty="0" err="1" smtClean="0"/>
              <a:t>pomali</a:t>
            </a:r>
            <a:r>
              <a:rPr lang="cs-CZ" sz="2000" dirty="0" smtClean="0"/>
              <a:t> začala </a:t>
            </a:r>
            <a:r>
              <a:rPr lang="cs-CZ" sz="2000" dirty="0" err="1" smtClean="0"/>
              <a:t>nadobúdať</a:t>
            </a:r>
            <a:r>
              <a:rPr lang="cs-CZ" sz="2000" dirty="0" smtClean="0"/>
              <a:t> tvar a </a:t>
            </a:r>
            <a:r>
              <a:rPr lang="cs-CZ" sz="2000" dirty="0" err="1" smtClean="0"/>
              <a:t>teraz</a:t>
            </a:r>
            <a:r>
              <a:rPr lang="cs-CZ" sz="2000" dirty="0" smtClean="0"/>
              <a:t> už celkem </a:t>
            </a:r>
            <a:r>
              <a:rPr lang="cs-CZ" sz="2000" dirty="0" err="1" smtClean="0"/>
              <a:t>presne</a:t>
            </a:r>
            <a:r>
              <a:rPr lang="cs-CZ" sz="2000" dirty="0" smtClean="0"/>
              <a:t> a bez </a:t>
            </a:r>
            <a:r>
              <a:rPr lang="cs-CZ" sz="2000" dirty="0" err="1" smtClean="0"/>
              <a:t>najmenších</a:t>
            </a:r>
            <a:r>
              <a:rPr lang="cs-CZ" sz="2000" dirty="0" smtClean="0"/>
              <a:t> </a:t>
            </a:r>
            <a:r>
              <a:rPr lang="cs-CZ" sz="2000" dirty="0" err="1" smtClean="0"/>
              <a:t>pochýb</a:t>
            </a:r>
            <a:r>
              <a:rPr lang="cs-CZ" sz="2000" dirty="0" smtClean="0"/>
              <a:t> načrtává fajku. „Fajka, je to fajka“, </a:t>
            </a:r>
            <a:r>
              <a:rPr lang="cs-CZ" sz="2000" dirty="0" err="1" smtClean="0"/>
              <a:t>kričia</a:t>
            </a:r>
            <a:r>
              <a:rPr lang="cs-CZ" sz="2000" dirty="0" smtClean="0"/>
              <a:t> žáci, </a:t>
            </a:r>
            <a:r>
              <a:rPr lang="cs-CZ" sz="2000" dirty="0" err="1" smtClean="0"/>
              <a:t>dupú</a:t>
            </a:r>
            <a:r>
              <a:rPr lang="cs-CZ" sz="2000" dirty="0" smtClean="0"/>
              <a:t> nohami, </a:t>
            </a:r>
            <a:r>
              <a:rPr lang="cs-CZ" sz="2000" dirty="0" err="1" smtClean="0"/>
              <a:t>zatiaľco</a:t>
            </a:r>
            <a:r>
              <a:rPr lang="cs-CZ" sz="2000" dirty="0" smtClean="0"/>
              <a:t> </a:t>
            </a:r>
            <a:r>
              <a:rPr lang="cs-CZ" sz="2000" dirty="0" err="1" smtClean="0"/>
              <a:t>učiteľ</a:t>
            </a:r>
            <a:r>
              <a:rPr lang="cs-CZ" sz="2000" dirty="0" smtClean="0"/>
              <a:t>, sice </a:t>
            </a:r>
            <a:r>
              <a:rPr lang="cs-CZ" sz="2000" dirty="0" err="1" smtClean="0"/>
              <a:t>coraz</a:t>
            </a:r>
            <a:r>
              <a:rPr lang="cs-CZ" sz="2000" dirty="0" smtClean="0"/>
              <a:t> </a:t>
            </a:r>
            <a:r>
              <a:rPr lang="cs-CZ" sz="2000" dirty="0" err="1" smtClean="0"/>
              <a:t>tichšie</a:t>
            </a:r>
            <a:r>
              <a:rPr lang="cs-CZ" sz="2000" dirty="0" smtClean="0"/>
              <a:t>, no s </a:t>
            </a:r>
            <a:r>
              <a:rPr lang="cs-CZ" sz="2000" dirty="0" err="1" smtClean="0"/>
              <a:t>rovnakou</a:t>
            </a:r>
            <a:r>
              <a:rPr lang="cs-CZ" sz="2000" dirty="0" smtClean="0"/>
              <a:t> </a:t>
            </a:r>
            <a:r>
              <a:rPr lang="cs-CZ" sz="2000" dirty="0" err="1" smtClean="0"/>
              <a:t>zaťatosťou</a:t>
            </a:r>
            <a:r>
              <a:rPr lang="cs-CZ" sz="2000" dirty="0" smtClean="0"/>
              <a:t> </a:t>
            </a:r>
            <a:r>
              <a:rPr lang="cs-CZ" sz="2000" dirty="0" err="1" smtClean="0"/>
              <a:t>mrmle</a:t>
            </a:r>
            <a:r>
              <a:rPr lang="cs-CZ" sz="2000" dirty="0" smtClean="0"/>
              <a:t> </a:t>
            </a:r>
            <a:r>
              <a:rPr lang="cs-CZ" sz="2000" dirty="0" err="1" smtClean="0"/>
              <a:t>slová</a:t>
            </a:r>
            <a:r>
              <a:rPr lang="cs-CZ" sz="2000" dirty="0" smtClean="0"/>
              <a:t>, </a:t>
            </a:r>
            <a:r>
              <a:rPr lang="cs-CZ" sz="2000" dirty="0" err="1" smtClean="0"/>
              <a:t>čo</a:t>
            </a:r>
            <a:r>
              <a:rPr lang="cs-CZ" sz="2000" dirty="0" smtClean="0"/>
              <a:t> už </a:t>
            </a:r>
            <a:r>
              <a:rPr lang="cs-CZ" sz="2000" dirty="0" err="1" smtClean="0"/>
              <a:t>nikto</a:t>
            </a:r>
            <a:r>
              <a:rPr lang="cs-CZ" sz="2000" dirty="0" smtClean="0"/>
              <a:t> </a:t>
            </a:r>
            <a:r>
              <a:rPr lang="cs-CZ" sz="2000" dirty="0" err="1" smtClean="0"/>
              <a:t>nepočúvá</a:t>
            </a:r>
            <a:r>
              <a:rPr lang="cs-CZ" sz="2000" dirty="0" smtClean="0"/>
              <a:t>: „A </a:t>
            </a:r>
            <a:r>
              <a:rPr lang="cs-CZ" sz="2000" dirty="0" err="1" smtClean="0"/>
              <a:t>predsa</a:t>
            </a:r>
            <a:r>
              <a:rPr lang="cs-CZ" sz="2000" dirty="0" smtClean="0"/>
              <a:t> to </a:t>
            </a:r>
            <a:r>
              <a:rPr lang="cs-CZ" sz="2000" dirty="0" err="1" smtClean="0"/>
              <a:t>nie</a:t>
            </a:r>
            <a:r>
              <a:rPr lang="cs-CZ" sz="2000" dirty="0" smtClean="0"/>
              <a:t> je fajka.“ (</a:t>
            </a:r>
            <a:r>
              <a:rPr lang="cs-CZ" sz="2000" dirty="0" err="1" smtClean="0"/>
              <a:t>Foucault</a:t>
            </a:r>
            <a:r>
              <a:rPr lang="cs-CZ" sz="2000" dirty="0" smtClean="0"/>
              <a:t> 1994: 34-5)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Odstředivé a dostředivé čtení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 smtClean="0"/>
              <a:t>Roland </a:t>
            </a:r>
            <a:r>
              <a:rPr lang="cs-CZ" sz="2000" dirty="0" err="1" smtClean="0"/>
              <a:t>Barthes</a:t>
            </a:r>
            <a:r>
              <a:rPr lang="cs-CZ" sz="2000" dirty="0" smtClean="0"/>
              <a:t>: referenční iluze</a:t>
            </a:r>
          </a:p>
          <a:p>
            <a:r>
              <a:rPr lang="cs-CZ" sz="2000" dirty="0" smtClean="0"/>
              <a:t>„Reálno je nereprezentovatelné, protože se je však lidé stále snaží reprezentovat slovy, proto existují dějiny literatury“ (BARTHES 1994: 88).</a:t>
            </a:r>
          </a:p>
          <a:p>
            <a:r>
              <a:rPr lang="cs-CZ" sz="2000" dirty="0" smtClean="0"/>
              <a:t>Základní funkcí vyprávění proto není „zobrazovat“, ale „vytvořit pravděpodobnou podívanou.“</a:t>
            </a:r>
          </a:p>
          <a:p>
            <a:r>
              <a:rPr lang="cs-CZ" sz="2000" dirty="0" smtClean="0"/>
              <a:t>„Cílem mimesis už není vytvořit iluzi reálného světa, ale iluzi pravdivého diskursu o reálném světě“ (COMPAGNON 1998: 127).           </a:t>
            </a:r>
          </a:p>
          <a:p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                                                                                    Studium intertextuality</a:t>
            </a:r>
            <a:endParaRPr lang="cs-CZ" sz="2000" dirty="0"/>
          </a:p>
        </p:txBody>
      </p:sp>
      <p:cxnSp>
        <p:nvCxnSpPr>
          <p:cNvPr id="5" name="Pravoúhlá spojovací čára 4"/>
          <p:cNvCxnSpPr/>
          <p:nvPr/>
        </p:nvCxnSpPr>
        <p:spPr>
          <a:xfrm>
            <a:off x="5225143" y="4754879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Aristotelés</a:t>
            </a:r>
            <a:r>
              <a:rPr lang="cs-CZ" dirty="0" smtClean="0"/>
              <a:t> 384-322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dirty="0" err="1" smtClean="0"/>
              <a:t>Epistémé</a:t>
            </a:r>
            <a:r>
              <a:rPr lang="cs-CZ" sz="4000" dirty="0" smtClean="0"/>
              <a:t>: kontemplativní intelekt</a:t>
            </a:r>
          </a:p>
          <a:p>
            <a:r>
              <a:rPr lang="cs-CZ" sz="4000" dirty="0" err="1" smtClean="0"/>
              <a:t>Poiésis</a:t>
            </a:r>
            <a:r>
              <a:rPr lang="cs-CZ" sz="4000" dirty="0" smtClean="0"/>
              <a:t>: kreativní intelekt</a:t>
            </a:r>
          </a:p>
          <a:p>
            <a:r>
              <a:rPr lang="cs-CZ" sz="4000" dirty="0" err="1" smtClean="0"/>
              <a:t>Praxis</a:t>
            </a:r>
            <a:r>
              <a:rPr lang="cs-CZ" sz="4000" dirty="0" smtClean="0"/>
              <a:t>: praktický intelekt</a:t>
            </a:r>
            <a:endParaRPr lang="cs-CZ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Konverze jako změna z dostředivého na odstředivé čtení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87144" y="2556932"/>
            <a:ext cx="8010659" cy="331893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Já už jsem byla taková načatá v té době, hledala jsem tu Pravdu a všímala si </a:t>
            </a:r>
            <a:r>
              <a:rPr lang="cs-CZ" dirty="0" err="1" smtClean="0"/>
              <a:t>tý</a:t>
            </a:r>
            <a:r>
              <a:rPr lang="cs-CZ" dirty="0" smtClean="0"/>
              <a:t> lidský bídy. No a četla jsem všechno možný, duchovní, až se mi dostal do ruky Nový </a:t>
            </a:r>
            <a:r>
              <a:rPr lang="cs-CZ" dirty="0"/>
              <a:t>zákon, </a:t>
            </a:r>
            <a:r>
              <a:rPr lang="cs-CZ" dirty="0" smtClean="0"/>
              <a:t>já jsem byla nemocná, ležela jsem v posteli a četla jsem to s takovým obrovským zaujetím </a:t>
            </a:r>
            <a:r>
              <a:rPr lang="cs-CZ" dirty="0"/>
              <a:t>a </a:t>
            </a:r>
            <a:r>
              <a:rPr lang="cs-CZ" dirty="0" smtClean="0"/>
              <a:t>říkám </a:t>
            </a:r>
            <a:r>
              <a:rPr lang="cs-CZ" dirty="0"/>
              <a:t>si: </a:t>
            </a:r>
            <a:r>
              <a:rPr lang="cs-CZ" dirty="0" smtClean="0"/>
              <a:t>„No </a:t>
            </a:r>
            <a:r>
              <a:rPr lang="cs-CZ" dirty="0"/>
              <a:t>to je pravda, já tomu věřím". </a:t>
            </a:r>
            <a:r>
              <a:rPr lang="cs-CZ" dirty="0" smtClean="0"/>
              <a:t>Ale ještě to nebylo ono. A pak jsem si vzala do ruky desku s Bachovými pašijemi, tam je na obalu taková nějaká plastika ukřižování a najednou to jako přišlo, takové osobní </a:t>
            </a:r>
            <a:r>
              <a:rPr lang="cs-CZ" dirty="0"/>
              <a:t>prožití toho, co jako Kristus vytrpěl a že to bylo i za mě, </a:t>
            </a:r>
            <a:r>
              <a:rPr lang="cs-CZ" dirty="0" smtClean="0"/>
              <a:t>osobně. A já jsem jenom brečela a brečela a brečela. To </a:t>
            </a:r>
            <a:r>
              <a:rPr lang="cs-CZ" dirty="0"/>
              <a:t>bylo stejně zvláštní, protože mně nikdo nějak neřekl: Kristus za tebe umřel, mně nikdo neřekl evangelium v tom slova smyslu. Takže to asi Duch svatý sám vztáhl svoje (smích)… a dotkl se. Takže potom jsem jako nějak věděla, že potřebuju církev.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31" y="2556932"/>
            <a:ext cx="1743075" cy="2619375"/>
          </a:xfrm>
          <a:prstGeom prst="rect">
            <a:avLst/>
          </a:prstGeom>
        </p:spPr>
      </p:pic>
      <p:pic>
        <p:nvPicPr>
          <p:cNvPr id="5" name="BAch Pašije podle Matouš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1662" y="5571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6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340417"/>
              </p:ext>
            </p:extLst>
          </p:nvPr>
        </p:nvGraphicFramePr>
        <p:xfrm>
          <a:off x="874643" y="609601"/>
          <a:ext cx="10654747" cy="5700566"/>
        </p:xfrm>
        <a:graphic>
          <a:graphicData uri="http://schemas.openxmlformats.org/drawingml/2006/table">
            <a:tbl>
              <a:tblPr firstRow="1" firstCol="1" bandRow="1"/>
              <a:tblGrid>
                <a:gridCol w="3550799"/>
                <a:gridCol w="3551974"/>
                <a:gridCol w="3551974"/>
              </a:tblGrid>
              <a:tr h="7546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Metaforický jazyk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Metonymický jazyk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Deskriptivní jazyk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Vico</a:t>
                      </a: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věk mytický, poetický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Věk </a:t>
                      </a:r>
                      <a:r>
                        <a:rPr lang="cs-CZ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aristokratický, hrdinský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Věk </a:t>
                      </a:r>
                      <a:r>
                        <a:rPr lang="cs-CZ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lidský, verbální vyjádření lidové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hieroglyfický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hieratický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démotický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Konkrétní slova (</a:t>
                      </a:r>
                      <a:r>
                        <a:rPr lang="cs-CZ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kairos</a:t>
                      </a: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alegorie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deskripce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7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Spojení subjektu a </a:t>
                      </a:r>
                      <a:r>
                        <a:rPr lang="cs-CZ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objektu (mana, kouzla, zaříkávadla,</a:t>
                      </a:r>
                      <a:r>
                        <a:rPr lang="cs-CZ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tabu slov, slova jako znaky, tabu)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Oddělování subjektu a objektu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Subjekt se vystavuje dopadu objektivního světa. Subjekt se stává sám objektem.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3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Metaforické vyjadřování (toto je tamto)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Metonymie (toto zastupuje tamto)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Verbální struktura se podobá popisovanému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Jazyk imanence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Jazyk dedukce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Jazyk indukce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Pluralita Bohů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Monoteistický </a:t>
                      </a:r>
                      <a:r>
                        <a:rPr lang="cs-CZ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Bůh, logos, scholastické analogie a nonverbální mysticismus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Bůh mimo svět prostoru a času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54407" y="32529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86" y="480186"/>
            <a:ext cx="3905618" cy="275272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74" y="1856547"/>
            <a:ext cx="1533525" cy="29813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67" y="1440158"/>
            <a:ext cx="1847850" cy="24669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892" y="1970846"/>
            <a:ext cx="2290091" cy="27527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86" y="3347210"/>
            <a:ext cx="3829115" cy="28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Je Bůh mrtev či spíše pohřben v mrtvém jazyce?</a:t>
            </a:r>
            <a:br>
              <a:rPr lang="cs-CZ" dirty="0" smtClean="0"/>
            </a:br>
            <a:r>
              <a:rPr lang="cs-CZ" dirty="0" smtClean="0"/>
              <a:t>Zjevení jako adekvátní mluvení o Bohu v deskriptivní fázi?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https</a:t>
            </a:r>
            <a:r>
              <a:rPr lang="cs-CZ" dirty="0"/>
              <a:t>://www.youtube.com/watch?v=vtkQirgnClM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41" y="3554568"/>
            <a:ext cx="3000777" cy="23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Rekapitulace teorií mýtu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Evolucionismus: Mýtus je nepoučená věda (E.B. </a:t>
            </a:r>
            <a:r>
              <a:rPr lang="cs-CZ" dirty="0" err="1" smtClean="0"/>
              <a:t>Tylor</a:t>
            </a:r>
            <a:r>
              <a:rPr lang="cs-CZ" dirty="0" smtClean="0"/>
              <a:t>, k extrému dovádí Ch. Dawkins)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1445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Sherry B. </a:t>
            </a:r>
            <a:r>
              <a:rPr lang="cs-CZ" dirty="0" err="1" smtClean="0"/>
              <a:t>Ortner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On </a:t>
            </a:r>
            <a:r>
              <a:rPr lang="cs-CZ" dirty="0" err="1" smtClean="0"/>
              <a:t>Key</a:t>
            </a:r>
            <a:r>
              <a:rPr lang="cs-CZ" dirty="0" smtClean="0"/>
              <a:t> </a:t>
            </a:r>
            <a:r>
              <a:rPr lang="cs-CZ" dirty="0" err="1" smtClean="0"/>
              <a:t>symbols</a:t>
            </a:r>
            <a:r>
              <a:rPr lang="cs-CZ" dirty="0" smtClean="0"/>
              <a:t>. 1973.</a:t>
            </a:r>
          </a:p>
          <a:p>
            <a:r>
              <a:rPr lang="cs-CZ" b="1" dirty="0" smtClean="0"/>
              <a:t>Sumarizující symboly </a:t>
            </a:r>
            <a:r>
              <a:rPr lang="cs-CZ" dirty="0"/>
              <a:t>vyjadřují emocionálně silným a nepříliš odlišujícím způsobem, co systém pro jeho členy znamená. </a:t>
            </a:r>
            <a:endParaRPr lang="cs-CZ" dirty="0" smtClean="0"/>
          </a:p>
          <a:p>
            <a:r>
              <a:rPr lang="cs-CZ" b="1" dirty="0"/>
              <a:t>Precizující symboly</a:t>
            </a:r>
            <a:r>
              <a:rPr lang="cs-CZ" dirty="0"/>
              <a:t> mají schopnost organizovat, usazovat zkušenost, jsou analytické, a to buď především </a:t>
            </a:r>
            <a:r>
              <a:rPr lang="cs-CZ" b="1" dirty="0"/>
              <a:t>koncepčně</a:t>
            </a:r>
            <a:r>
              <a:rPr lang="cs-CZ" dirty="0"/>
              <a:t>, nebo </a:t>
            </a:r>
            <a:r>
              <a:rPr lang="cs-CZ" b="1" dirty="0"/>
              <a:t>akčně</a:t>
            </a:r>
            <a:r>
              <a:rPr lang="cs-CZ" dirty="0"/>
              <a:t>. Členům nabízejí základní orientace a strategie.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76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3967" y="1133341"/>
            <a:ext cx="4713668" cy="44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61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0480" y="1249251"/>
            <a:ext cx="4893972" cy="39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40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22860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1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59323"/>
            <a:ext cx="2359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rgbClr val="FFFF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cs-CZ" sz="12700" b="0" i="0" u="none" strike="noStrike" cap="none" normalizeH="0" baseline="0" dirty="0" smtClean="0">
              <a:ln>
                <a:noFill/>
              </a:ln>
              <a:solidFill>
                <a:srgbClr val="FFFF8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zoroaster.net/faravahar_new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04" y="1402864"/>
            <a:ext cx="6091707" cy="394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1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 něčeho a pro něco</a:t>
            </a:r>
            <a:endParaRPr lang="cs-CZ" dirty="0"/>
          </a:p>
        </p:txBody>
      </p:sp>
      <p:pic>
        <p:nvPicPr>
          <p:cNvPr id="4" name="Zástupný symbol pro obsah 3" descr="imag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4881" y="2521131"/>
            <a:ext cx="2860766" cy="3017519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Hamsa</a:t>
            </a:r>
            <a:r>
              <a:rPr lang="cs-CZ" dirty="0" smtClean="0"/>
              <a:t>:  ruka Miriam, Marie a Fatimy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00175" y="2710656"/>
            <a:ext cx="4514850" cy="300990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83325" y="2710656"/>
            <a:ext cx="45148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62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0471" y="2798009"/>
            <a:ext cx="951058" cy="12619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5938" y="798490"/>
            <a:ext cx="3709116" cy="53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12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Signifikace, denotace, konotace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12" y="2524259"/>
            <a:ext cx="6233375" cy="3451538"/>
          </a:xfrm>
        </p:spPr>
      </p:pic>
    </p:spTree>
    <p:extLst>
      <p:ext uri="{BB962C8B-B14F-4D97-AF65-F5344CB8AC3E}">
        <p14:creationId xmlns:p14="http://schemas.microsoft.com/office/powerpoint/2010/main" val="295971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Symboly reprezentují, vytvářejí a proměňují realitu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07" y="2498502"/>
            <a:ext cx="5190186" cy="3425780"/>
          </a:xfrm>
        </p:spPr>
      </p:pic>
    </p:spTree>
    <p:extLst>
      <p:ext uri="{BB962C8B-B14F-4D97-AF65-F5344CB8AC3E}">
        <p14:creationId xmlns:p14="http://schemas.microsoft.com/office/powerpoint/2010/main" val="10967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Sýmbolon</a:t>
            </a:r>
            <a:endParaRPr lang="cs-CZ" dirty="0"/>
          </a:p>
        </p:txBody>
      </p:sp>
      <p:pic>
        <p:nvPicPr>
          <p:cNvPr id="1026" name="Picture 2" descr="C:\Users\Barunka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437" y="2633342"/>
            <a:ext cx="2143125" cy="21336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429555" y="5151549"/>
            <a:ext cx="9467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„Proto organický, se životem spjatý symbolismus bude vždy vyjadřovat lépe než kterýkoli jiný pravdy duchovního rázu, jak to dokládají evangelijní podobenství.“ (</a:t>
            </a:r>
            <a:r>
              <a:rPr lang="cs-CZ" sz="2400" dirty="0" err="1"/>
              <a:t>Benoist</a:t>
            </a:r>
            <a:r>
              <a:rPr lang="cs-CZ" sz="2400" dirty="0"/>
              <a:t> 1995:6) 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Ferdinand de </a:t>
            </a:r>
            <a:r>
              <a:rPr lang="cs-CZ" dirty="0" err="1" smtClean="0"/>
              <a:t>Saussure</a:t>
            </a:r>
            <a:r>
              <a:rPr lang="cs-CZ" dirty="0" smtClean="0"/>
              <a:t> (</a:t>
            </a:r>
            <a:r>
              <a:rPr lang="cs-CZ" dirty="0" smtClean="0">
                <a:hlinkClick r:id="rId2" tooltip="1857"/>
              </a:rPr>
              <a:t>1857</a:t>
            </a:r>
            <a:r>
              <a:rPr lang="cs-CZ" dirty="0" smtClean="0"/>
              <a:t>-</a:t>
            </a:r>
            <a:r>
              <a:rPr lang="cs-CZ" dirty="0" smtClean="0">
                <a:hlinkClick r:id="rId3" tooltip="1913"/>
              </a:rPr>
              <a:t>1913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050" name="Picture 2" descr="C:\Users\Barunka\Desktop\220px-Ferdinand_de_Saussure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422" y="2636609"/>
            <a:ext cx="2744107" cy="3317875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155141" y="2702858"/>
            <a:ext cx="74093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Dyadické znaky</a:t>
            </a:r>
          </a:p>
          <a:p>
            <a:endParaRPr lang="cs-CZ" sz="2000" dirty="0" smtClean="0"/>
          </a:p>
          <a:p>
            <a:r>
              <a:rPr lang="cs-CZ" sz="2000" dirty="0" smtClean="0"/>
              <a:t>Signifiant, označující -------------------------------signifié, označovaný</a:t>
            </a:r>
          </a:p>
          <a:p>
            <a:endParaRPr lang="cs-CZ" sz="2000" dirty="0" smtClean="0"/>
          </a:p>
          <a:p>
            <a:r>
              <a:rPr lang="cs-CZ" sz="2000" dirty="0" smtClean="0"/>
              <a:t>Znak je tvořen z těchto dvou složek, které jsou v neustálém vztahu.</a:t>
            </a:r>
          </a:p>
          <a:p>
            <a:r>
              <a:rPr lang="cs-CZ" sz="2000" dirty="0" smtClean="0"/>
              <a:t> Fonetická podoba signifiant nesouvisí s fyzickou strukturou signifié. Vztah je arbitrární, určován pouze zvukovou odlišností od jiných slov (distinkce) a vztahy v rámci jazykového systému. Pojem opozice rozpracoval Roman </a:t>
            </a:r>
            <a:r>
              <a:rPr lang="cs-CZ" sz="2000" dirty="0" err="1" smtClean="0"/>
              <a:t>Jakobson</a:t>
            </a:r>
            <a:r>
              <a:rPr lang="cs-CZ" sz="2000" dirty="0" smtClean="0"/>
              <a:t> jako logickou operaci, jejíž základem je </a:t>
            </a:r>
            <a:r>
              <a:rPr lang="cs-CZ" sz="2000" dirty="0" err="1" smtClean="0"/>
              <a:t>dvojdílnost</a:t>
            </a:r>
            <a:r>
              <a:rPr lang="cs-CZ" sz="2000" dirty="0" smtClean="0"/>
              <a:t>.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      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            strukturalistická teorie jazyka---------------strukturalismus</a:t>
            </a:r>
            <a:endParaRPr lang="cs-CZ" sz="2000" dirty="0"/>
          </a:p>
        </p:txBody>
      </p:sp>
      <p:cxnSp>
        <p:nvCxnSpPr>
          <p:cNvPr id="7" name="Pravoúhlá spojovací čára 6"/>
          <p:cNvCxnSpPr/>
          <p:nvPr/>
        </p:nvCxnSpPr>
        <p:spPr>
          <a:xfrm>
            <a:off x="4128247" y="5204012"/>
            <a:ext cx="914400" cy="914400"/>
          </a:xfrm>
          <a:prstGeom prst="bentConnector3">
            <a:avLst>
              <a:gd name="adj1" fmla="val 4117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Benoist</a:t>
            </a:r>
            <a:r>
              <a:rPr lang="cs-CZ" dirty="0" smtClean="0"/>
              <a:t>, </a:t>
            </a:r>
            <a:r>
              <a:rPr lang="cs-CZ" dirty="0" err="1" smtClean="0"/>
              <a:t>Luc</a:t>
            </a:r>
            <a:r>
              <a:rPr lang="cs-CZ" dirty="0" smtClean="0"/>
              <a:t>. 1975. Znaky, symboly a mýty.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/>
              <a:t>Přirozené zdroje řeči:</a:t>
            </a:r>
          </a:p>
          <a:p>
            <a:r>
              <a:rPr lang="cs-CZ" b="1" dirty="0" smtClean="0"/>
              <a:t>zdroj imitativní</a:t>
            </a:r>
            <a:r>
              <a:rPr lang="cs-CZ" dirty="0" smtClean="0"/>
              <a:t>, zvukomalebná slova napodobující přirozené zvuky.</a:t>
            </a:r>
          </a:p>
          <a:p>
            <a:r>
              <a:rPr lang="cs-CZ" b="1" dirty="0" smtClean="0"/>
              <a:t>zdroj emotivní</a:t>
            </a:r>
            <a:r>
              <a:rPr lang="cs-CZ" dirty="0" smtClean="0"/>
              <a:t>, spontánně expresivní zvuky spojené s určitými pocity.</a:t>
            </a:r>
          </a:p>
          <a:p>
            <a:r>
              <a:rPr lang="cs-CZ" b="1" dirty="0" smtClean="0"/>
              <a:t>zdroj harmonický</a:t>
            </a:r>
            <a:r>
              <a:rPr lang="cs-CZ" dirty="0" smtClean="0"/>
              <a:t>, symbolická korelace mezi zvukem a jeho impresionistickým účinkem. (</a:t>
            </a:r>
            <a:r>
              <a:rPr lang="cs-CZ" dirty="0" err="1" smtClean="0"/>
              <a:t>Frye</a:t>
            </a:r>
            <a:r>
              <a:rPr lang="cs-CZ" dirty="0" smtClean="0"/>
              <a:t>: </a:t>
            </a:r>
            <a:r>
              <a:rPr lang="cs-CZ" dirty="0" err="1" smtClean="0"/>
              <a:t>God</a:t>
            </a:r>
            <a:r>
              <a:rPr lang="cs-CZ" dirty="0" smtClean="0"/>
              <a:t> a </a:t>
            </a:r>
            <a:r>
              <a:rPr lang="cs-CZ" dirty="0" err="1" smtClean="0"/>
              <a:t>good</a:t>
            </a:r>
            <a:r>
              <a:rPr lang="cs-CZ" dirty="0" smtClean="0"/>
              <a:t> jako čistě náhodná shoda?)</a:t>
            </a:r>
          </a:p>
          <a:p>
            <a:r>
              <a:rPr lang="cs-CZ" b="1" dirty="0" smtClean="0"/>
              <a:t>zdroj sociální</a:t>
            </a:r>
            <a:r>
              <a:rPr lang="cs-CZ" dirty="0" smtClean="0"/>
              <a:t>, zdrojem řeči byl zpěv rytmizující práci.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Langue</a:t>
            </a:r>
            <a:r>
              <a:rPr lang="cs-CZ" dirty="0" smtClean="0"/>
              <a:t> x </a:t>
            </a:r>
            <a:r>
              <a:rPr lang="cs-CZ" dirty="0" err="1" smtClean="0"/>
              <a:t>parole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„My </a:t>
            </a:r>
            <a:r>
              <a:rPr lang="cs-CZ" dirty="0"/>
              <a:t>nezkoumáme, proč se mýty podobají, ale jak se podobají. Podobnost totiž neexistuje sama o sobě, je jen jednotlivým případem rozdílnosti. Mýtická kombinatorika nepracuje s prvky, ale s </a:t>
            </a:r>
            <a:r>
              <a:rPr lang="cs-CZ" b="1" dirty="0"/>
              <a:t>diferenčními rozestupy</a:t>
            </a:r>
            <a:r>
              <a:rPr lang="cs-CZ" dirty="0"/>
              <a:t>, které vznikají mezi páry opozic. Vlastně to nejsou ani tolik mýty, co se podobá, ale jejich vztahy</a:t>
            </a:r>
            <a:r>
              <a:rPr lang="cs-CZ" dirty="0" smtClean="0"/>
              <a:t>.“ </a:t>
            </a:r>
          </a:p>
          <a:p>
            <a:r>
              <a:rPr lang="cs-CZ" dirty="0"/>
              <a:t>Claude </a:t>
            </a:r>
            <a:r>
              <a:rPr lang="cs-CZ" dirty="0" err="1"/>
              <a:t>Lévi-Strauss</a:t>
            </a:r>
            <a:r>
              <a:rPr lang="cs-CZ" dirty="0"/>
              <a:t>: </a:t>
            </a:r>
            <a:r>
              <a:rPr lang="cs-CZ" dirty="0" err="1"/>
              <a:t>Homme</a:t>
            </a:r>
            <a:r>
              <a:rPr lang="cs-CZ" dirty="0"/>
              <a:t> nu. </a:t>
            </a:r>
            <a:r>
              <a:rPr lang="cs-CZ" dirty="0" smtClean="0"/>
              <a:t>1971</a:t>
            </a:r>
          </a:p>
          <a:p>
            <a:r>
              <a:rPr lang="cs-CZ" dirty="0" smtClean="0"/>
              <a:t>Robert Hertz: </a:t>
            </a:r>
            <a:r>
              <a:rPr lang="cs-CZ" dirty="0" err="1" smtClean="0"/>
              <a:t>Right</a:t>
            </a:r>
            <a:r>
              <a:rPr lang="cs-CZ" dirty="0" smtClean="0"/>
              <a:t> and </a:t>
            </a:r>
            <a:r>
              <a:rPr lang="cs-CZ" dirty="0" err="1" smtClean="0"/>
              <a:t>Left</a:t>
            </a:r>
            <a:r>
              <a:rPr lang="cs-CZ" dirty="0" smtClean="0"/>
              <a:t>: </a:t>
            </a:r>
            <a:r>
              <a:rPr lang="cs-CZ" dirty="0" err="1" smtClean="0"/>
              <a:t>Essays</a:t>
            </a:r>
            <a:r>
              <a:rPr lang="cs-CZ" dirty="0" smtClean="0"/>
              <a:t> on </a:t>
            </a:r>
            <a:r>
              <a:rPr lang="cs-CZ" dirty="0" err="1" smtClean="0"/>
              <a:t>Dual</a:t>
            </a:r>
            <a:r>
              <a:rPr lang="cs-CZ" dirty="0" smtClean="0"/>
              <a:t> </a:t>
            </a:r>
            <a:r>
              <a:rPr lang="cs-CZ" dirty="0" err="1" smtClean="0"/>
              <a:t>Symbolic</a:t>
            </a:r>
            <a:r>
              <a:rPr lang="cs-CZ" dirty="0" smtClean="0"/>
              <a:t> </a:t>
            </a:r>
            <a:r>
              <a:rPr lang="cs-CZ" dirty="0" err="1"/>
              <a:t>C</a:t>
            </a:r>
            <a:r>
              <a:rPr lang="cs-CZ" dirty="0" err="1" smtClean="0"/>
              <a:t>lassification</a:t>
            </a:r>
            <a:r>
              <a:rPr lang="cs-CZ" dirty="0" smtClean="0"/>
              <a:t>. 1973</a:t>
            </a:r>
          </a:p>
          <a:p>
            <a:r>
              <a:rPr lang="cs-CZ" dirty="0" smtClean="0"/>
              <a:t>Mary </a:t>
            </a:r>
            <a:r>
              <a:rPr lang="cs-CZ" dirty="0" err="1" smtClean="0"/>
              <a:t>Douglas</a:t>
            </a:r>
            <a:r>
              <a:rPr lang="cs-CZ" dirty="0" smtClean="0"/>
              <a:t>: </a:t>
            </a:r>
            <a:r>
              <a:rPr lang="cs-CZ" dirty="0" err="1" smtClean="0"/>
              <a:t>Purity</a:t>
            </a:r>
            <a:r>
              <a:rPr lang="cs-CZ" dirty="0" smtClean="0"/>
              <a:t> and </a:t>
            </a:r>
            <a:r>
              <a:rPr lang="cs-CZ" dirty="0" err="1" smtClean="0"/>
              <a:t>danger</a:t>
            </a:r>
            <a:r>
              <a:rPr lang="cs-CZ" dirty="0" smtClean="0"/>
              <a:t>: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Analysis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concepts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Pollution</a:t>
            </a:r>
            <a:r>
              <a:rPr lang="cs-CZ" dirty="0" smtClean="0"/>
              <a:t> and </a:t>
            </a:r>
            <a:r>
              <a:rPr lang="cs-CZ" dirty="0" err="1" smtClean="0"/>
              <a:t>Taboo</a:t>
            </a:r>
            <a:r>
              <a:rPr lang="cs-CZ" dirty="0" smtClean="0"/>
              <a:t>. 1966</a:t>
            </a:r>
          </a:p>
          <a:p>
            <a:r>
              <a:rPr lang="cs-CZ" dirty="0" smtClean="0"/>
              <a:t>Pascal </a:t>
            </a:r>
            <a:r>
              <a:rPr lang="cs-CZ" dirty="0" err="1" smtClean="0"/>
              <a:t>Boyer</a:t>
            </a:r>
            <a:r>
              <a:rPr lang="cs-CZ" dirty="0" smtClean="0"/>
              <a:t>: </a:t>
            </a:r>
            <a:r>
              <a:rPr lang="en-US" dirty="0"/>
              <a:t>The Naturalness of Religious Ideas: A Cognitive Theory of </a:t>
            </a:r>
            <a:r>
              <a:rPr lang="en-US" dirty="0" smtClean="0"/>
              <a:t>Religion</a:t>
            </a:r>
            <a:r>
              <a:rPr lang="cs-CZ" dirty="0" smtClean="0"/>
              <a:t>. 1994</a:t>
            </a:r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06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Mytémy</a:t>
            </a:r>
            <a:r>
              <a:rPr lang="cs-CZ" dirty="0" smtClean="0"/>
              <a:t>, </a:t>
            </a:r>
            <a:r>
              <a:rPr lang="cs-CZ" dirty="0"/>
              <a:t>synchronní a diachronní čas, mediace </a:t>
            </a:r>
            <a:r>
              <a:rPr lang="cs-CZ" dirty="0" err="1"/>
              <a:t>Fx</a:t>
            </a:r>
            <a:r>
              <a:rPr lang="cs-CZ" dirty="0"/>
              <a:t>(a) : Fy(b) = </a:t>
            </a:r>
            <a:r>
              <a:rPr lang="cs-CZ" dirty="0" err="1"/>
              <a:t>Fx</a:t>
            </a:r>
            <a:r>
              <a:rPr lang="cs-CZ" dirty="0"/>
              <a:t>(b) : Fa-1(y)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2902" y="2434107"/>
            <a:ext cx="5563674" cy="38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7028</TotalTime>
  <Words>1064</Words>
  <Application>Microsoft Office PowerPoint</Application>
  <PresentationFormat>Širokoúhlá obrazovka</PresentationFormat>
  <Paragraphs>109</Paragraphs>
  <Slides>32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Garamond</vt:lpstr>
      <vt:lpstr>Times New Roman</vt:lpstr>
      <vt:lpstr>Organický</vt:lpstr>
      <vt:lpstr>Poiésis náboženských světů:</vt:lpstr>
      <vt:lpstr>Aristotelés 384-322</vt:lpstr>
      <vt:lpstr>Model něčeho a pro něco</vt:lpstr>
      <vt:lpstr>Symboly reprezentují, vytvářejí a proměňují realitu</vt:lpstr>
      <vt:lpstr>Sýmbolon</vt:lpstr>
      <vt:lpstr>Ferdinand de Saussure (1857-1913)</vt:lpstr>
      <vt:lpstr>Benoist, Luc. 1975. Znaky, symboly a mýty. </vt:lpstr>
      <vt:lpstr>Langue x parole</vt:lpstr>
      <vt:lpstr>Mytémy, synchronní a diachronní čas, mediace Fx(a) : Fy(b) = Fx(b) : Fa-1(y) </vt:lpstr>
      <vt:lpstr>Vladimír Jakovlevič Propp (1895-1970)</vt:lpstr>
      <vt:lpstr>Charles Sanders Peirce 1839 - 1914</vt:lpstr>
      <vt:lpstr>Prezentace aplikace PowerPoint</vt:lpstr>
      <vt:lpstr>Materiální objekty jako ikony a indexy posvátného ve světě</vt:lpstr>
      <vt:lpstr>Materiální objekty jako ikony a indexy posvátného ve světě</vt:lpstr>
      <vt:lpstr>Materiální objekty jako ikony a indexy posvátného ve světě</vt:lpstr>
      <vt:lpstr>Susanne K. Langer (1895 – 1985)</vt:lpstr>
      <vt:lpstr>Prezentace aplikace PowerPoint</vt:lpstr>
      <vt:lpstr>Prezentace aplikace PowerPoint</vt:lpstr>
      <vt:lpstr>Odstředivé a dostředivé čtení </vt:lpstr>
      <vt:lpstr>Konverze jako změna z dostředivého na odstředivé čtení</vt:lpstr>
      <vt:lpstr>Prezentace aplikace PowerPoint</vt:lpstr>
      <vt:lpstr>Prezentace aplikace PowerPoint</vt:lpstr>
      <vt:lpstr>Je Bůh mrtev či spíše pohřben v mrtvém jazyce? Zjevení jako adekvátní mluvení o Bohu v deskriptivní fázi?</vt:lpstr>
      <vt:lpstr>Rekapitulace teorií mýtu</vt:lpstr>
      <vt:lpstr>Sherry B. Ortner</vt:lpstr>
      <vt:lpstr>Prezentace aplikace PowerPoint</vt:lpstr>
      <vt:lpstr>Prezentace aplikace PowerPoint</vt:lpstr>
      <vt:lpstr>Prezentace aplikace PowerPoint</vt:lpstr>
      <vt:lpstr>Prezentace aplikace PowerPoint</vt:lpstr>
      <vt:lpstr>Hamsa:  ruka Miriam, Marie a Fatimy</vt:lpstr>
      <vt:lpstr>Prezentace aplikace PowerPoint</vt:lpstr>
      <vt:lpstr>Signifikace, denotace, konotace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Poiésis náboženských světů:</dc:title>
  <dc:creator>Barbora</dc:creator>
  <cp:lastModifiedBy>Barbora Spalová</cp:lastModifiedBy>
  <cp:revision>242</cp:revision>
  <dcterms:created xsi:type="dcterms:W3CDTF">2014-03-23T14:22:05Z</dcterms:created>
  <dcterms:modified xsi:type="dcterms:W3CDTF">2017-11-15T14:33:50Z</dcterms:modified>
</cp:coreProperties>
</file>