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6" r:id="rId5"/>
    <p:sldId id="267" r:id="rId6"/>
    <p:sldId id="261" r:id="rId7"/>
    <p:sldId id="259" r:id="rId8"/>
    <p:sldId id="263" r:id="rId9"/>
    <p:sldId id="264" r:id="rId10"/>
    <p:sldId id="265" r:id="rId11"/>
    <p:sldId id="26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3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A0E584-E8D7-4A3C-9925-E522C0E96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75C03C-B9FB-4FF4-9328-8623C7A50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38420C-4652-4802-89BB-88332149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25. 10. 2017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5CE39C-B642-4991-8BDF-DF8187E3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97DCA6-7718-412D-A7A5-B5E0E596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56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80EA3-0728-4DCE-9167-0B7305B05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00F7CB-E80A-495C-9A25-9FA2997D2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CEFDA3-B367-45BF-AF52-AB3B6B364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25. 10. 2017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35C660-7F8F-48CB-8823-DEBD55ED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C34CCF-4493-4BCD-B01B-DFCBE03B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8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7A1970A-4AFB-4B16-9670-17C7FF971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64AEED-3D90-4CFE-9D58-A23F27043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7D89C9-6B0A-476B-9AF9-A9564FAB3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25. 10. 2017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70F71E-0DAF-476F-BA5E-ADB92B4A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253194-8A2F-4818-98EF-01C3EBAF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52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E1545-B9FF-4FE4-AAF7-EEA2B3F09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861BF7-7913-45D4-A593-34C3835DA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74B9B5-746F-4B82-A4F2-F84955AC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25. 10. 2017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CA9F5F-BE06-481C-AD74-8786EC41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051C06-EB4D-427C-9B89-99A9DF42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12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442A2-3D69-4C5F-B736-A0C820EC3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A9A3D25-D5DF-4924-8D0A-397D68D9A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35EEE1-FDF4-421A-8CD7-0CC1F55C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25. 10. 2017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0F9D67-0198-4F02-808C-C171AA662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E706F7-4F1D-4AFB-BEB7-F3E24CB6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58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89381-A05F-41CE-99D4-8205E6BC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A41022-2752-489E-956E-888BC420EF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D1015BB-6511-4D61-A02C-C19931B5C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9B909D-7530-4960-9C41-7EA8B13BE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25. 10. 2017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CDB1DE-AB99-4444-87F1-58E7DD6D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4BE7C3-D04F-4726-903E-C4428033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9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15CFD-43D1-41AA-936A-685EC64E5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733042-D387-479D-967C-C3F516A1B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23AE030-60A7-4F21-AD63-1D2A3527F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48D4F5F-B981-4770-B48A-400FD34BB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8030D55-C6A0-40A6-8C3A-5C98380D2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CA88BF-6D34-4DBD-B391-0AC18B7E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25. 10. 2017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99DB334-4A59-4E9E-BBD7-4E1DA1CB5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5AD362E-F40C-41E8-9D36-14131AE28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08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EB9AD-5060-4E55-88C8-F2742BAD4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05686C6-E4A0-42FF-ADB6-45D46112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25. 10. 2017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FDDB38-F7AD-45C6-9846-B9BE72C90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448368-545C-45CE-B1D3-AA1A11E5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36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0966148-E793-4BC8-9B86-7F94A8CF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25. 10. 2017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EF3B821-D0B8-4AC5-9DCF-3C92292E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44D542-622E-4555-BB4A-77BABB27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97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AA334-55A2-4FCE-B861-3685CCC50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57E038-21C2-49AE-A464-B0317BDA0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D3CDB53-AB90-482F-A02C-67DC64E07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211389-2BA9-44D0-9E92-44B849F1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25. 10. 2017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AEBDE6-E875-4DC5-AB33-BC0519F1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460A19-3109-4C79-971D-EEFA93A74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8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CF027-1B01-4E44-A575-A8320CA80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1DA3B17-D3DC-4BBA-9614-7CEB4983B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4A6E7EF-EE63-45D1-9C1F-97AF9D8FB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85AFD5-04C6-4E0A-8311-53BB015C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25. 10. 2017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F179A9-2818-4321-BF4B-603387F8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E86ECB-3FDE-409E-95F4-29AB8901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22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B4D8CE0-5D11-4D74-AA60-D25712FC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F93C8A0-DAFC-4C55-B6A9-D88FC3637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0836FE-6214-478A-B192-B5F96BA97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A4E2-C81B-43C0-B570-44106EE78F7E}" type="datetimeFigureOut">
              <a:rPr lang="cs-CZ" smtClean="0"/>
              <a:t>25. 10. 2017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BA1FDB-B7DA-4C17-93D6-98EAA9FA7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2C7884-226A-4492-8DBF-F4C0181A4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39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roksova@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0050C-B6AA-4617-8F12-C4B04390AF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Synchronní proměny českého předložkového systému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A441F1-EDB1-4E8E-B286-C5D57DAE84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>
                <a:hlinkClick r:id="rId2"/>
              </a:rPr>
              <a:t>hana.proksova@ff.cuni.cz</a:t>
            </a:r>
            <a:endParaRPr lang="cs-CZ" dirty="0"/>
          </a:p>
          <a:p>
            <a:pPr algn="r"/>
            <a:r>
              <a:rPr lang="cs-CZ" dirty="0"/>
              <a:t>konzultace: po 10:50–12:00</a:t>
            </a:r>
          </a:p>
        </p:txBody>
      </p:sp>
    </p:spTree>
    <p:extLst>
      <p:ext uri="{BB962C8B-B14F-4D97-AF65-F5344CB8AC3E}">
        <p14:creationId xmlns:p14="http://schemas.microsoft.com/office/powerpoint/2010/main" val="327748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2D3F3-9CDE-45DB-B2A5-9EBEAC889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3B6AA4-DFF5-4692-BF12-B1404C58D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viz výše</a:t>
            </a:r>
          </a:p>
          <a:p>
            <a:r>
              <a:rPr lang="cs-CZ" dirty="0"/>
              <a:t>SYN v5, ARF: 758</a:t>
            </a:r>
          </a:p>
          <a:p>
            <a:r>
              <a:rPr lang="cs-CZ" dirty="0"/>
              <a:t>viz + ADV v komparativním tvaru</a:t>
            </a:r>
          </a:p>
          <a:p>
            <a:r>
              <a:rPr lang="cs-CZ" dirty="0"/>
              <a:t>PREP se s adverbiální frází nepojí </a:t>
            </a:r>
          </a:p>
          <a:p>
            <a:pPr marL="0" indent="0">
              <a:buNone/>
            </a:pPr>
            <a:r>
              <a:rPr lang="cs-CZ" dirty="0"/>
              <a:t>→ strukturující</a:t>
            </a:r>
            <a:br>
              <a:rPr lang="cs-CZ" dirty="0"/>
            </a:br>
            <a:r>
              <a:rPr lang="cs-CZ" dirty="0"/>
              <a:t> PART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01CDE8F-7994-4081-BA56-ABB6A8AFE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862" y="2531952"/>
            <a:ext cx="8720137" cy="438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808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FC8B4E-F84A-4AC8-A81E-560782125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samostatná práce na 1. listopadu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A01AA2-F7A9-40D5-B60D-C722C94B9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b="1" dirty="0"/>
              <a:t>srovnání variant z přechodníkových tvarů </a:t>
            </a:r>
            <a:r>
              <a:rPr lang="cs-CZ" b="1" dirty="0" err="1"/>
              <a:t>mask</a:t>
            </a:r>
            <a:r>
              <a:rPr lang="cs-CZ" b="1" dirty="0"/>
              <a:t>. × </a:t>
            </a:r>
            <a:r>
              <a:rPr lang="cs-CZ" b="1" dirty="0" err="1"/>
              <a:t>fem</a:t>
            </a:r>
            <a:r>
              <a:rPr lang="cs-CZ" b="1" dirty="0"/>
              <a:t>.</a:t>
            </a:r>
          </a:p>
          <a:p>
            <a:pPr lvl="1"/>
            <a:r>
              <a:rPr lang="cs-CZ" dirty="0"/>
              <a:t>ne/počítaje v to × ne/počítajíc v to</a:t>
            </a:r>
          </a:p>
          <a:p>
            <a:pPr lvl="2"/>
            <a:r>
              <a:rPr lang="cs-CZ" dirty="0"/>
              <a:t>jako fráze nebo s inverzním slovosledem v to nepočítaje/nepočítajíc</a:t>
            </a:r>
          </a:p>
          <a:p>
            <a:pPr lvl="1"/>
            <a:r>
              <a:rPr lang="cs-CZ" dirty="0"/>
              <a:t>nevyjímaje × nevyjímajíc</a:t>
            </a:r>
          </a:p>
          <a:p>
            <a:pPr lvl="1"/>
            <a:r>
              <a:rPr lang="cs-CZ" dirty="0"/>
              <a:t>nehledě na × nehledíc na</a:t>
            </a:r>
          </a:p>
          <a:p>
            <a:pPr marL="514350" indent="-514350">
              <a:buFont typeface="+mj-lt"/>
              <a:buAutoNum type="alphaLcParenR" startAt="2"/>
            </a:pPr>
            <a:r>
              <a:rPr lang="cs-CZ" b="1" dirty="0"/>
              <a:t>pozice ve větě:</a:t>
            </a:r>
          </a:p>
          <a:p>
            <a:pPr lvl="1"/>
            <a:r>
              <a:rPr lang="cs-CZ" dirty="0"/>
              <a:t>nevyjímaje × nevyjímajíc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cs-CZ" b="1" dirty="0"/>
              <a:t>vypsat</a:t>
            </a:r>
            <a:r>
              <a:rPr lang="cs-CZ" dirty="0"/>
              <a:t> z jednoho delšího publicistického článku všechny sekundární předložky + hraniční případy </a:t>
            </a:r>
          </a:p>
        </p:txBody>
      </p:sp>
    </p:spTree>
    <p:extLst>
      <p:ext uri="{BB962C8B-B14F-4D97-AF65-F5344CB8AC3E}">
        <p14:creationId xmlns:p14="http://schemas.microsoft.com/office/powerpoint/2010/main" val="3277790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BAC1E7-399F-4B50-B277-6E9400729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náplň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974AE4A-5E80-4FF1-8F12-D8B4D61A2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620721"/>
              </p:ext>
            </p:extLst>
          </p:nvPr>
        </p:nvGraphicFramePr>
        <p:xfrm>
          <a:off x="1325218" y="1537253"/>
          <a:ext cx="9011478" cy="4614694"/>
        </p:xfrm>
        <a:graphic>
          <a:graphicData uri="http://schemas.openxmlformats.org/drawingml/2006/table">
            <a:tbl>
              <a:tblPr firstRow="1" firstCol="1" bandRow="1"/>
              <a:tblGrid>
                <a:gridCol w="1146250">
                  <a:extLst>
                    <a:ext uri="{9D8B030D-6E8A-4147-A177-3AD203B41FA5}">
                      <a16:colId xmlns:a16="http://schemas.microsoft.com/office/drawing/2014/main" val="2075852866"/>
                    </a:ext>
                  </a:extLst>
                </a:gridCol>
                <a:gridCol w="7865228">
                  <a:extLst>
                    <a:ext uri="{9D8B030D-6E8A-4147-A177-3AD203B41FA5}">
                      <a16:colId xmlns:a16="http://schemas.microsoft.com/office/drawing/2014/main" val="508842511"/>
                    </a:ext>
                  </a:extLst>
                </a:gridCol>
              </a:tblGrid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úvod, charakterizace předložkového systému, nástřel témat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987716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valence, vztah předložek a pádu, finální rozdělení témat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6302"/>
                  </a:ext>
                </a:extLst>
              </a:tr>
              <a:tr h="349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18. 10.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jazyková změna: gramatikalizace, pohled konstrukční, pohled kognitivní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5821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25. 10.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prepozicializace: sekundární prepozice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3326942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prepozicializace: sekundární prepozice – individuální práce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041110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instrumentál + předložka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397428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15. 11.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prezentace korpusových výzkumů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888573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22. 11.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1604641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29. 11.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 prezentace korpusových výzkumů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243401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příprava empirického výzkumu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637402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13. 12.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empirický výzkum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72828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20. 12.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empirický výzkum, interpretace výsledků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12617"/>
                  </a:ext>
                </a:extLst>
              </a:tr>
              <a:tr h="355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empirický výzkum, interpretace výsledků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553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27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41A37-F24F-4AB7-BE32-003906C12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Kroupová (1971)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AF1F34-5EFE-4D6D-8DEA-A4A916CD7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stabilizované předložky	</a:t>
            </a:r>
            <a:r>
              <a:rPr lang="cs-CZ" b="1" dirty="0">
                <a:solidFill>
                  <a:schemeClr val="accent1"/>
                </a:solidFill>
              </a:rPr>
              <a:t>PŘÍKLADY?</a:t>
            </a:r>
          </a:p>
          <a:p>
            <a:pPr marL="571500" indent="-571500">
              <a:buFont typeface="+mj-lt"/>
              <a:buAutoNum type="romanLcPeriod"/>
            </a:pPr>
            <a:r>
              <a:rPr lang="cs-CZ" dirty="0"/>
              <a:t>bezkontaktní</a:t>
            </a:r>
          </a:p>
          <a:p>
            <a:pPr marL="571500" indent="-571500">
              <a:buFont typeface="+mj-lt"/>
              <a:buAutoNum type="romanLcPeriod"/>
            </a:pPr>
            <a:r>
              <a:rPr lang="cs-CZ" dirty="0" err="1"/>
              <a:t>konadverbiální</a:t>
            </a:r>
            <a:endParaRPr lang="cs-CZ" dirty="0"/>
          </a:p>
          <a:p>
            <a:pPr marL="514350" indent="-514350">
              <a:buAutoNum type="alphaLcParenR"/>
            </a:pPr>
            <a:r>
              <a:rPr lang="cs-CZ" dirty="0" err="1"/>
              <a:t>deadverbiální</a:t>
            </a:r>
            <a:r>
              <a:rPr lang="cs-CZ" dirty="0"/>
              <a:t> a </a:t>
            </a:r>
            <a:r>
              <a:rPr lang="cs-CZ" dirty="0" err="1"/>
              <a:t>transadverbiální</a:t>
            </a:r>
            <a:endParaRPr lang="cs-CZ" dirty="0"/>
          </a:p>
          <a:p>
            <a:pPr marL="514350" indent="-514350">
              <a:buAutoNum type="alphaLcParenR"/>
            </a:pPr>
            <a:r>
              <a:rPr lang="cs-CZ" dirty="0" err="1"/>
              <a:t>desubstantivní</a:t>
            </a:r>
            <a:r>
              <a:rPr lang="cs-CZ" dirty="0"/>
              <a:t>		</a:t>
            </a:r>
            <a:r>
              <a:rPr lang="cs-CZ" dirty="0">
                <a:solidFill>
                  <a:schemeClr val="accent1"/>
                </a:solidFill>
              </a:rPr>
              <a:t>Nejčastější pády?</a:t>
            </a:r>
          </a:p>
          <a:p>
            <a:pPr marL="514350" indent="-514350">
              <a:buAutoNum type="alphaLcParenR"/>
            </a:pPr>
            <a:r>
              <a:rPr lang="cs-CZ" dirty="0"/>
              <a:t>deverbativní 		</a:t>
            </a:r>
            <a:r>
              <a:rPr lang="cs-CZ" dirty="0">
                <a:solidFill>
                  <a:schemeClr val="accent1"/>
                </a:solidFill>
              </a:rPr>
              <a:t>Nejčastější slovesný tvar?</a:t>
            </a:r>
          </a:p>
          <a:p>
            <a:pPr marL="514350" indent="-514350">
              <a:buAutoNum type="alphaLcParenR"/>
            </a:pPr>
            <a:r>
              <a:rPr lang="cs-CZ" dirty="0" err="1"/>
              <a:t>deprepozicionální</a:t>
            </a:r>
            <a:endParaRPr lang="cs-CZ" dirty="0"/>
          </a:p>
          <a:p>
            <a:pPr marL="514350" indent="-514350">
              <a:buAutoNum type="alphaLcParenR"/>
            </a:pPr>
            <a:r>
              <a:rPr lang="cs-CZ" dirty="0" err="1"/>
              <a:t>depronominální</a:t>
            </a:r>
            <a:r>
              <a:rPr lang="cs-CZ" dirty="0"/>
              <a:t> (Kroupová 1984)</a:t>
            </a:r>
          </a:p>
          <a:p>
            <a:pPr marL="0" indent="0">
              <a:buNone/>
            </a:pPr>
            <a:r>
              <a:rPr lang="cs-CZ" b="1" dirty="0"/>
              <a:t>nestabilizované</a:t>
            </a:r>
          </a:p>
        </p:txBody>
      </p:sp>
    </p:spTree>
    <p:extLst>
      <p:ext uri="{BB962C8B-B14F-4D97-AF65-F5344CB8AC3E}">
        <p14:creationId xmlns:p14="http://schemas.microsoft.com/office/powerpoint/2010/main" val="30544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41A37-F24F-4AB7-BE32-003906C12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Kroupová (1971)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AF1F34-5EFE-4D6D-8DEA-A4A916CD7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Jak chápe Kroupová lexikální stránku sekundárních prepozic?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Co znamená </a:t>
            </a:r>
            <a:r>
              <a:rPr lang="cs-CZ" b="1" dirty="0" err="1">
                <a:solidFill>
                  <a:schemeClr val="accent1"/>
                </a:solidFill>
              </a:rPr>
              <a:t>synsyntaktická</a:t>
            </a:r>
            <a:r>
              <a:rPr lang="cs-CZ" b="1" dirty="0">
                <a:solidFill>
                  <a:schemeClr val="accent1"/>
                </a:solidFill>
              </a:rPr>
              <a:t> jednotka?</a:t>
            </a:r>
          </a:p>
          <a:p>
            <a:pPr marL="0" indent="0">
              <a:buNone/>
            </a:pPr>
            <a:endParaRPr lang="cs-CZ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Jak sekundární prepozice zpracovávat slovníkově?</a:t>
            </a:r>
          </a:p>
        </p:txBody>
      </p:sp>
    </p:spTree>
    <p:extLst>
      <p:ext uri="{BB962C8B-B14F-4D97-AF65-F5344CB8AC3E}">
        <p14:creationId xmlns:p14="http://schemas.microsoft.com/office/powerpoint/2010/main" val="360583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41A37-F24F-4AB7-BE32-003906C12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Kroupová (1971)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AF1F34-5EFE-4D6D-8DEA-A4A916CD7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Jak chápe Kroupová lexikální stránku sekundárních prepozic?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Co znamená </a:t>
            </a:r>
            <a:r>
              <a:rPr lang="cs-CZ" b="1" dirty="0" err="1">
                <a:solidFill>
                  <a:schemeClr val="accent1"/>
                </a:solidFill>
              </a:rPr>
              <a:t>synsyntaktická</a:t>
            </a:r>
            <a:r>
              <a:rPr lang="cs-CZ" b="1" dirty="0">
                <a:solidFill>
                  <a:schemeClr val="accent1"/>
                </a:solidFill>
              </a:rPr>
              <a:t> jednotka?</a:t>
            </a:r>
          </a:p>
          <a:p>
            <a:pPr marL="0" indent="0">
              <a:buNone/>
            </a:pPr>
            <a:endParaRPr lang="cs-CZ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Jak sekundární prepozice zpracovávat slovníkově?</a:t>
            </a:r>
          </a:p>
          <a:p>
            <a:pPr marL="971550" lvl="1" indent="-514350">
              <a:buAutoNum type="alphaUcParenR"/>
            </a:pPr>
            <a:r>
              <a:rPr lang="cs-CZ" dirty="0"/>
              <a:t>v samostatných heslových statích</a:t>
            </a:r>
          </a:p>
          <a:p>
            <a:pPr marL="971550" lvl="1" indent="-514350">
              <a:buAutoNum type="alphaUcParenR"/>
            </a:pPr>
            <a:r>
              <a:rPr lang="cs-CZ" dirty="0"/>
              <a:t>v samostatných významových odstavcích</a:t>
            </a:r>
          </a:p>
          <a:p>
            <a:pPr marL="971550" lvl="1" indent="-514350">
              <a:buAutoNum type="alphaUcParenR"/>
            </a:pPr>
            <a:r>
              <a:rPr lang="cs-CZ" dirty="0"/>
              <a:t>v rámci významového odstavce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0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38D425-10CC-43B1-A0BE-1CDB12E88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667F98-AEBE-43A9-A33C-B6CC24CB4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7793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MSČ:</a:t>
            </a:r>
          </a:p>
          <a:p>
            <a:pPr marL="0" indent="0">
              <a:buNone/>
            </a:pPr>
            <a:r>
              <a:rPr lang="cs-CZ" dirty="0"/>
              <a:t>řadí mezi primární i ty, které jsou „z hlediska dnešního tvaru neodvozené a neplní jinou než předložkovou funkci“ (MSČ 2010, s. 282):</a:t>
            </a:r>
          </a:p>
          <a:p>
            <a:pPr lvl="1"/>
            <a:r>
              <a:rPr lang="cs-CZ" sz="2800" i="1" dirty="0"/>
              <a:t>podle</a:t>
            </a:r>
            <a:r>
              <a:rPr lang="cs-CZ" sz="2800" dirty="0"/>
              <a:t>, </a:t>
            </a:r>
            <a:r>
              <a:rPr lang="cs-CZ" sz="2800" i="1" dirty="0"/>
              <a:t>mezi</a:t>
            </a:r>
            <a:r>
              <a:rPr lang="cs-CZ" sz="2800" dirty="0"/>
              <a:t>, </a:t>
            </a:r>
            <a:r>
              <a:rPr lang="cs-CZ" sz="2800" i="1" dirty="0"/>
              <a:t>proti</a:t>
            </a:r>
          </a:p>
          <a:p>
            <a:pPr marL="914400" lvl="2" indent="0">
              <a:buNone/>
            </a:pPr>
            <a:r>
              <a:rPr lang="cs-CZ" sz="2400" dirty="0"/>
              <a:t>× MČ 1: mezi = předložka nevlastní se zastřenou motivací</a:t>
            </a:r>
          </a:p>
          <a:p>
            <a:pPr marL="914400" lvl="2" indent="0">
              <a:buNone/>
            </a:pPr>
            <a:r>
              <a:rPr lang="cs-CZ" sz="2400" dirty="0"/>
              <a:t>× MČ 1: dle = typ ustrnulého pádového tvaru substantiva, </a:t>
            </a:r>
            <a:r>
              <a:rPr lang="cs-CZ" sz="2400"/>
              <a:t>tedy nepůvodní </a:t>
            </a:r>
            <a:r>
              <a:rPr lang="cs-CZ" sz="2400" dirty="0"/>
              <a:t>předložkový výraz</a:t>
            </a:r>
          </a:p>
          <a:p>
            <a:pPr lvl="1"/>
            <a:r>
              <a:rPr lang="cs-CZ" sz="2800" dirty="0"/>
              <a:t>dvě složené předložky </a:t>
            </a:r>
            <a:r>
              <a:rPr lang="cs-CZ" sz="2800" i="1" dirty="0"/>
              <a:t>zpod</a:t>
            </a:r>
            <a:r>
              <a:rPr lang="cs-CZ" sz="2800" dirty="0"/>
              <a:t> a </a:t>
            </a:r>
            <a:r>
              <a:rPr lang="cs-CZ" sz="2800" i="1" dirty="0"/>
              <a:t>zpoza</a:t>
            </a:r>
          </a:p>
          <a:p>
            <a:pPr marL="914400" lvl="2" indent="0">
              <a:buNone/>
            </a:pPr>
            <a:r>
              <a:rPr lang="cs-CZ" sz="2400" dirty="0"/>
              <a:t>≈ MČ 1</a:t>
            </a:r>
          </a:p>
          <a:p>
            <a:pPr marL="457200" lvl="1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0169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FC8B4E-F84A-4AC8-A81E-560782125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A01AA2-F7A9-40D5-B60D-C722C94B9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„</a:t>
            </a:r>
            <a:r>
              <a:rPr lang="cs-CZ" dirty="0" err="1"/>
              <a:t>Zo</a:t>
            </a:r>
            <a:r>
              <a:rPr lang="cs-CZ" dirty="0"/>
              <a:t> </a:t>
            </a:r>
            <a:r>
              <a:rPr lang="cs-CZ" dirty="0" err="1"/>
              <a:t>súčasného</a:t>
            </a:r>
            <a:r>
              <a:rPr lang="cs-CZ" dirty="0"/>
              <a:t> </a:t>
            </a:r>
            <a:r>
              <a:rPr lang="cs-CZ" dirty="0" err="1"/>
              <a:t>hľadiska</a:t>
            </a:r>
            <a:r>
              <a:rPr lang="cs-CZ" dirty="0"/>
              <a:t> by však </a:t>
            </a:r>
            <a:r>
              <a:rPr lang="cs-CZ" dirty="0" err="1"/>
              <a:t>súbor</a:t>
            </a:r>
            <a:r>
              <a:rPr lang="cs-CZ" dirty="0"/>
              <a:t> </a:t>
            </a:r>
            <a:r>
              <a:rPr lang="cs-CZ" dirty="0" err="1"/>
              <a:t>prvotných</a:t>
            </a:r>
            <a:r>
              <a:rPr lang="cs-CZ" dirty="0"/>
              <a:t> </a:t>
            </a:r>
            <a:r>
              <a:rPr lang="cs-CZ" dirty="0" err="1"/>
              <a:t>predložiek</a:t>
            </a:r>
            <a:r>
              <a:rPr lang="cs-CZ" dirty="0"/>
              <a:t> </a:t>
            </a:r>
            <a:r>
              <a:rPr lang="cs-CZ" dirty="0" err="1"/>
              <a:t>redukciou</a:t>
            </a:r>
            <a:r>
              <a:rPr lang="cs-CZ" dirty="0"/>
              <a:t> na tzv. etymologické kritérium nebol </a:t>
            </a:r>
            <a:r>
              <a:rPr lang="cs-CZ" dirty="0" err="1"/>
              <a:t>kompletný</a:t>
            </a:r>
            <a:r>
              <a:rPr lang="cs-CZ" dirty="0"/>
              <a:t>. </a:t>
            </a:r>
            <a:r>
              <a:rPr lang="cs-CZ" dirty="0" err="1"/>
              <a:t>Nazhŕňal</a:t>
            </a:r>
            <a:r>
              <a:rPr lang="cs-CZ" dirty="0"/>
              <a:t> by totiž </a:t>
            </a:r>
            <a:r>
              <a:rPr lang="cs-CZ" dirty="0" err="1"/>
              <a:t>predložky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etymologicky </a:t>
            </a:r>
            <a:r>
              <a:rPr lang="cs-CZ" dirty="0" err="1"/>
              <a:t>predložkami</a:t>
            </a:r>
            <a:r>
              <a:rPr lang="cs-CZ" dirty="0"/>
              <a:t> neboli, ale dnes </a:t>
            </a:r>
            <a:r>
              <a:rPr lang="cs-CZ" dirty="0" err="1"/>
              <a:t>sa</a:t>
            </a:r>
            <a:r>
              <a:rPr lang="cs-CZ" dirty="0"/>
              <a:t> v </a:t>
            </a:r>
            <a:r>
              <a:rPr lang="cs-CZ" dirty="0" err="1"/>
              <a:t>ine</a:t>
            </a:r>
            <a:r>
              <a:rPr lang="cs-CZ" dirty="0"/>
              <a:t> jako </a:t>
            </a:r>
            <a:r>
              <a:rPr lang="cs-CZ" dirty="0" err="1"/>
              <a:t>predložkovej</a:t>
            </a:r>
            <a:r>
              <a:rPr lang="cs-CZ" dirty="0"/>
              <a:t> </a:t>
            </a:r>
            <a:r>
              <a:rPr lang="cs-CZ" dirty="0" err="1"/>
              <a:t>funkcii</a:t>
            </a:r>
            <a:r>
              <a:rPr lang="cs-CZ" dirty="0"/>
              <a:t> a mimo </a:t>
            </a:r>
            <a:r>
              <a:rPr lang="cs-CZ" dirty="0" err="1"/>
              <a:t>spojenia</a:t>
            </a:r>
            <a:r>
              <a:rPr lang="cs-CZ" dirty="0"/>
              <a:t> s </a:t>
            </a:r>
            <a:r>
              <a:rPr lang="cs-CZ" dirty="0" err="1"/>
              <a:t>pádmi</a:t>
            </a:r>
            <a:r>
              <a:rPr lang="cs-CZ" dirty="0"/>
              <a:t> </a:t>
            </a:r>
            <a:r>
              <a:rPr lang="cs-CZ" dirty="0" err="1"/>
              <a:t>nepoužívajú</a:t>
            </a:r>
            <a:r>
              <a:rPr lang="cs-CZ" dirty="0"/>
              <a:t>, </a:t>
            </a:r>
            <a:r>
              <a:rPr lang="cs-CZ" dirty="0" err="1"/>
              <a:t>preto</a:t>
            </a:r>
            <a:r>
              <a:rPr lang="cs-CZ" dirty="0"/>
              <a:t> je </a:t>
            </a:r>
            <a:r>
              <a:rPr lang="cs-CZ" dirty="0" err="1"/>
              <a:t>ichzaradenie</a:t>
            </a:r>
            <a:r>
              <a:rPr lang="cs-CZ" dirty="0"/>
              <a:t> k </a:t>
            </a:r>
            <a:r>
              <a:rPr lang="cs-CZ" dirty="0" err="1"/>
              <a:t>súčasnému</a:t>
            </a:r>
            <a:r>
              <a:rPr lang="cs-CZ" dirty="0"/>
              <a:t> systému </a:t>
            </a:r>
            <a:r>
              <a:rPr lang="cs-CZ" dirty="0" err="1"/>
              <a:t>prvotných</a:t>
            </a:r>
            <a:r>
              <a:rPr lang="cs-CZ" dirty="0"/>
              <a:t> </a:t>
            </a:r>
            <a:r>
              <a:rPr lang="cs-CZ" dirty="0" err="1"/>
              <a:t>predložiek</a:t>
            </a:r>
            <a:r>
              <a:rPr lang="cs-CZ" dirty="0"/>
              <a:t> nevyhnutné“</a:t>
            </a:r>
          </a:p>
          <a:p>
            <a:pPr marL="0" indent="0">
              <a:buNone/>
            </a:pPr>
            <a:r>
              <a:rPr lang="cs-CZ" sz="2000" dirty="0"/>
              <a:t>VOJTEKOVÁ, Marta (2008): </a:t>
            </a:r>
            <a:r>
              <a:rPr lang="cs-CZ" sz="2000" i="1" dirty="0" err="1"/>
              <a:t>Predložky</a:t>
            </a:r>
            <a:r>
              <a:rPr lang="cs-CZ" sz="2000" i="1" dirty="0"/>
              <a:t> v </a:t>
            </a:r>
            <a:r>
              <a:rPr lang="cs-CZ" sz="2000" i="1" dirty="0" err="1"/>
              <a:t>spisovnejslovenčine</a:t>
            </a:r>
            <a:r>
              <a:rPr lang="cs-CZ" sz="2000" i="1" dirty="0"/>
              <a:t> a </a:t>
            </a:r>
            <a:r>
              <a:rPr lang="cs-CZ" sz="2000" i="1" dirty="0" err="1"/>
              <a:t>poľštine</a:t>
            </a:r>
            <a:r>
              <a:rPr lang="cs-CZ" sz="2000" dirty="0"/>
              <a:t>. Prešov: Prešovská univerzita v Prešove, 163 s.</a:t>
            </a:r>
          </a:p>
          <a:p>
            <a:pPr lvl="1"/>
            <a:r>
              <a:rPr lang="cs-CZ" dirty="0"/>
              <a:t>k primárním předložkám řadí:</a:t>
            </a:r>
          </a:p>
          <a:p>
            <a:pPr lvl="2"/>
            <a:r>
              <a:rPr lang="cs-CZ" dirty="0"/>
              <a:t>slovenština: </a:t>
            </a:r>
            <a:r>
              <a:rPr lang="cs-CZ" i="1" dirty="0" err="1"/>
              <a:t>medzi</a:t>
            </a:r>
            <a:r>
              <a:rPr lang="cs-CZ" dirty="0"/>
              <a:t>, </a:t>
            </a:r>
            <a:r>
              <a:rPr lang="cs-CZ" i="1" dirty="0"/>
              <a:t>proti</a:t>
            </a:r>
            <a:r>
              <a:rPr lang="cs-CZ" dirty="0"/>
              <a:t>, </a:t>
            </a:r>
            <a:r>
              <a:rPr lang="cs-CZ" i="1" dirty="0"/>
              <a:t>okrem</a:t>
            </a:r>
            <a:r>
              <a:rPr lang="cs-CZ" dirty="0"/>
              <a:t>, </a:t>
            </a:r>
            <a:r>
              <a:rPr lang="cs-CZ" i="1" dirty="0"/>
              <a:t>skrz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polština: </a:t>
            </a:r>
            <a:r>
              <a:rPr lang="cs-CZ" i="1" dirty="0" err="1"/>
              <a:t>wskutek</a:t>
            </a:r>
            <a:r>
              <a:rPr lang="cs-CZ" dirty="0"/>
              <a:t>, </a:t>
            </a:r>
            <a:r>
              <a:rPr lang="cs-CZ" i="1" dirty="0" err="1"/>
              <a:t>wobec</a:t>
            </a:r>
            <a:r>
              <a:rPr lang="cs-CZ" dirty="0"/>
              <a:t>, </a:t>
            </a:r>
            <a:r>
              <a:rPr lang="cs-CZ" i="1" dirty="0" err="1"/>
              <a:t>wbrew</a:t>
            </a:r>
            <a:r>
              <a:rPr lang="cs-CZ" dirty="0"/>
              <a:t>, </a:t>
            </a:r>
            <a:r>
              <a:rPr lang="cs-CZ" i="1" dirty="0" err="1"/>
              <a:t>podczas</a:t>
            </a:r>
            <a:r>
              <a:rPr lang="cs-CZ" dirty="0"/>
              <a:t>, </a:t>
            </a:r>
            <a:r>
              <a:rPr lang="cs-CZ" i="1" dirty="0" err="1"/>
              <a:t>między</a:t>
            </a:r>
            <a:r>
              <a:rPr lang="cs-CZ" dirty="0"/>
              <a:t>, </a:t>
            </a:r>
            <a:r>
              <a:rPr lang="cs-CZ" i="1" dirty="0" err="1"/>
              <a:t>śród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948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A5EF2-2F9B-4C1F-BECD-E702C57AC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157D6F-C76D-4971-A94A-10A774725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viz/vizte, srov./srovnej</a:t>
            </a:r>
          </a:p>
          <a:p>
            <a:r>
              <a:rPr lang="cs-CZ" dirty="0"/>
              <a:t>ztráta slovesné platnosti (ustrnutí paradigmatu, ztráta </a:t>
            </a:r>
            <a:r>
              <a:rPr lang="cs-CZ" dirty="0" err="1"/>
              <a:t>osobočísla</a:t>
            </a:r>
            <a:r>
              <a:rPr lang="cs-CZ" dirty="0"/>
              <a:t>, pozbytí přísudkové funkce)</a:t>
            </a:r>
          </a:p>
          <a:p>
            <a:r>
              <a:rPr lang="cs-CZ" dirty="0"/>
              <a:t>předložka?</a:t>
            </a:r>
          </a:p>
          <a:p>
            <a:pPr lvl="1"/>
            <a:r>
              <a:rPr lang="cs-CZ" dirty="0"/>
              <a:t>jako PREP by měla uvozovat pouze nominální frázi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093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A39ACB3A-82C0-4F7A-B658-599D08876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8823" y="-23480"/>
            <a:ext cx="4200525" cy="688148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684ED247-989B-41E2-867A-505DC60145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737" y="0"/>
            <a:ext cx="4200525" cy="6891486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59B16EEA-6A25-4430-8A3E-A53CB1E74F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9120" y="0"/>
            <a:ext cx="4121702" cy="689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7377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455</Words>
  <Application>Microsoft Office PowerPoint</Application>
  <PresentationFormat>Širokoúhlá obrazovka</PresentationFormat>
  <Paragraphs>84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Synchronní proměny českého předložkového systému</vt:lpstr>
      <vt:lpstr>náplň</vt:lpstr>
      <vt:lpstr>Kroupová (1971)</vt:lpstr>
      <vt:lpstr>Kroupová (1971)</vt:lpstr>
      <vt:lpstr>Kroupová (1971)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samostatná práce na 1. listopadu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Synchronní proměny českého předložkového systému</dc:title>
  <dc:creator>pivo</dc:creator>
  <cp:lastModifiedBy>pivo</cp:lastModifiedBy>
  <cp:revision>42</cp:revision>
  <dcterms:created xsi:type="dcterms:W3CDTF">2017-10-04T11:45:58Z</dcterms:created>
  <dcterms:modified xsi:type="dcterms:W3CDTF">2017-10-25T12:51:48Z</dcterms:modified>
</cp:coreProperties>
</file>