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1FB71-D2F0-06A9-5960-3A9446EC3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BEA96F-FDA2-09B2-BB42-2CE3710FB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8B8730-7644-A975-DDC5-30D78BB1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F422BD-92E7-6A28-4163-035C4FE12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22F4C6-A3F2-0896-9C29-91A062E1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95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825F2-7F63-3B70-200B-504E1043A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6AA1FF-B474-5428-BBE0-A5FBE7D17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274B7E-8B9A-6D17-968B-EFCEA7C61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EAAEC0-E38F-217D-D73B-F1AA0DB7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64C1E5-BCA2-2BB3-05A4-CF55D98DB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94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0D0392-012A-D487-ABF5-4B581B633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3AFCF8-FE1F-132F-805D-21FAB1304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8595D-1E81-9B9F-5FD3-8F5916CF6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C0104B-8C0B-C857-8B3F-B05B6432C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9D560A-CC2A-C6D1-C169-459C21AA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57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CE8D3-95EB-1458-A5FB-D83AEC989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BB286-F8B8-709A-5557-FB6A8DDA8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B7D6BD-FBAF-746B-AC74-1A7BA9F25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E104D0-48B8-4CEC-F188-C2B6D0AC9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F85AFB-08D1-A7D2-FBC7-4B77FDA2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14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F06B6-B873-5522-6EEE-C794C4B4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07CF20-B899-7EFA-16F1-03AECBA26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79D931-FBB8-3B3E-F13C-70FFE6DA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94DA7E-8DBA-A551-D43D-E7A1017A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076DE2-1E82-CF18-7753-0896111A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4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505C3-9B21-26B4-08B4-E3BED62AC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9DE1D5-FF7B-DA59-BE8F-67E23D4D8F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3099D6-2A17-2E3C-C563-1467F7DE4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9F6251-D6B6-5EAB-81BF-0D8DFE5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BD4AD1-02A9-4167-16BF-6C8B6FF9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39A990-D9A9-3966-AEA2-73A56878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3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44491-BD84-ECB9-A927-6383987B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D08B99-E919-0534-1C0B-6BF4887C0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CBD988-639D-BFDA-E726-51E027225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34ADDB-E81F-CFF7-A1C4-E0277F88E3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26AE62C-2916-8856-1160-D3466EF75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5F5D2D8-688A-C567-ED9B-ADCF5291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876AC0-5D10-4A0B-383B-9D8E2E6F5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F82A21-8BE3-3E7C-BD47-5992284D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1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E903B-181E-5E39-DBAD-20AF547C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FFD6E18-CADB-D8FA-1F7C-033543D14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13F149-276F-51BA-4F4A-4FB856DC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3C7271-AD1A-5596-8D20-34E3091C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0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F6A1B2-3C8F-733C-F334-0FE6212A7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7298387-AAEF-BCE4-99CE-202DFA7BF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6A44E6-3340-D51E-423F-F3423B9A1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54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5AE5D-7298-328C-23D7-12E3B4E7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CE8861-4012-BDD4-2A4B-1C1A548A5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D72B74-7A85-E554-6718-B5CDAF05F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4AA6D7-AB4A-F390-5714-52A971395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7F0143-7B00-0629-868B-02C22BCA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DE1AC2-D2C0-3B4F-279E-56A2AE3A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38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B66D1-DB05-1718-FBCA-98F0B9CBC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6C57E7-9C04-9A53-27F8-CBFD7E64E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193F52-8335-95F0-2DF6-A22248343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980D59-EAC3-474B-CC61-AA68EABC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0A389F-18AB-C9A2-197A-696065BA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0ED83C-DE5F-515E-02D9-C54AB023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54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953B83-608E-CA66-7DAF-5C6D381F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84655-8533-6EB4-4BD5-609E60FCC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AB1463-C469-E17C-2748-E2B0D36F3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7155-3D78-419D-893F-F96BEEF19BA1}" type="datetimeFigureOut">
              <a:rPr lang="cs-CZ" smtClean="0"/>
              <a:t>13.04.2023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EC33B-938F-2506-C272-DB830E6631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90BAB8-6BEC-C37E-E683-0A894FBC0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83C6F-A205-40AA-AD2B-57C4BE33C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0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1BF76-C17A-8522-21D0-B768A24E94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Vědecké časopisy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7916FB-7A72-EDB9-6E86-37DCECAFB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66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0B35C-EBEC-E942-6977-1B044C2F0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60E03-9C63-A291-4E67-9BA400744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Výsledky výzkumů ve vědě</a:t>
            </a:r>
          </a:p>
          <a:p>
            <a:r>
              <a:rPr lang="cs-CZ" dirty="0"/>
              <a:t>Různá zaměření</a:t>
            </a:r>
          </a:p>
          <a:p>
            <a:r>
              <a:rPr lang="cs-CZ" dirty="0"/>
              <a:t>Impaktované/neimpaktované</a:t>
            </a:r>
          </a:p>
          <a:p>
            <a:r>
              <a:rPr lang="cs-CZ"/>
              <a:t>Vědecké</a:t>
            </a:r>
            <a:r>
              <a:rPr lang="cs-CZ" dirty="0"/>
              <a:t>/populárně naučné/žánrové</a:t>
            </a:r>
          </a:p>
          <a:p>
            <a:r>
              <a:rPr lang="cs-CZ" dirty="0"/>
              <a:t>Od 1665 - </a:t>
            </a:r>
            <a:r>
              <a:rPr lang="en-US" dirty="0"/>
              <a:t>Philosophical Transactions of the Royal Society</a:t>
            </a:r>
            <a:r>
              <a:rPr lang="cs-CZ" dirty="0"/>
              <a:t> a </a:t>
            </a:r>
            <a:r>
              <a:rPr lang="cs-CZ" dirty="0" err="1"/>
              <a:t>Journal</a:t>
            </a:r>
            <a:r>
              <a:rPr lang="cs-CZ" dirty="0"/>
              <a:t> des </a:t>
            </a:r>
            <a:r>
              <a:rPr lang="cs-CZ" dirty="0" err="1"/>
              <a:t>sçavans</a:t>
            </a:r>
            <a:endParaRPr lang="cs-CZ" dirty="0"/>
          </a:p>
          <a:p>
            <a:r>
              <a:rPr lang="cs-CZ" dirty="0"/>
              <a:t>U nás od 1827 Časopis Národního muzea</a:t>
            </a:r>
          </a:p>
        </p:txBody>
      </p:sp>
    </p:spTree>
    <p:extLst>
      <p:ext uri="{BB962C8B-B14F-4D97-AF65-F5344CB8AC3E}">
        <p14:creationId xmlns:p14="http://schemas.microsoft.com/office/powerpoint/2010/main" val="286955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9DF51-A230-0150-98A7-B04BA83C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- editor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2B83F-D175-BDDD-ADED-9BF5D3EB0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přijetí či odmítnutí rukopisu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Nezávislé a nestranné posouzení všech předložených rukopisů a respektování intelektuální a názorové nezávislosti autora.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Vykonávání jednotlivých kroků v rámci procesu přípravy publikace bez zbytečného časového prodlení dle požadavků redakce.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obsah a celkovou odbornou kvalitu publikace.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Nakládání se všemi informacemi týkajícími se zaslaných rukopisů jako s důvěrnými.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Předcházení konfliktům a možnému střetu zájmů vlastních i mezi autory a recenzenty.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007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14829-ABFB-E35A-6AA6-02B2B9A1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Recenzent (peer </a:t>
            </a:r>
            <a:r>
              <a:rPr lang="cs-CZ" dirty="0" err="1"/>
              <a:t>review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9526A-DA98-FFB6-7FBE-8E5F1B7B9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Oznámení a vyvarování se možného střetu zájmů.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Bez zbytečného prodlení odmítnout vyhotovení recenzního posudku, pokud není recenzent dostatečně kvalifikován, či není schopen z časových důvodů posudek vyhotovit.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Včasné vyhotovení recenzního posudku.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Nakládání se všemi informacemi týkajícími se posuzovaných rukopisů jako s důvěrnými.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Nestranný a objektivní přístup při vyhotovení recenzního posudku a respektování intelektuální a názorové nezávislosti autora.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Recenzent by měl svůj posudek a jeho závěry vysvětlit, aby byly srozumitelné editorům a autorům, a dostatečně argumentačně podepřít např. citacemi.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4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7D7E0-C062-0DF1-239B-78B846B0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D4BDF6-9E39-F878-7EDE-DCE29236C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573"/>
            <a:ext cx="10515600" cy="5018302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dodržení pokynů pro autory a formálních náležitostí článku/díla.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to, že článek/dílo podaný/é k publikaci nebyl/o zaslán/o k uveřejnění v jiných sbornících/časopisech. Potvrzují originálnost článku.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to, že článek dosud nebyl nikde publikován. Pokud se jedná o jazykovou mutaci již dříve podaného článku/díla je potřeba to výslovně uvést v dopise redakci i přímo v článku.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uveřejňování pravdivých sdělení (</a:t>
            </a:r>
            <a:r>
              <a:rPr lang="cs-CZ" b="0" i="0" dirty="0" err="1">
                <a:effectLst/>
                <a:latin typeface="cantarell"/>
              </a:rPr>
              <a:t>nepozměňování</a:t>
            </a:r>
            <a:r>
              <a:rPr lang="cs-CZ" b="0" i="0" dirty="0">
                <a:effectLst/>
                <a:latin typeface="cantarell"/>
              </a:rPr>
              <a:t> či nezkreslování publikovaných výsledků).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správné citování použitých materiálů a řádné uvedení všech použitých zdrojů dat. Vlastní myšlenky</a:t>
            </a:r>
            <a:br>
              <a:rPr lang="cs-CZ" b="0" i="0" dirty="0">
                <a:effectLst/>
                <a:latin typeface="cantarell"/>
              </a:rPr>
            </a:br>
            <a:r>
              <a:rPr lang="cs-CZ" b="0" i="0" dirty="0">
                <a:effectLst/>
                <a:latin typeface="cantarell"/>
              </a:rPr>
              <a:t>a text by měly podílově převažovat nad pracemi citovanými.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Odpovědnost za uvedení autorství všech spoluautorů, kteří se podíleli na přípravě a vzniku článku, a za to, že všichni spoluautoři viděli verzi článku zaslanou do recenzního řízení a souhlasí s jejím obsahem. K zařazení mezi autory publikace opravňuje pouze podstatné intelektuální přispění k získání publikovaných výsledků. Mechanické činnosti (laborantské a terénní práce, vkládání dat do databáze, šetření podle zadané metodiky, administrativa) nejsou samy o sobě dostatečnými důvody k autorství, je však vhodné zařadit je do „poděkování“.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Jsou povinni neprodleně oznámit veškeré závažné chyby a nepřesnosti obsažené v článku.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Jsou povinni oznámit jakýkoliv konflikt zájmů.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V případě objevení chyby v publikovaných výsledcích v podobě vědeckého článku je autor povinen provést odpovídající kroky k nápravě chyby (např. vytisknutí opravy, stažení článku apod.),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V případě, že k fotografiím a dalším materiálům, jež jsou součástí publikace, má autorská práva třetí strana, je autor povinen opatřit její písemné svolení k publikování před zasláním rukopisu redakci.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Zbytečně nerozděluje výsledky výzkumu do více publikací na úkor jejich kvality a přehlednosti.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cantarell"/>
              </a:rPr>
              <a:t> Při poděkování uvádí výhradně ty projekty a zdroje financování, v jejichž rámci publikace skutečně vznikla.</a:t>
            </a:r>
          </a:p>
        </p:txBody>
      </p:sp>
    </p:spTree>
    <p:extLst>
      <p:ext uri="{BB962C8B-B14F-4D97-AF65-F5344CB8AC3E}">
        <p14:creationId xmlns:p14="http://schemas.microsoft.com/office/powerpoint/2010/main" val="68791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842EA-CD51-EDEA-D6F1-D74226CD0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19AB4-776F-42D7-85A3-BD4B28868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Abstrakt (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Abstract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– stručné shrnutí obsahu celého textu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Úvod (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Introduction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– uvedení do širšího kontextu problematiky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Materiál a metody (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Material</a:t>
            </a:r>
            <a:r>
              <a:rPr lang="cs-CZ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Methods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– popis použitých metod, vč. metod analýzy dat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Výsledky (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Results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– naměřené hodnoty, tabulky, grafy, obvykle jen se stručným komentářem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Závěr (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Conclusion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– vyhodnocení a interpretace výsledků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Diskuze (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Discussion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– zařazení výsledků do širšího kontextu, naznačení dalšího směru výzkumu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Použitá literatura (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Literature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– uvedení všech použitých pramenů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99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7E70B-4484-54B8-1E2E-D7B43690A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785E4-DAA5-2A44-6117-D93593161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 světě existuje okolo 28 000 vědeckých časopisů. Podle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Meha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až 50 % vydaných článků ale kromě autora a recenzentů nikdo nečte.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(</a:t>
            </a:r>
            <a:r>
              <a:rPr lang="cs-CZ" dirty="0" err="1">
                <a:solidFill>
                  <a:srgbClr val="202122"/>
                </a:solidFill>
                <a:latin typeface="Arial" panose="020B0604020202020204" pitchFamily="34" charset="0"/>
              </a:rPr>
              <a:t>Meho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: 2007). </a:t>
            </a:r>
            <a:endParaRPr lang="cs-CZ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885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672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cantarell</vt:lpstr>
      <vt:lpstr>Motiv Office</vt:lpstr>
      <vt:lpstr>Vědecké časopisy</vt:lpstr>
      <vt:lpstr>Prezentace aplikace PowerPoint</vt:lpstr>
      <vt:lpstr>Role - editor</vt:lpstr>
      <vt:lpstr>Recenzent (peer review)</vt:lpstr>
      <vt:lpstr>Autor</vt:lpstr>
      <vt:lpstr>Struktura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Vědecké časopisy</dc:title>
  <dc:creator>Olaf</dc:creator>
  <cp:lastModifiedBy>Olaf</cp:lastModifiedBy>
  <cp:revision>11</cp:revision>
  <dcterms:created xsi:type="dcterms:W3CDTF">2023-04-13T10:53:03Z</dcterms:created>
  <dcterms:modified xsi:type="dcterms:W3CDTF">2023-04-13T11:27:45Z</dcterms:modified>
</cp:coreProperties>
</file>