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5" r:id="rId5"/>
    <p:sldId id="259" r:id="rId6"/>
    <p:sldId id="261" r:id="rId7"/>
    <p:sldId id="262" r:id="rId8"/>
    <p:sldId id="26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5F9092-FF92-457C-890D-CD4C65DD06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8A386B-08EA-48B3-96E9-72C8E2B16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A0EA7B-13AD-4681-8256-39358C0DB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319546-645C-46DD-9715-98459FBD8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B9DE65-577D-4729-A2FC-0901E85B0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12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EF39A-8534-44A1-93C3-7A03F288B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7884BE-5D0A-45A7-B61F-71546D799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F6664C-46CE-4670-A1D2-7F2272381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290464-4EB2-4613-880B-10DDDB12E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C6FF47-2CC5-47DD-9C21-1245C5AEC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77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B5FA60B-60E4-4606-A42D-32CDEAC1AE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342A464-6ED8-4232-99B5-7E315FE5B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D34F11-B1A5-4FCD-9C3B-DF921EA40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364084-B73A-4EB8-9F65-33AAC7877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8E5AF4-2553-4A1E-B5B6-8C7482321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18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489DC-B78F-4529-8E4C-B415856A2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9E0906-2EE2-4D65-8969-D12999DFC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82D8F2-2A3D-4AC6-A806-D876E56FE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3395ED-4B5C-4893-B7F1-6D08983FC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E79B5E-8514-4ADF-97AA-D126376A5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37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9E3FD6-A0AD-4042-BE85-DE79702E9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F2DEB8-B192-4435-BB1A-B54AE0BB6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067075-7AC7-4490-8EFF-0DC6905AF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B3ED75-C5A8-49AF-9865-1A69AF9D1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E05AF9-3C71-498C-B881-8FD46E57D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1513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5C2FF-C20B-45F7-B71C-8B05D70D1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147EE3-3F2D-4D19-9753-0AC596346B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6FB017-B51C-4A77-B6E3-E8BF39CB5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F2D60D-AFDD-4032-AC51-1A44C6C01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D53063-76BC-4F31-B9F8-EFDD3C290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E400F0-25D8-4298-8B8C-F643E9C4A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80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214A7-B943-442F-B0E8-30FCA9BF3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56C0BC-D6FB-4FEE-8282-111803A19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0B2C62-B933-4B8E-9841-94D0DDDC1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A0FF149-F854-42F7-A526-FA011B86FC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9B1E9E-6EFF-4173-9E85-4A41B8CD5E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E906665-5D9E-4DB2-B43D-EB6B25F35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4CDDB61-2608-4D7A-B3D1-7F29FD7DE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4272C5D-67C7-41B3-A478-7D9CCE338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74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D8C61-79F9-4B64-8373-82A3DDC01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7154680-E086-44FA-B707-F50E05120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ECE92C-790A-4F7C-9583-B2F0BE94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F5FD9B-F156-41E9-B5AE-7A7E755B9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94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4EE9894-04CC-49F4-B33D-A72225586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7562160-1561-4E6A-B05B-5B9B0DCF6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436243-9520-4C78-B1C2-99ED2826F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1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9C7B32-FA76-4274-8DC7-5A7FF8E2B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D6131D-3BC3-4884-B3AE-899DA0F54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A6F71D-897A-4DAF-AEA2-766FD70D0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B14AA5-7917-4230-9541-2EC00C862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96E64FF-A590-4F1B-9C7D-B40D50EDE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EE9A28-EC0A-4991-B0CA-7F2D29B41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99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AC6956-DDCD-4B6D-BB4E-F86CBCC02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F1FD8E6-A8CD-4A43-B545-F7780AE329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3F9DF95-A923-4600-B8D1-68BB9B553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57060C-A2EE-4C67-9709-AAFA45EC1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7893-3F55-4DDD-B1C8-6B528F671588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414608-DC51-4C27-9DC5-BEBD0D27E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A9CABF-FF9A-4790-9C88-A4B0F3D18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53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FCCCD94-5FF7-4619-BA8F-9DADFFBF7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C2B674-B8D0-406C-9EF9-839DFD743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400199-AB19-42F9-AE5D-05BC416F1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A7893-3F55-4DDD-B1C8-6B528F671588}" type="datetimeFigureOut">
              <a:rPr lang="cs-CZ" smtClean="0"/>
              <a:t>17.02.2020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CFC8251-B563-4E54-BE88-5E72AE3D11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3CF9C6-CB27-433C-9B10-779D5D284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5006E-7AA2-452C-8BD7-997BC8A669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91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ana.proksova@ff.c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idnes.cz/zpravy/domaci/cesky-jazyk-gramatika-chyby-pravopis-prechylovani.A190927_092331_domaci_kar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as.ujc.cas.cz/archiv.php?art=344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F80F65-2B71-4911-BA5E-F5045BB369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Jazyk a jazykověda pohledem laiků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8A7EC9-9653-4A59-B6D9-100FA8B8C6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Hana Prokšová, </a:t>
            </a:r>
            <a:r>
              <a:rPr lang="cs-CZ" dirty="0">
                <a:hlinkClick r:id="rId2"/>
              </a:rPr>
              <a:t>hana.proksova@ff.cuni.cz</a:t>
            </a:r>
            <a:endParaRPr lang="cs-CZ" dirty="0"/>
          </a:p>
          <a:p>
            <a:pPr algn="r"/>
            <a:r>
              <a:rPr lang="cs-CZ" dirty="0"/>
              <a:t>17. </a:t>
            </a:r>
            <a:r>
              <a:rPr lang="cs-CZ"/>
              <a:t>února </a:t>
            </a:r>
            <a:r>
              <a:rPr lang="cs-CZ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378604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B739EA-0E5C-4208-BE0B-95D2434B0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B991B4-7783-4542-8F41-DD24E628A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65125"/>
            <a:ext cx="11005457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Podstata jazyka se totiž jeho instrumentální hodnotou nevyčerpává. Jazyk není jen nástroj, který bereme do ruky, chceme-li něco sdělit. Jazyk je zároveň prostředí, prostor, v němž se pohybujeme a žijeme, jazyk je samo bytí. Ať už ten či onen jazykovědný směr chápe jazyk spíše jako organismus, nástroj, kód, či kompetenci, laického vědomí uživatelů jazyka se zpravidla tyto proměny vědeckého myšlení o jazyce dotýkají jen okrajově. Veřejné jazykové mínění má zřejmě svou vlastní vnitřní energii a své vlastní zákonitosti, reaguje spontánně, nevědecky, neosvíceně, a jak říkají lingvisté, často i s jistým despektem, tradicionalisticky a emocionálně. Laické postoje k jazyku jsou vnitřně rozporné a protikladné, jak konstatují lingvistické teorie jazyka, ale nejsou takové i lingvistické postoje k jazyku?</a:t>
            </a:r>
          </a:p>
          <a:p>
            <a:pPr marL="0" indent="0">
              <a:buNone/>
            </a:pPr>
            <a:r>
              <a:rPr lang="cs-CZ" sz="2000" dirty="0"/>
              <a:t>ČMEJRKOVÁ, Světla – DANEŠ, František (1993): Jazyk malého národa, </a:t>
            </a:r>
            <a:r>
              <a:rPr lang="cs-CZ" sz="2000" i="1" dirty="0"/>
              <a:t>Slovo a slovesnost</a:t>
            </a:r>
            <a:r>
              <a:rPr lang="cs-CZ" sz="2000" dirty="0"/>
              <a:t>, r. 54, č. 1, s. 21.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683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B0121-3D7F-4641-964C-CE4B0F94C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100" b="1" dirty="0"/>
              <a:t>z diskuse pod článkem</a:t>
            </a:r>
            <a:br>
              <a:rPr lang="cs-CZ" sz="3100" b="1" dirty="0"/>
            </a:br>
            <a:r>
              <a:rPr lang="cs-CZ" sz="3100" b="1" dirty="0"/>
              <a:t>Náměstí Míru, nebo míru? Měkké i? Pravopis, který věčně trýzní Čechy</a:t>
            </a:r>
            <a:br>
              <a:rPr lang="cs-CZ" dirty="0"/>
            </a:br>
            <a:r>
              <a:rPr lang="cs-CZ" sz="2200" dirty="0"/>
              <a:t>zdroj: </a:t>
            </a:r>
            <a:r>
              <a:rPr lang="cs-CZ" sz="2200" dirty="0">
                <a:hlinkClick r:id="rId2"/>
              </a:rPr>
              <a:t>https://www.idnes.cz/zpravy/domaci/cesky-jazyk-gramatika-chyby-pravopis-prechylovani.A190927_092331_domaci_karb</a:t>
            </a:r>
            <a:r>
              <a:rPr lang="cs-CZ" sz="2200" dirty="0"/>
              <a:t>, 13. října 2019</a:t>
            </a:r>
            <a:endParaRPr lang="cs-CZ" dirty="0"/>
          </a:p>
        </p:txBody>
      </p:sp>
      <p:pic>
        <p:nvPicPr>
          <p:cNvPr id="4" name="Zástupný obsah 3" descr="Obsah obrázku stůl&#10;&#10;Popis byl vytvořen automaticky">
            <a:extLst>
              <a:ext uri="{FF2B5EF4-FFF2-40B4-BE49-F238E27FC236}">
                <a16:creationId xmlns:a16="http://schemas.microsoft.com/office/drawing/2014/main" id="{08438070-EBB5-4875-9560-D335657997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05" y="2301413"/>
            <a:ext cx="11631252" cy="3503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41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14CDF3-53E6-4FB7-8D76-3E8A81F86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D8F93D-713C-42E7-A2DC-5AE2B8E62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65125"/>
            <a:ext cx="11007903" cy="58118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Proč je tu tenhle seminář?</a:t>
            </a:r>
          </a:p>
          <a:p>
            <a:pPr marL="0" indent="0">
              <a:buNone/>
            </a:pPr>
            <a:r>
              <a:rPr lang="cs-CZ" dirty="0"/>
              <a:t>Chtěla bych v něm:</a:t>
            </a:r>
          </a:p>
          <a:p>
            <a:r>
              <a:rPr lang="cs-CZ" dirty="0"/>
              <a:t>provést společnou reflexi toho, čím jsme my a náš obor pro veřejnost</a:t>
            </a:r>
          </a:p>
          <a:p>
            <a:pPr lvl="1"/>
            <a:r>
              <a:rPr lang="cs-CZ" dirty="0"/>
              <a:t>… a jak můžeme jakožto lingvisti/lingvistky veřejnosti a oboru samému prospívat</a:t>
            </a:r>
          </a:p>
          <a:p>
            <a:r>
              <a:rPr lang="cs-CZ" dirty="0"/>
              <a:t>zabývat se teoretickým rámcem folk </a:t>
            </a:r>
            <a:r>
              <a:rPr lang="cs-CZ" dirty="0" err="1"/>
              <a:t>linguistics</a:t>
            </a:r>
            <a:endParaRPr lang="cs-CZ" dirty="0"/>
          </a:p>
          <a:p>
            <a:r>
              <a:rPr lang="cs-CZ" dirty="0"/>
              <a:t>provést parciální výzkum postojů k jazyku</a:t>
            </a:r>
          </a:p>
          <a:p>
            <a:r>
              <a:rPr lang="cs-CZ" dirty="0"/>
              <a:t>sestavit kvalitní dotazník (snad to lze) a provést netriviální, ale dobře uchopitelný a </a:t>
            </a:r>
            <a:r>
              <a:rPr lang="cs-CZ" dirty="0" err="1"/>
              <a:t>prezentovatelný</a:t>
            </a:r>
            <a:r>
              <a:rPr lang="cs-CZ" dirty="0"/>
              <a:t> výzkum</a:t>
            </a:r>
          </a:p>
          <a:p>
            <a:r>
              <a:rPr lang="cs-CZ" dirty="0"/>
              <a:t>si o tom všem povídat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A proč tu jste V/vy?</a:t>
            </a:r>
          </a:p>
        </p:txBody>
      </p:sp>
    </p:spTree>
    <p:extLst>
      <p:ext uri="{BB962C8B-B14F-4D97-AF65-F5344CB8AC3E}">
        <p14:creationId xmlns:p14="http://schemas.microsoft.com/office/powerpoint/2010/main" val="2877822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791AE3-1DC8-47FA-9194-1B8102FB7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552036-48C9-42A4-AE35-BE4D210BC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2885"/>
            <a:ext cx="10515600" cy="569407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program semestru</a:t>
            </a:r>
          </a:p>
          <a:p>
            <a:r>
              <a:rPr lang="cs-CZ" dirty="0"/>
              <a:t>únor – úvod do problematiky, diskuse nad diskusemi</a:t>
            </a:r>
          </a:p>
          <a:p>
            <a:r>
              <a:rPr lang="cs-CZ" dirty="0"/>
              <a:t>březen – sestavování dotazníku, host/</a:t>
            </a:r>
            <a:r>
              <a:rPr lang="cs-CZ" dirty="0" err="1"/>
              <a:t>ka</a:t>
            </a:r>
            <a:r>
              <a:rPr lang="cs-CZ" dirty="0"/>
              <a:t> z jazykové poradny ÚJČ</a:t>
            </a:r>
          </a:p>
          <a:p>
            <a:r>
              <a:rPr lang="cs-CZ" dirty="0"/>
              <a:t>duben – získávání dat a analýza dat</a:t>
            </a:r>
          </a:p>
          <a:p>
            <a:r>
              <a:rPr lang="cs-CZ" dirty="0"/>
              <a:t>květen – analýza a interpretace dat, fakultativní možnost práce na publikaci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atestace</a:t>
            </a:r>
          </a:p>
          <a:p>
            <a:r>
              <a:rPr lang="cs-CZ" dirty="0"/>
              <a:t>bdění a aktivní práce v hodině</a:t>
            </a:r>
          </a:p>
          <a:p>
            <a:r>
              <a:rPr lang="cs-CZ" dirty="0"/>
              <a:t>kolegiální a vlídná účast v diskusích</a:t>
            </a:r>
          </a:p>
          <a:p>
            <a:r>
              <a:rPr lang="cs-CZ" b="1" dirty="0"/>
              <a:t>nezbytné</a:t>
            </a:r>
            <a:r>
              <a:rPr lang="cs-CZ" dirty="0"/>
              <a:t> aktivní zapojení při tvorbě dotazníku, sběru dat a jejich analýze</a:t>
            </a:r>
          </a:p>
          <a:p>
            <a:pPr lvl="1"/>
            <a:r>
              <a:rPr lang="cs-CZ" dirty="0"/>
              <a:t>zápočet jen za sběr kvalitních dat (bude tedy potřeba si zajistit zdroj dat, v našem případě nejspíše školu!) a za jejich kvalitní zpracování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521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858A22-C7FC-404A-8BF0-A540AAB0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5A70A53E-8032-47D2-A2AD-5E796A844D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429" y="0"/>
            <a:ext cx="8178229" cy="6870430"/>
          </a:xfrm>
        </p:spPr>
      </p:pic>
    </p:spTree>
    <p:extLst>
      <p:ext uri="{BB962C8B-B14F-4D97-AF65-F5344CB8AC3E}">
        <p14:creationId xmlns:p14="http://schemas.microsoft.com/office/powerpoint/2010/main" val="627883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snímek obrazovky&#10;&#10;Popis byl vytvořen automaticky">
            <a:extLst>
              <a:ext uri="{FF2B5EF4-FFF2-40B4-BE49-F238E27FC236}">
                <a16:creationId xmlns:a16="http://schemas.microsoft.com/office/drawing/2014/main" id="{23563B93-505F-4058-A221-D054102F59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61574" cy="5007439"/>
          </a:xfrm>
          <a:prstGeom prst="rect">
            <a:avLst/>
          </a:prstGeom>
        </p:spPr>
      </p:pic>
      <p:pic>
        <p:nvPicPr>
          <p:cNvPr id="5" name="Obrázek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4671BF5F-60AD-4DF2-97A7-427D76301D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8045" y="1154008"/>
            <a:ext cx="6643955" cy="5622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111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C36FE-94E8-4BAB-9921-AB75F923D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EBF1C-5847-482A-92DA-C7197876C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3518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úkol na 24. 2.</a:t>
            </a:r>
          </a:p>
          <a:p>
            <a:r>
              <a:rPr lang="cs-CZ" dirty="0"/>
              <a:t>krátký rozhovor s jedním laikem starším 50 let a jedním laikem mladším 20 let o současné češtině</a:t>
            </a:r>
          </a:p>
          <a:p>
            <a:pPr lvl="1"/>
            <a:r>
              <a:rPr lang="cs-CZ" dirty="0"/>
              <a:t>struktura a míra podrobnosti je volná</a:t>
            </a:r>
          </a:p>
          <a:p>
            <a:r>
              <a:rPr lang="cs-CZ" b="1" dirty="0"/>
              <a:t>četba: </a:t>
            </a:r>
            <a:r>
              <a:rPr lang="cs-CZ" dirty="0"/>
              <a:t>ČMEJRKOVÁ, Světla (1992): Jazykové vědomí a jazyková kultura (zamyšlení nad tzv. lidovým jazykozpytem), </a:t>
            </a:r>
            <a:r>
              <a:rPr lang="cs-CZ" i="1" dirty="0"/>
              <a:t>Slovo a slovesnost</a:t>
            </a:r>
            <a:r>
              <a:rPr lang="cs-CZ" dirty="0"/>
              <a:t>, r. 53, č. 1, s. 56–64. </a:t>
            </a:r>
            <a:r>
              <a:rPr lang="cs-CZ" dirty="0">
                <a:hlinkClick r:id="rId2"/>
              </a:rPr>
              <a:t>http://sas.ujc.cas.cz/archiv.php?art=3448</a:t>
            </a:r>
            <a:endParaRPr lang="cs-CZ" dirty="0"/>
          </a:p>
          <a:p>
            <a:pPr lvl="1"/>
            <a:r>
              <a:rPr lang="cs-CZ" b="1" dirty="0"/>
              <a:t>Co vás v článku zaujalo?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5558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12969</TotalTime>
  <Words>499</Words>
  <Application>Microsoft Office PowerPoint</Application>
  <PresentationFormat>Širokoúhlá obrazovka</PresentationFormat>
  <Paragraphs>32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Jazyk a jazykověda pohledem laiků</vt:lpstr>
      <vt:lpstr>Prezentace aplikace PowerPoint</vt:lpstr>
      <vt:lpstr>z diskuse pod článkem Náměstí Míru, nebo míru? Měkké i? Pravopis, který věčně trýzní Čechy zdroj: https://www.idnes.cz/zpravy/domaci/cesky-jazyk-gramatika-chyby-pravopis-prechylovani.A190927_092331_domaci_karb, 13. října 2019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 a jazykověda pohledem laiků</dc:title>
  <dc:creator>Prokšová, Hana</dc:creator>
  <cp:lastModifiedBy>Prokšová, Hana</cp:lastModifiedBy>
  <cp:revision>19</cp:revision>
  <dcterms:created xsi:type="dcterms:W3CDTF">2020-02-04T10:02:08Z</dcterms:created>
  <dcterms:modified xsi:type="dcterms:W3CDTF">2020-02-17T09:26:54Z</dcterms:modified>
</cp:coreProperties>
</file>