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3" r:id="rId7"/>
    <p:sldId id="261" r:id="rId8"/>
    <p:sldId id="262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6" autoAdjust="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14.10.2022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04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14.10.2022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6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82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 baseline="0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 smtClean="0"/>
              <a:t>Lezení prvolezce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14.10.2022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r>
              <a:rPr lang="cs-CZ" dirty="0" smtClean="0"/>
              <a:t>2. ročník Bc. ZSTP II</a:t>
            </a:r>
            <a:endParaRPr lang="en-US" dirty="0" smtClean="0"/>
          </a:p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/>
              <a:t>mjr. Karel SÝKORA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340768"/>
            <a:ext cx="8686800" cy="5517232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 baseline="0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>
              <a:spcBef>
                <a:spcPts val="600"/>
              </a:spcBef>
              <a:buClrTx/>
              <a:buFont typeface="Wingdings" pitchFamily="2" charset="2"/>
              <a:buNone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 smtClean="0"/>
              <a:t>Cíl: seznámit a procvičit základní techniky lezení prvolezce </a:t>
            </a:r>
          </a:p>
          <a:p>
            <a:pPr lvl="0" eaLnBrk="1" latinLnBrk="0" hangingPunct="1"/>
            <a:endParaRPr lang="cs-CZ" dirty="0" smtClean="0"/>
          </a:p>
          <a:p>
            <a:pPr lvl="0" eaLnBrk="1" latinLnBrk="0" hangingPunct="1"/>
            <a:r>
              <a:rPr lang="cs-CZ" dirty="0" smtClean="0"/>
              <a:t>Průběh: 	- navazování</a:t>
            </a:r>
          </a:p>
          <a:p>
            <a:pPr lvl="0" eaLnBrk="1" latinLnBrk="0" hangingPunct="1"/>
            <a:r>
              <a:rPr lang="cs-CZ" dirty="0" smtClean="0"/>
              <a:t>			- povelová technika</a:t>
            </a:r>
          </a:p>
          <a:p>
            <a:pPr lvl="0" eaLnBrk="1" latinLnBrk="0" hangingPunct="1"/>
            <a:r>
              <a:rPr lang="cs-CZ" dirty="0" smtClean="0"/>
              <a:t>			- </a:t>
            </a:r>
            <a:r>
              <a:rPr lang="cs-CZ" dirty="0" err="1" smtClean="0"/>
              <a:t>partnercheck</a:t>
            </a:r>
            <a:endParaRPr lang="cs-CZ" dirty="0" smtClean="0"/>
          </a:p>
          <a:p>
            <a:pPr lvl="0" eaLnBrk="1" latinLnBrk="0" hangingPunct="1"/>
            <a:r>
              <a:rPr lang="cs-CZ" dirty="0" smtClean="0"/>
              <a:t>			- lezení prvolezce</a:t>
            </a:r>
          </a:p>
          <a:p>
            <a:pPr lvl="0" eaLnBrk="1" latinLnBrk="0" hangingPunct="1"/>
            <a:r>
              <a:rPr lang="cs-CZ" dirty="0" smtClean="0"/>
              <a:t>			- zakládání postupového jištění</a:t>
            </a:r>
          </a:p>
          <a:p>
            <a:pPr lvl="0" eaLnBrk="1" latinLnBrk="0" hangingPunct="1"/>
            <a:r>
              <a:rPr lang="cs-CZ" dirty="0" smtClean="0"/>
              <a:t>			- jištění a spouštění prvolezce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1" y="2204864"/>
            <a:ext cx="78867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Navazování: </a:t>
            </a:r>
            <a:r>
              <a:rPr lang="cs-CZ" dirty="0" smtClean="0"/>
              <a:t>procvičování a kontrola technik navazování prvolezce do kombinovaného úvazku (navázání přímo do lana, využití nešité ploché smyce k vytvoření kombinovaného úvazku)   </a:t>
            </a:r>
          </a:p>
          <a:p>
            <a:endParaRPr lang="cs-CZ" dirty="0" smtClean="0"/>
          </a:p>
          <a:p>
            <a:r>
              <a:rPr lang="cs-CZ" sz="2400" b="1" dirty="0" smtClean="0">
                <a:solidFill>
                  <a:srgbClr val="7030A0"/>
                </a:solidFill>
              </a:rPr>
              <a:t>Povelová technika: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povely – lezu, jistím, povol, dober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err="1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Partnercheck</a:t>
            </a:r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důraz na vzájemnou kontrolu (navázání, založení jištění)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Lezení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techniky, zakládání postupového jištění (správný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způsob vedení lana v postupovém jištění)</a:t>
            </a:r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Jištění a spouštění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kontrola správného způsobu jištění, kontrolované spouštění prvolezce (použití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vhodného prostředku, technika jištění a spouštění)</a:t>
            </a:r>
            <a:endParaRPr lang="cs-CZ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76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0" y="1916832"/>
            <a:ext cx="7886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Literatura:</a:t>
            </a:r>
          </a:p>
          <a:p>
            <a:endParaRPr lang="cs-CZ" sz="2400" b="1" dirty="0" smtClean="0">
              <a:solidFill>
                <a:srgbClr val="7030A0"/>
              </a:solidFill>
            </a:endParaRPr>
          </a:p>
          <a:p>
            <a:r>
              <a:rPr lang="cs-CZ" dirty="0" smtClean="0"/>
              <a:t>MICHALIČKA</a:t>
            </a:r>
            <a:r>
              <a:rPr lang="cs-CZ" baseline="0" dirty="0" smtClean="0"/>
              <a:t> Vladimír a kol. Speciální tělesná příprava Vojenské lezení. Praha VO FTVS UK 2019.</a:t>
            </a:r>
          </a:p>
          <a:p>
            <a:endParaRPr lang="cs-CZ" baseline="0" dirty="0" smtClean="0"/>
          </a:p>
          <a:p>
            <a:r>
              <a:rPr lang="cs-CZ" baseline="0" dirty="0" smtClean="0"/>
              <a:t>FRANK Tomáš a kol. Horolezecká abeceda. Praha Epocha 2009.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Austrian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armed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forces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field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manual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Military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mountain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training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Vienna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Federal</a:t>
            </a:r>
            <a:r>
              <a:rPr lang="cs-CZ" baseline="0" dirty="0" smtClean="0"/>
              <a:t> ministry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defence</a:t>
            </a:r>
            <a:r>
              <a:rPr lang="cs-CZ" baseline="0" dirty="0" smtClean="0"/>
              <a:t> and sport 2014.</a:t>
            </a:r>
          </a:p>
          <a:p>
            <a:endParaRPr lang="cs-CZ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MICHALIČKA Vladimír a kol. (2008) </a:t>
            </a:r>
            <a:r>
              <a:rPr lang="cs-CZ" sz="1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Výukové DVD vojenské lezení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Praha: AWT s r.o./ X-</a:t>
            </a:r>
            <a:r>
              <a:rPr lang="cs-CZ" sz="1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treme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7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cs-CZ" dirty="0" smtClean="0"/>
              <a:t>Výstupy </a:t>
            </a:r>
            <a:r>
              <a:rPr lang="cs-CZ" dirty="0" smtClean="0"/>
              <a:t>po laně </a:t>
            </a:r>
            <a:r>
              <a:rPr lang="cs-CZ" dirty="0" smtClean="0"/>
              <a:t>- prusíkování</a:t>
            </a:r>
            <a:endParaRPr lang="cs-CZ" dirty="0" smtClean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14.10.2022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499867" y="1772816"/>
            <a:ext cx="8458200" cy="1222375"/>
          </a:xfrm>
        </p:spPr>
        <p:txBody>
          <a:bodyPr/>
          <a:lstStyle/>
          <a:p>
            <a:r>
              <a:rPr lang="cs-CZ" dirty="0" smtClean="0"/>
              <a:t>Odborná praxe - Vojenské </a:t>
            </a:r>
            <a:r>
              <a:rPr lang="cs-CZ" dirty="0" smtClean="0"/>
              <a:t>lezení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60" y="1203608"/>
            <a:ext cx="8928992" cy="5517232"/>
          </a:xfrm>
        </p:spPr>
        <p:txBody>
          <a:bodyPr/>
          <a:lstStyle/>
          <a:p>
            <a:pPr marL="0" indent="0"/>
            <a:r>
              <a:rPr lang="cs-CZ" b="1" dirty="0" smtClean="0"/>
              <a:t>Cíl: </a:t>
            </a:r>
          </a:p>
          <a:p>
            <a:pPr marL="0" indent="0"/>
            <a:r>
              <a:rPr lang="cs-CZ" dirty="0"/>
              <a:t>Didakticky a metodicky vést výukovou hodinu </a:t>
            </a:r>
            <a:r>
              <a:rPr lang="cs-CZ" dirty="0" smtClean="0"/>
              <a:t>výstupů po laně pomocí krátkých smyček</a:t>
            </a:r>
            <a:endParaRPr lang="cs-CZ" dirty="0"/>
          </a:p>
          <a:p>
            <a:pPr marL="0" indent="0"/>
            <a:endParaRPr lang="cs-CZ" dirty="0"/>
          </a:p>
          <a:p>
            <a:pPr marL="0" indent="0"/>
            <a:r>
              <a:rPr lang="cs-CZ" b="1" dirty="0" smtClean="0"/>
              <a:t>Průběh:	</a:t>
            </a:r>
          </a:p>
          <a:p>
            <a:pPr>
              <a:buFontTx/>
              <a:buChar char="-"/>
            </a:pPr>
            <a:r>
              <a:rPr lang="cs-CZ" dirty="0"/>
              <a:t>příprava písemné přípravy a metodického listu</a:t>
            </a:r>
          </a:p>
          <a:p>
            <a:pPr lvl="0">
              <a:buFontTx/>
              <a:buChar char="-"/>
            </a:pPr>
            <a:r>
              <a:rPr lang="cs-CZ" dirty="0" smtClean="0"/>
              <a:t>nácvik </a:t>
            </a:r>
            <a:r>
              <a:rPr lang="cs-CZ" dirty="0"/>
              <a:t>navazování samosvorných </a:t>
            </a:r>
            <a:r>
              <a:rPr lang="cs-CZ" dirty="0" smtClean="0"/>
              <a:t>uzlů</a:t>
            </a:r>
            <a:endParaRPr lang="cs-CZ" dirty="0" smtClean="0"/>
          </a:p>
          <a:p>
            <a:pPr lvl="0">
              <a:buFontTx/>
              <a:buChar char="-"/>
            </a:pPr>
            <a:r>
              <a:rPr lang="cs-CZ" dirty="0" smtClean="0"/>
              <a:t>výstupy </a:t>
            </a:r>
            <a:r>
              <a:rPr lang="cs-CZ" dirty="0"/>
              <a:t>po laně pomocí </a:t>
            </a:r>
            <a:r>
              <a:rPr lang="cs-CZ" dirty="0" smtClean="0"/>
              <a:t>krátkých smyček</a:t>
            </a:r>
          </a:p>
          <a:p>
            <a:pPr marL="0" indent="0"/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0" indent="0"/>
            <a:r>
              <a:rPr lang="cs-CZ" dirty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620688"/>
          </a:xfrm>
        </p:spPr>
        <p:txBody>
          <a:bodyPr/>
          <a:lstStyle/>
          <a:p>
            <a:r>
              <a:rPr lang="cs-CZ" dirty="0" smtClean="0"/>
              <a:t>Odborná praxe - Vojenské </a:t>
            </a:r>
            <a:r>
              <a:rPr lang="cs-CZ" dirty="0"/>
              <a:t>lezení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20715" t="16423" r="58570" b="6938"/>
          <a:stretch/>
        </p:blipFill>
        <p:spPr>
          <a:xfrm>
            <a:off x="1868392" y="764704"/>
            <a:ext cx="5367904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23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3177" y="1700807"/>
            <a:ext cx="8686800" cy="4984189"/>
          </a:xfrm>
        </p:spPr>
        <p:txBody>
          <a:bodyPr/>
          <a:lstStyle/>
          <a:p>
            <a:r>
              <a:rPr lang="cs-CZ" sz="4000" b="1" dirty="0">
                <a:solidFill>
                  <a:srgbClr val="7030A0"/>
                </a:solidFill>
              </a:rPr>
              <a:t>Samosvorné uzly: </a:t>
            </a:r>
            <a:r>
              <a:rPr lang="cs-CZ" dirty="0"/>
              <a:t>symetrické (dvojitý a trojitý </a:t>
            </a:r>
            <a:r>
              <a:rPr lang="cs-CZ" dirty="0" err="1"/>
              <a:t>prusíkův</a:t>
            </a:r>
            <a:r>
              <a:rPr lang="cs-CZ" dirty="0"/>
              <a:t> uzel) a asymetrické (</a:t>
            </a:r>
            <a:r>
              <a:rPr lang="cs-CZ" dirty="0" err="1"/>
              <a:t>Machardův</a:t>
            </a:r>
            <a:r>
              <a:rPr lang="cs-CZ" dirty="0"/>
              <a:t> uzel)   </a:t>
            </a:r>
          </a:p>
          <a:p>
            <a:endParaRPr lang="cs-CZ" dirty="0"/>
          </a:p>
          <a:p>
            <a:r>
              <a:rPr lang="cs-CZ" sz="4000" b="1" dirty="0">
                <a:solidFill>
                  <a:srgbClr val="7030A0"/>
                </a:solidFill>
              </a:rPr>
              <a:t>Výstupy po laně: </a:t>
            </a:r>
            <a:r>
              <a:rPr lang="cs-CZ" dirty="0"/>
              <a:t>nácvik výstupů po laně pomocí krátkých smyček (</a:t>
            </a:r>
            <a:r>
              <a:rPr lang="cs-CZ" dirty="0" err="1"/>
              <a:t>prusíkování</a:t>
            </a:r>
            <a:r>
              <a:rPr lang="cs-CZ" dirty="0"/>
              <a:t>). Důraz klást na neustálé jištění </a:t>
            </a:r>
            <a:r>
              <a:rPr lang="cs-CZ" dirty="0" smtClean="0"/>
              <a:t>minimálně </a:t>
            </a:r>
            <a:r>
              <a:rPr lang="cs-CZ" dirty="0"/>
              <a:t>na dvou </a:t>
            </a:r>
            <a:r>
              <a:rPr lang="cs-CZ" dirty="0" smtClean="0"/>
              <a:t>bodech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dirty="0">
                <a:solidFill>
                  <a:srgbClr val="7030A0"/>
                </a:solidFill>
              </a:rPr>
              <a:t>Literatura</a:t>
            </a:r>
            <a:r>
              <a:rPr lang="cs-CZ" sz="4000" b="1" dirty="0" smtClean="0">
                <a:solidFill>
                  <a:srgbClr val="7030A0"/>
                </a:solidFill>
              </a:rPr>
              <a:t>:</a:t>
            </a:r>
            <a:endParaRPr lang="cs-CZ" sz="4000" b="1" dirty="0">
              <a:solidFill>
                <a:srgbClr val="7030A0"/>
              </a:solidFill>
            </a:endParaRPr>
          </a:p>
          <a:p>
            <a:r>
              <a:rPr lang="cs-CZ" sz="2400" dirty="0"/>
              <a:t>MICHALIČKA Vladimír a kol. Speciální tělesná příprava Vojenské lezení. Praha VO FTVS UK 2019.</a:t>
            </a:r>
          </a:p>
          <a:p>
            <a:endParaRPr lang="cs-CZ" sz="2400" dirty="0"/>
          </a:p>
          <a:p>
            <a:r>
              <a:rPr lang="cs-CZ" sz="2400" dirty="0"/>
              <a:t>FRANK Tomáš a kol. Horolezecká abeceda. Praha Epocha 2009.</a:t>
            </a:r>
          </a:p>
          <a:p>
            <a:endParaRPr lang="cs-CZ" sz="2400" dirty="0"/>
          </a:p>
          <a:p>
            <a:r>
              <a:rPr lang="cs-CZ" sz="2400" dirty="0" err="1"/>
              <a:t>Austrian</a:t>
            </a:r>
            <a:r>
              <a:rPr lang="cs-CZ" sz="2400" dirty="0"/>
              <a:t> </a:t>
            </a:r>
            <a:r>
              <a:rPr lang="cs-CZ" sz="2400" dirty="0" err="1"/>
              <a:t>armed</a:t>
            </a:r>
            <a:r>
              <a:rPr lang="cs-CZ" sz="2400" dirty="0"/>
              <a:t> </a:t>
            </a:r>
            <a:r>
              <a:rPr lang="cs-CZ" sz="2400" dirty="0" err="1"/>
              <a:t>forces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manual</a:t>
            </a:r>
            <a:r>
              <a:rPr lang="cs-CZ" sz="2400" dirty="0"/>
              <a:t>. </a:t>
            </a:r>
            <a:r>
              <a:rPr lang="cs-CZ" sz="2400" dirty="0" err="1"/>
              <a:t>Military</a:t>
            </a:r>
            <a:r>
              <a:rPr lang="cs-CZ" sz="2400" dirty="0"/>
              <a:t> </a:t>
            </a:r>
            <a:r>
              <a:rPr lang="cs-CZ" sz="2400" dirty="0" err="1"/>
              <a:t>mountain</a:t>
            </a:r>
            <a:r>
              <a:rPr lang="cs-CZ" sz="2400" dirty="0"/>
              <a:t> </a:t>
            </a:r>
            <a:r>
              <a:rPr lang="cs-CZ" sz="2400" dirty="0" err="1"/>
              <a:t>training</a:t>
            </a:r>
            <a:r>
              <a:rPr lang="cs-CZ" sz="2400" dirty="0"/>
              <a:t>. </a:t>
            </a:r>
            <a:r>
              <a:rPr lang="cs-CZ" sz="2400" dirty="0" err="1"/>
              <a:t>Vienna</a:t>
            </a:r>
            <a:r>
              <a:rPr lang="cs-CZ" sz="2400" dirty="0"/>
              <a:t> </a:t>
            </a:r>
            <a:r>
              <a:rPr lang="cs-CZ" sz="2400" dirty="0" err="1"/>
              <a:t>Federal</a:t>
            </a:r>
            <a:r>
              <a:rPr lang="cs-CZ" sz="2400" dirty="0"/>
              <a:t> ministry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defence</a:t>
            </a:r>
            <a:r>
              <a:rPr lang="cs-CZ" sz="2400" dirty="0"/>
              <a:t> and sport 2014.</a:t>
            </a:r>
          </a:p>
          <a:p>
            <a:endParaRPr lang="cs-CZ" sz="2400" dirty="0"/>
          </a:p>
          <a:p>
            <a:pPr marL="0" lvl="0" indent="0">
              <a:spcBef>
                <a:spcPts val="0"/>
              </a:spcBef>
              <a:buSzTx/>
              <a:defRPr/>
            </a:pPr>
            <a:r>
              <a:rPr lang="cs-CZ" sz="2400" dirty="0"/>
              <a:t>MICHALIČKA Vladimír a kol.  Výukové DVD vojenské lezení. Praha: AWT s r.o./ X-</a:t>
            </a:r>
            <a:r>
              <a:rPr lang="cs-CZ" sz="2400" dirty="0" err="1"/>
              <a:t>treme</a:t>
            </a:r>
            <a:r>
              <a:rPr lang="cs-CZ" sz="2400" dirty="0"/>
              <a:t> video 2009.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14.10.2022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3788A8-B932-4992-B6BD-9BE915DF59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52DF54-2D27-4D84-A1CE-7553132F06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285f5f-a0f1-4742-bd8a-8c092caa1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43065B-F4BC-4789-BE94-DCC7E9737EF7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e2285f5f-a0f1-4742-bd8a-8c092caa1a6e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254</TotalTime>
  <Words>143</Words>
  <Application>Microsoft Office PowerPoint</Application>
  <PresentationFormat>Předvádění na obrazovce (4:3)</PresentationFormat>
  <Paragraphs>39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Franklin Gothic Book</vt:lpstr>
      <vt:lpstr>Franklin Gothic Medium</vt:lpstr>
      <vt:lpstr>Wingdings</vt:lpstr>
      <vt:lpstr>Wingdings 2</vt:lpstr>
      <vt:lpstr>Cesta</vt:lpstr>
      <vt:lpstr>Odborná praxe - Vojenské lezení</vt:lpstr>
      <vt:lpstr>Vojenské lezení</vt:lpstr>
      <vt:lpstr>Odborná praxe - Vojenské lezení</vt:lpstr>
      <vt:lpstr>Vojenské lezení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Sýkora</dc:creator>
  <cp:lastModifiedBy>Karel Sýkora</cp:lastModifiedBy>
  <cp:revision>75</cp:revision>
  <dcterms:modified xsi:type="dcterms:W3CDTF">2022-10-14T06:43:19Z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