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89" r:id="rId2"/>
    <p:sldMasterId id="2147483857" r:id="rId3"/>
  </p:sldMasterIdLst>
  <p:notesMasterIdLst>
    <p:notesMasterId r:id="rId25"/>
  </p:notesMasterIdLst>
  <p:handoutMasterIdLst>
    <p:handoutMasterId r:id="rId26"/>
  </p:handoutMasterIdLst>
  <p:sldIdLst>
    <p:sldId id="296" r:id="rId4"/>
    <p:sldId id="340" r:id="rId5"/>
    <p:sldId id="338" r:id="rId6"/>
    <p:sldId id="331" r:id="rId7"/>
    <p:sldId id="359" r:id="rId8"/>
    <p:sldId id="360" r:id="rId9"/>
    <p:sldId id="334" r:id="rId10"/>
    <p:sldId id="335" r:id="rId11"/>
    <p:sldId id="336" r:id="rId12"/>
    <p:sldId id="364" r:id="rId13"/>
    <p:sldId id="342" r:id="rId14"/>
    <p:sldId id="363" r:id="rId15"/>
    <p:sldId id="362" r:id="rId16"/>
    <p:sldId id="332" r:id="rId17"/>
    <p:sldId id="343" r:id="rId18"/>
    <p:sldId id="346" r:id="rId19"/>
    <p:sldId id="305" r:id="rId20"/>
    <p:sldId id="309" r:id="rId21"/>
    <p:sldId id="327" r:id="rId22"/>
    <p:sldId id="316" r:id="rId23"/>
    <p:sldId id="357" r:id="rId24"/>
  </p:sldIdLst>
  <p:sldSz cx="9144000" cy="6858000" type="screen4x3"/>
  <p:notesSz cx="6858000" cy="9945688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Světlý styl 2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30D55C-44A8-4FC6-AFA9-0A4C45E44EC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E23E457F-12E4-4C1E-B08E-04C0EA549937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Výzkum reflexe a reflexivity v S a Z org. (RS FHS GAČR)-výsledky</a:t>
          </a:r>
          <a:endParaRPr lang="en-US"/>
        </a:p>
      </dgm:t>
    </dgm:pt>
    <dgm:pt modelId="{F41BCAA3-5B5A-4521-BDF6-D5F967E91CFB}" type="parTrans" cxnId="{6A978C91-3E7F-41A1-8085-C8BE0946E1A3}">
      <dgm:prSet/>
      <dgm:spPr/>
      <dgm:t>
        <a:bodyPr/>
        <a:lstStyle/>
        <a:p>
          <a:endParaRPr lang="en-US"/>
        </a:p>
      </dgm:t>
    </dgm:pt>
    <dgm:pt modelId="{B2BA4470-C40B-4485-B292-69849048DDA1}" type="sibTrans" cxnId="{6A978C91-3E7F-41A1-8085-C8BE0946E1A3}">
      <dgm:prSet/>
      <dgm:spPr/>
      <dgm:t>
        <a:bodyPr/>
        <a:lstStyle/>
        <a:p>
          <a:endParaRPr lang="en-US"/>
        </a:p>
      </dgm:t>
    </dgm:pt>
    <dgm:pt modelId="{DA9B6191-12C6-44E8-B88C-1AADD5D466BB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Cvičení 1-Reflektivita ve vaší organizaci</a:t>
          </a:r>
          <a:endParaRPr lang="en-US"/>
        </a:p>
      </dgm:t>
    </dgm:pt>
    <dgm:pt modelId="{3447CE00-F6AC-4095-A43D-86ACAF94EC35}" type="parTrans" cxnId="{4343E427-4065-41A8-ABE1-F583E120D1E1}">
      <dgm:prSet/>
      <dgm:spPr/>
      <dgm:t>
        <a:bodyPr/>
        <a:lstStyle/>
        <a:p>
          <a:endParaRPr lang="en-US"/>
        </a:p>
      </dgm:t>
    </dgm:pt>
    <dgm:pt modelId="{192485CD-F3B4-4A47-8AC8-BF5827F5CC5A}" type="sibTrans" cxnId="{4343E427-4065-41A8-ABE1-F583E120D1E1}">
      <dgm:prSet/>
      <dgm:spPr/>
      <dgm:t>
        <a:bodyPr/>
        <a:lstStyle/>
        <a:p>
          <a:endParaRPr lang="en-US"/>
        </a:p>
      </dgm:t>
    </dgm:pt>
    <dgm:pt modelId="{911DDDE6-7324-4466-ACDA-35658764BD45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Cvičení 2- Témata a druhy supervize v organizaci</a:t>
          </a:r>
          <a:endParaRPr lang="en-US"/>
        </a:p>
      </dgm:t>
    </dgm:pt>
    <dgm:pt modelId="{AF4B6B91-C96D-45D0-A33E-D37BBAFBF601}" type="parTrans" cxnId="{693E95F9-3C2C-4AA9-A7D1-784D9E6464CC}">
      <dgm:prSet/>
      <dgm:spPr/>
      <dgm:t>
        <a:bodyPr/>
        <a:lstStyle/>
        <a:p>
          <a:endParaRPr lang="en-US"/>
        </a:p>
      </dgm:t>
    </dgm:pt>
    <dgm:pt modelId="{B221BFEA-FF75-4564-8B2B-0486743A402C}" type="sibTrans" cxnId="{693E95F9-3C2C-4AA9-A7D1-784D9E6464CC}">
      <dgm:prSet/>
      <dgm:spPr/>
      <dgm:t>
        <a:bodyPr/>
        <a:lstStyle/>
        <a:p>
          <a:endParaRPr lang="en-US"/>
        </a:p>
      </dgm:t>
    </dgm:pt>
    <dgm:pt modelId="{6AED0D76-9D3E-4F17-AAF9-129DD8132BCB}" type="pres">
      <dgm:prSet presAssocID="{7330D55C-44A8-4FC6-AFA9-0A4C45E44EC6}" presName="root" presStyleCnt="0">
        <dgm:presLayoutVars>
          <dgm:dir/>
          <dgm:resizeHandles val="exact"/>
        </dgm:presLayoutVars>
      </dgm:prSet>
      <dgm:spPr/>
    </dgm:pt>
    <dgm:pt modelId="{2A9D7FE8-9D71-486F-949F-E53F8B7241A6}" type="pres">
      <dgm:prSet presAssocID="{E23E457F-12E4-4C1E-B08E-04C0EA549937}" presName="compNode" presStyleCnt="0"/>
      <dgm:spPr/>
    </dgm:pt>
    <dgm:pt modelId="{C1D0667B-E66F-43FD-BEF0-5A61D066CEDB}" type="pres">
      <dgm:prSet presAssocID="{E23E457F-12E4-4C1E-B08E-04C0EA549937}" presName="bgRect" presStyleLbl="bgShp" presStyleIdx="0" presStyleCnt="3"/>
      <dgm:spPr/>
    </dgm:pt>
    <dgm:pt modelId="{B20E85AC-9FC4-4501-BAC6-44BB67543FE7}" type="pres">
      <dgm:prSet presAssocID="{E23E457F-12E4-4C1E-B08E-04C0EA549937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ývojový diagram"/>
        </a:ext>
      </dgm:extLst>
    </dgm:pt>
    <dgm:pt modelId="{F836F4E9-4632-4292-BB41-F973A5D84B6A}" type="pres">
      <dgm:prSet presAssocID="{E23E457F-12E4-4C1E-B08E-04C0EA549937}" presName="spaceRect" presStyleCnt="0"/>
      <dgm:spPr/>
    </dgm:pt>
    <dgm:pt modelId="{7E623CE8-497F-44E3-AE85-E214E9FF0BBE}" type="pres">
      <dgm:prSet presAssocID="{E23E457F-12E4-4C1E-B08E-04C0EA549937}" presName="parTx" presStyleLbl="revTx" presStyleIdx="0" presStyleCnt="3">
        <dgm:presLayoutVars>
          <dgm:chMax val="0"/>
          <dgm:chPref val="0"/>
        </dgm:presLayoutVars>
      </dgm:prSet>
      <dgm:spPr/>
    </dgm:pt>
    <dgm:pt modelId="{8A536C1A-2F79-4E7B-BE9C-FCE998C1822D}" type="pres">
      <dgm:prSet presAssocID="{B2BA4470-C40B-4485-B292-69849048DDA1}" presName="sibTrans" presStyleCnt="0"/>
      <dgm:spPr/>
    </dgm:pt>
    <dgm:pt modelId="{2DF14A09-6BDC-4A11-BC80-6328D24BB59C}" type="pres">
      <dgm:prSet presAssocID="{DA9B6191-12C6-44E8-B88C-1AADD5D466BB}" presName="compNode" presStyleCnt="0"/>
      <dgm:spPr/>
    </dgm:pt>
    <dgm:pt modelId="{C6E3D504-1D2A-44FA-90B9-104BB99A87AD}" type="pres">
      <dgm:prSet presAssocID="{DA9B6191-12C6-44E8-B88C-1AADD5D466BB}" presName="bgRect" presStyleLbl="bgShp" presStyleIdx="1" presStyleCnt="3"/>
      <dgm:spPr/>
    </dgm:pt>
    <dgm:pt modelId="{713DE8FF-2657-4B51-A9FA-601721187B12}" type="pres">
      <dgm:prSet presAssocID="{DA9B6191-12C6-44E8-B88C-1AADD5D466BB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Jednoruční činka"/>
        </a:ext>
      </dgm:extLst>
    </dgm:pt>
    <dgm:pt modelId="{67DB8247-1512-4BA7-A6A1-6642218CDAB9}" type="pres">
      <dgm:prSet presAssocID="{DA9B6191-12C6-44E8-B88C-1AADD5D466BB}" presName="spaceRect" presStyleCnt="0"/>
      <dgm:spPr/>
    </dgm:pt>
    <dgm:pt modelId="{B7352931-1A28-4F31-BCD4-6A637FC36D18}" type="pres">
      <dgm:prSet presAssocID="{DA9B6191-12C6-44E8-B88C-1AADD5D466BB}" presName="parTx" presStyleLbl="revTx" presStyleIdx="1" presStyleCnt="3">
        <dgm:presLayoutVars>
          <dgm:chMax val="0"/>
          <dgm:chPref val="0"/>
        </dgm:presLayoutVars>
      </dgm:prSet>
      <dgm:spPr/>
    </dgm:pt>
    <dgm:pt modelId="{2317C77C-94A2-415A-B41F-1870FEEF0B5B}" type="pres">
      <dgm:prSet presAssocID="{192485CD-F3B4-4A47-8AC8-BF5827F5CC5A}" presName="sibTrans" presStyleCnt="0"/>
      <dgm:spPr/>
    </dgm:pt>
    <dgm:pt modelId="{7CF6FB0E-737F-42A2-AF26-108AFF8D5F7B}" type="pres">
      <dgm:prSet presAssocID="{911DDDE6-7324-4466-ACDA-35658764BD45}" presName="compNode" presStyleCnt="0"/>
      <dgm:spPr/>
    </dgm:pt>
    <dgm:pt modelId="{674E8A4A-7550-4771-89C0-7B75FE3D5585}" type="pres">
      <dgm:prSet presAssocID="{911DDDE6-7324-4466-ACDA-35658764BD45}" presName="bgRect" presStyleLbl="bgShp" presStyleIdx="2" presStyleCnt="3"/>
      <dgm:spPr/>
    </dgm:pt>
    <dgm:pt modelId="{F0BCB2C7-798D-4D3A-B2A8-AAF3225F133C}" type="pres">
      <dgm:prSet presAssocID="{911DDDE6-7324-4466-ACDA-35658764BD45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ěžet"/>
        </a:ext>
      </dgm:extLst>
    </dgm:pt>
    <dgm:pt modelId="{5CAA66F4-AF83-4AE2-882E-6353A7DADDFC}" type="pres">
      <dgm:prSet presAssocID="{911DDDE6-7324-4466-ACDA-35658764BD45}" presName="spaceRect" presStyleCnt="0"/>
      <dgm:spPr/>
    </dgm:pt>
    <dgm:pt modelId="{9C254092-070A-4B86-A1C9-81389BACBFFA}" type="pres">
      <dgm:prSet presAssocID="{911DDDE6-7324-4466-ACDA-35658764BD45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49A28707-EB0C-421C-9E34-6A54219F6988}" type="presOf" srcId="{911DDDE6-7324-4466-ACDA-35658764BD45}" destId="{9C254092-070A-4B86-A1C9-81389BACBFFA}" srcOrd="0" destOrd="0" presId="urn:microsoft.com/office/officeart/2018/2/layout/IconVerticalSolidList"/>
    <dgm:cxn modelId="{4343E427-4065-41A8-ABE1-F583E120D1E1}" srcId="{7330D55C-44A8-4FC6-AFA9-0A4C45E44EC6}" destId="{DA9B6191-12C6-44E8-B88C-1AADD5D466BB}" srcOrd="1" destOrd="0" parTransId="{3447CE00-F6AC-4095-A43D-86ACAF94EC35}" sibTransId="{192485CD-F3B4-4A47-8AC8-BF5827F5CC5A}"/>
    <dgm:cxn modelId="{10404479-554F-4737-9226-9E9B59DAED8A}" type="presOf" srcId="{7330D55C-44A8-4FC6-AFA9-0A4C45E44EC6}" destId="{6AED0D76-9D3E-4F17-AAF9-129DD8132BCB}" srcOrd="0" destOrd="0" presId="urn:microsoft.com/office/officeart/2018/2/layout/IconVerticalSolidList"/>
    <dgm:cxn modelId="{6A978C91-3E7F-41A1-8085-C8BE0946E1A3}" srcId="{7330D55C-44A8-4FC6-AFA9-0A4C45E44EC6}" destId="{E23E457F-12E4-4C1E-B08E-04C0EA549937}" srcOrd="0" destOrd="0" parTransId="{F41BCAA3-5B5A-4521-BDF6-D5F967E91CFB}" sibTransId="{B2BA4470-C40B-4485-B292-69849048DDA1}"/>
    <dgm:cxn modelId="{29EC40B9-DE6C-4CFD-B8EE-1645C309A563}" type="presOf" srcId="{DA9B6191-12C6-44E8-B88C-1AADD5D466BB}" destId="{B7352931-1A28-4F31-BCD4-6A637FC36D18}" srcOrd="0" destOrd="0" presId="urn:microsoft.com/office/officeart/2018/2/layout/IconVerticalSolidList"/>
    <dgm:cxn modelId="{D21915E1-72A3-472D-8BC5-FB0864FFF56B}" type="presOf" srcId="{E23E457F-12E4-4C1E-B08E-04C0EA549937}" destId="{7E623CE8-497F-44E3-AE85-E214E9FF0BBE}" srcOrd="0" destOrd="0" presId="urn:microsoft.com/office/officeart/2018/2/layout/IconVerticalSolidList"/>
    <dgm:cxn modelId="{693E95F9-3C2C-4AA9-A7D1-784D9E6464CC}" srcId="{7330D55C-44A8-4FC6-AFA9-0A4C45E44EC6}" destId="{911DDDE6-7324-4466-ACDA-35658764BD45}" srcOrd="2" destOrd="0" parTransId="{AF4B6B91-C96D-45D0-A33E-D37BBAFBF601}" sibTransId="{B221BFEA-FF75-4564-8B2B-0486743A402C}"/>
    <dgm:cxn modelId="{A8907AB4-AF3E-4BEB-8274-89C018EE6522}" type="presParOf" srcId="{6AED0D76-9D3E-4F17-AAF9-129DD8132BCB}" destId="{2A9D7FE8-9D71-486F-949F-E53F8B7241A6}" srcOrd="0" destOrd="0" presId="urn:microsoft.com/office/officeart/2018/2/layout/IconVerticalSolidList"/>
    <dgm:cxn modelId="{AC3776C7-AE6D-416E-96B6-1DD6EB75C131}" type="presParOf" srcId="{2A9D7FE8-9D71-486F-949F-E53F8B7241A6}" destId="{C1D0667B-E66F-43FD-BEF0-5A61D066CEDB}" srcOrd="0" destOrd="0" presId="urn:microsoft.com/office/officeart/2018/2/layout/IconVerticalSolidList"/>
    <dgm:cxn modelId="{FAD6A16A-432F-4B77-9B2D-D33A48E12FF0}" type="presParOf" srcId="{2A9D7FE8-9D71-486F-949F-E53F8B7241A6}" destId="{B20E85AC-9FC4-4501-BAC6-44BB67543FE7}" srcOrd="1" destOrd="0" presId="urn:microsoft.com/office/officeart/2018/2/layout/IconVerticalSolidList"/>
    <dgm:cxn modelId="{DDA16154-70A2-49A6-8B5E-12B6BBBB5A23}" type="presParOf" srcId="{2A9D7FE8-9D71-486F-949F-E53F8B7241A6}" destId="{F836F4E9-4632-4292-BB41-F973A5D84B6A}" srcOrd="2" destOrd="0" presId="urn:microsoft.com/office/officeart/2018/2/layout/IconVerticalSolidList"/>
    <dgm:cxn modelId="{E318607C-C183-4EAD-A405-8382BBFE31B9}" type="presParOf" srcId="{2A9D7FE8-9D71-486F-949F-E53F8B7241A6}" destId="{7E623CE8-497F-44E3-AE85-E214E9FF0BBE}" srcOrd="3" destOrd="0" presId="urn:microsoft.com/office/officeart/2018/2/layout/IconVerticalSolidList"/>
    <dgm:cxn modelId="{7596BA93-1D65-4A33-AFCF-52A7922EC35D}" type="presParOf" srcId="{6AED0D76-9D3E-4F17-AAF9-129DD8132BCB}" destId="{8A536C1A-2F79-4E7B-BE9C-FCE998C1822D}" srcOrd="1" destOrd="0" presId="urn:microsoft.com/office/officeart/2018/2/layout/IconVerticalSolidList"/>
    <dgm:cxn modelId="{E5C28DD6-6271-464C-8D3F-992C08537A0D}" type="presParOf" srcId="{6AED0D76-9D3E-4F17-AAF9-129DD8132BCB}" destId="{2DF14A09-6BDC-4A11-BC80-6328D24BB59C}" srcOrd="2" destOrd="0" presId="urn:microsoft.com/office/officeart/2018/2/layout/IconVerticalSolidList"/>
    <dgm:cxn modelId="{A591D5A6-D876-46D0-B9D2-4D2BB9130835}" type="presParOf" srcId="{2DF14A09-6BDC-4A11-BC80-6328D24BB59C}" destId="{C6E3D504-1D2A-44FA-90B9-104BB99A87AD}" srcOrd="0" destOrd="0" presId="urn:microsoft.com/office/officeart/2018/2/layout/IconVerticalSolidList"/>
    <dgm:cxn modelId="{D2032977-0B62-41AE-BE33-3ED041324717}" type="presParOf" srcId="{2DF14A09-6BDC-4A11-BC80-6328D24BB59C}" destId="{713DE8FF-2657-4B51-A9FA-601721187B12}" srcOrd="1" destOrd="0" presId="urn:microsoft.com/office/officeart/2018/2/layout/IconVerticalSolidList"/>
    <dgm:cxn modelId="{A031991B-B53F-48C2-9828-5343C2AA023E}" type="presParOf" srcId="{2DF14A09-6BDC-4A11-BC80-6328D24BB59C}" destId="{67DB8247-1512-4BA7-A6A1-6642218CDAB9}" srcOrd="2" destOrd="0" presId="urn:microsoft.com/office/officeart/2018/2/layout/IconVerticalSolidList"/>
    <dgm:cxn modelId="{425C949E-31CD-40FE-B367-1FC66F69AB63}" type="presParOf" srcId="{2DF14A09-6BDC-4A11-BC80-6328D24BB59C}" destId="{B7352931-1A28-4F31-BCD4-6A637FC36D18}" srcOrd="3" destOrd="0" presId="urn:microsoft.com/office/officeart/2018/2/layout/IconVerticalSolidList"/>
    <dgm:cxn modelId="{7C8E2CCE-9781-4FF7-82BF-38A6F87D3002}" type="presParOf" srcId="{6AED0D76-9D3E-4F17-AAF9-129DD8132BCB}" destId="{2317C77C-94A2-415A-B41F-1870FEEF0B5B}" srcOrd="3" destOrd="0" presId="urn:microsoft.com/office/officeart/2018/2/layout/IconVerticalSolidList"/>
    <dgm:cxn modelId="{4EFF31D6-0F64-4110-8040-689AD5551299}" type="presParOf" srcId="{6AED0D76-9D3E-4F17-AAF9-129DD8132BCB}" destId="{7CF6FB0E-737F-42A2-AF26-108AFF8D5F7B}" srcOrd="4" destOrd="0" presId="urn:microsoft.com/office/officeart/2018/2/layout/IconVerticalSolidList"/>
    <dgm:cxn modelId="{AEAD4FC0-873F-425B-9DB8-4B3D35DE8E37}" type="presParOf" srcId="{7CF6FB0E-737F-42A2-AF26-108AFF8D5F7B}" destId="{674E8A4A-7550-4771-89C0-7B75FE3D5585}" srcOrd="0" destOrd="0" presId="urn:microsoft.com/office/officeart/2018/2/layout/IconVerticalSolidList"/>
    <dgm:cxn modelId="{DEF54E0F-E3E1-4D77-AE68-610413D68952}" type="presParOf" srcId="{7CF6FB0E-737F-42A2-AF26-108AFF8D5F7B}" destId="{F0BCB2C7-798D-4D3A-B2A8-AAF3225F133C}" srcOrd="1" destOrd="0" presId="urn:microsoft.com/office/officeart/2018/2/layout/IconVerticalSolidList"/>
    <dgm:cxn modelId="{9D727E41-1702-40CF-8686-CBEF66CBBC65}" type="presParOf" srcId="{7CF6FB0E-737F-42A2-AF26-108AFF8D5F7B}" destId="{5CAA66F4-AF83-4AE2-882E-6353A7DADDFC}" srcOrd="2" destOrd="0" presId="urn:microsoft.com/office/officeart/2018/2/layout/IconVerticalSolidList"/>
    <dgm:cxn modelId="{97264F65-A0F0-4043-9879-29151071C468}" type="presParOf" srcId="{7CF6FB0E-737F-42A2-AF26-108AFF8D5F7B}" destId="{9C254092-070A-4B86-A1C9-81389BACBFF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2D583B-A466-4F60-AF2C-462A0AA7A17C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8126AF8-4C5E-4B7F-8460-0CC3B4D4D658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u Studie A - </a:t>
          </a:r>
          <a:r>
            <a:rPr lang="cs-CZ" b="1"/>
            <a:t>kvalitativní </a:t>
          </a:r>
          <a:r>
            <a:rPr lang="cs-CZ"/>
            <a:t>výzkum - jaká reflektivita se u S a Z vyskytuje a jaké podmínky a podporu pro reflektivitu získali  </a:t>
          </a:r>
          <a:endParaRPr lang="en-US"/>
        </a:p>
      </dgm:t>
    </dgm:pt>
    <dgm:pt modelId="{FE5051C3-90A5-45E0-80B9-70F74ABE4E24}" type="parTrans" cxnId="{CA407528-9358-4129-AC2E-E94B90ED18EF}">
      <dgm:prSet/>
      <dgm:spPr/>
      <dgm:t>
        <a:bodyPr/>
        <a:lstStyle/>
        <a:p>
          <a:endParaRPr lang="en-US"/>
        </a:p>
      </dgm:t>
    </dgm:pt>
    <dgm:pt modelId="{D0177012-4DDE-40C4-A684-3AD3980D4DE0}" type="sibTrans" cxnId="{CA407528-9358-4129-AC2E-E94B90ED18EF}">
      <dgm:prSet/>
      <dgm:spPr/>
      <dgm:t>
        <a:bodyPr/>
        <a:lstStyle/>
        <a:p>
          <a:endParaRPr lang="en-US"/>
        </a:p>
      </dgm:t>
    </dgm:pt>
    <dgm:pt modelId="{602B8D53-F714-45FA-9D1C-DB6CD6C403FB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u Studie B – </a:t>
          </a:r>
          <a:r>
            <a:rPr lang="cs-CZ" b="1"/>
            <a:t>kvantitativní -</a:t>
          </a:r>
          <a:r>
            <a:rPr lang="cs-CZ"/>
            <a:t> validizace škál personální reflektivity   </a:t>
          </a:r>
          <a:endParaRPr lang="en-US"/>
        </a:p>
      </dgm:t>
    </dgm:pt>
    <dgm:pt modelId="{23011356-FD46-46E8-ABB5-6B5478DD9927}" type="parTrans" cxnId="{76EAB44A-1413-4A1E-AAB6-CEC9F187002C}">
      <dgm:prSet/>
      <dgm:spPr/>
      <dgm:t>
        <a:bodyPr/>
        <a:lstStyle/>
        <a:p>
          <a:endParaRPr lang="en-US"/>
        </a:p>
      </dgm:t>
    </dgm:pt>
    <dgm:pt modelId="{3B65E0F5-34E1-4992-8F5E-4235B81CB449}" type="sibTrans" cxnId="{76EAB44A-1413-4A1E-AAB6-CEC9F187002C}">
      <dgm:prSet/>
      <dgm:spPr/>
      <dgm:t>
        <a:bodyPr/>
        <a:lstStyle/>
        <a:p>
          <a:endParaRPr lang="en-US"/>
        </a:p>
      </dgm:t>
    </dgm:pt>
    <dgm:pt modelId="{96A38268-E5F6-4623-9691-C0DE126FB0A2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u Studie C – </a:t>
          </a:r>
          <a:r>
            <a:rPr lang="cs-CZ" b="1"/>
            <a:t>kvantitativní </a:t>
          </a:r>
          <a:r>
            <a:rPr lang="cs-CZ"/>
            <a:t>- prediktivní faktory reflexivity na pracovištích.</a:t>
          </a:r>
          <a:endParaRPr lang="en-US"/>
        </a:p>
      </dgm:t>
    </dgm:pt>
    <dgm:pt modelId="{CB6FC198-3193-4172-BFD3-F5A8C9BB52B3}" type="parTrans" cxnId="{3CB40686-60C0-4EFD-8898-71993BBE2C1D}">
      <dgm:prSet/>
      <dgm:spPr/>
      <dgm:t>
        <a:bodyPr/>
        <a:lstStyle/>
        <a:p>
          <a:endParaRPr lang="en-US"/>
        </a:p>
      </dgm:t>
    </dgm:pt>
    <dgm:pt modelId="{68B60B66-2BC5-4610-9852-3194F268FAD1}" type="sibTrans" cxnId="{3CB40686-60C0-4EFD-8898-71993BBE2C1D}">
      <dgm:prSet/>
      <dgm:spPr/>
      <dgm:t>
        <a:bodyPr/>
        <a:lstStyle/>
        <a:p>
          <a:endParaRPr lang="en-US"/>
        </a:p>
      </dgm:t>
    </dgm:pt>
    <dgm:pt modelId="{8F748CBD-1CC8-4CE6-A331-13AA5E1336EE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u Studie D - </a:t>
          </a:r>
          <a:r>
            <a:rPr lang="cs-CZ" b="1"/>
            <a:t>kvalitativn</a:t>
          </a:r>
          <a:r>
            <a:rPr lang="cs-CZ"/>
            <a:t>í - fokusky s manažery - jak formují reflexivitu na pracovišti.</a:t>
          </a:r>
          <a:endParaRPr lang="en-US"/>
        </a:p>
      </dgm:t>
    </dgm:pt>
    <dgm:pt modelId="{8E1976AA-4DDA-4F8F-B3F4-7072D63910DD}" type="parTrans" cxnId="{080D4EBE-59B6-4038-9362-ADBE85B16B3C}">
      <dgm:prSet/>
      <dgm:spPr/>
      <dgm:t>
        <a:bodyPr/>
        <a:lstStyle/>
        <a:p>
          <a:endParaRPr lang="en-US"/>
        </a:p>
      </dgm:t>
    </dgm:pt>
    <dgm:pt modelId="{F8127365-E228-4ECD-855A-D19D9FD71B12}" type="sibTrans" cxnId="{080D4EBE-59B6-4038-9362-ADBE85B16B3C}">
      <dgm:prSet/>
      <dgm:spPr/>
      <dgm:t>
        <a:bodyPr/>
        <a:lstStyle/>
        <a:p>
          <a:endParaRPr lang="en-US"/>
        </a:p>
      </dgm:t>
    </dgm:pt>
    <dgm:pt modelId="{75095DC3-8148-4DBF-89B5-D305ACED7CC8}" type="pres">
      <dgm:prSet presAssocID="{622D583B-A466-4F60-AF2C-462A0AA7A17C}" presName="root" presStyleCnt="0">
        <dgm:presLayoutVars>
          <dgm:dir/>
          <dgm:resizeHandles val="exact"/>
        </dgm:presLayoutVars>
      </dgm:prSet>
      <dgm:spPr/>
    </dgm:pt>
    <dgm:pt modelId="{3A95F997-B82E-48BC-AC0C-6DEDF2DADE9C}" type="pres">
      <dgm:prSet presAssocID="{38126AF8-4C5E-4B7F-8460-0CC3B4D4D658}" presName="compNode" presStyleCnt="0"/>
      <dgm:spPr/>
    </dgm:pt>
    <dgm:pt modelId="{73FE61B3-4DA2-4775-9FFA-5173DA5359A3}" type="pres">
      <dgm:prSet presAssocID="{38126AF8-4C5E-4B7F-8460-0CC3B4D4D658}" presName="bgRect" presStyleLbl="bgShp" presStyleIdx="0" presStyleCnt="4"/>
      <dgm:spPr/>
    </dgm:pt>
    <dgm:pt modelId="{DC44EC6F-BB8B-44B2-A61E-BF227E9DEAEC}" type="pres">
      <dgm:prSet presAssocID="{38126AF8-4C5E-4B7F-8460-0CC3B4D4D658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atistika"/>
        </a:ext>
      </dgm:extLst>
    </dgm:pt>
    <dgm:pt modelId="{FB5953A1-E3CB-4B86-92DD-1CB9B11E9972}" type="pres">
      <dgm:prSet presAssocID="{38126AF8-4C5E-4B7F-8460-0CC3B4D4D658}" presName="spaceRect" presStyleCnt="0"/>
      <dgm:spPr/>
    </dgm:pt>
    <dgm:pt modelId="{C9D55FB7-03FC-46BE-A1EA-4CC136F3F8E1}" type="pres">
      <dgm:prSet presAssocID="{38126AF8-4C5E-4B7F-8460-0CC3B4D4D658}" presName="parTx" presStyleLbl="revTx" presStyleIdx="0" presStyleCnt="4">
        <dgm:presLayoutVars>
          <dgm:chMax val="0"/>
          <dgm:chPref val="0"/>
        </dgm:presLayoutVars>
      </dgm:prSet>
      <dgm:spPr/>
    </dgm:pt>
    <dgm:pt modelId="{12199B41-6C42-400A-98DD-C9A5F6C070BE}" type="pres">
      <dgm:prSet presAssocID="{D0177012-4DDE-40C4-A684-3AD3980D4DE0}" presName="sibTrans" presStyleCnt="0"/>
      <dgm:spPr/>
    </dgm:pt>
    <dgm:pt modelId="{429AC749-44AD-4A3A-B032-B212EF6E8DE9}" type="pres">
      <dgm:prSet presAssocID="{602B8D53-F714-45FA-9D1C-DB6CD6C403FB}" presName="compNode" presStyleCnt="0"/>
      <dgm:spPr/>
    </dgm:pt>
    <dgm:pt modelId="{A72ACFE8-EA2E-4EDF-89E6-9244BECF6E8C}" type="pres">
      <dgm:prSet presAssocID="{602B8D53-F714-45FA-9D1C-DB6CD6C403FB}" presName="bgRect" presStyleLbl="bgShp" presStyleIdx="1" presStyleCnt="4"/>
      <dgm:spPr/>
    </dgm:pt>
    <dgm:pt modelId="{FD344456-C419-40A9-8B7F-2929D11283BB}" type="pres">
      <dgm:prSet presAssocID="{602B8D53-F714-45FA-9D1C-DB6CD6C403FB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91F6BA4D-7A13-4E68-8548-670256975AC0}" type="pres">
      <dgm:prSet presAssocID="{602B8D53-F714-45FA-9D1C-DB6CD6C403FB}" presName="spaceRect" presStyleCnt="0"/>
      <dgm:spPr/>
    </dgm:pt>
    <dgm:pt modelId="{9D608C3E-BDA2-48D7-B806-70A3E7E1BD0E}" type="pres">
      <dgm:prSet presAssocID="{602B8D53-F714-45FA-9D1C-DB6CD6C403FB}" presName="parTx" presStyleLbl="revTx" presStyleIdx="1" presStyleCnt="4">
        <dgm:presLayoutVars>
          <dgm:chMax val="0"/>
          <dgm:chPref val="0"/>
        </dgm:presLayoutVars>
      </dgm:prSet>
      <dgm:spPr/>
    </dgm:pt>
    <dgm:pt modelId="{40431D1C-E9FD-48E5-9E22-5A249DF5B9F9}" type="pres">
      <dgm:prSet presAssocID="{3B65E0F5-34E1-4992-8F5E-4235B81CB449}" presName="sibTrans" presStyleCnt="0"/>
      <dgm:spPr/>
    </dgm:pt>
    <dgm:pt modelId="{F4E8845A-DF45-4FFB-8B99-9D69BA6200F2}" type="pres">
      <dgm:prSet presAssocID="{96A38268-E5F6-4623-9691-C0DE126FB0A2}" presName="compNode" presStyleCnt="0"/>
      <dgm:spPr/>
    </dgm:pt>
    <dgm:pt modelId="{67B7340D-AE65-47DD-8279-BCE802D5A8AD}" type="pres">
      <dgm:prSet presAssocID="{96A38268-E5F6-4623-9691-C0DE126FB0A2}" presName="bgRect" presStyleLbl="bgShp" presStyleIdx="2" presStyleCnt="4"/>
      <dgm:spPr/>
    </dgm:pt>
    <dgm:pt modelId="{02C39027-F4E1-4996-9AED-0EDEDA54DFB2}" type="pres">
      <dgm:prSet presAssocID="{96A38268-E5F6-4623-9691-C0DE126FB0A2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Kostky"/>
        </a:ext>
      </dgm:extLst>
    </dgm:pt>
    <dgm:pt modelId="{4E6FFF78-E56C-4882-939A-9A72A443C3EF}" type="pres">
      <dgm:prSet presAssocID="{96A38268-E5F6-4623-9691-C0DE126FB0A2}" presName="spaceRect" presStyleCnt="0"/>
      <dgm:spPr/>
    </dgm:pt>
    <dgm:pt modelId="{DB4B5B51-521E-4E75-84D5-0438BAD7BC19}" type="pres">
      <dgm:prSet presAssocID="{96A38268-E5F6-4623-9691-C0DE126FB0A2}" presName="parTx" presStyleLbl="revTx" presStyleIdx="2" presStyleCnt="4">
        <dgm:presLayoutVars>
          <dgm:chMax val="0"/>
          <dgm:chPref val="0"/>
        </dgm:presLayoutVars>
      </dgm:prSet>
      <dgm:spPr/>
    </dgm:pt>
    <dgm:pt modelId="{6BA0AF3B-B9CD-44D4-8F57-BEF5115B7B6E}" type="pres">
      <dgm:prSet presAssocID="{68B60B66-2BC5-4610-9852-3194F268FAD1}" presName="sibTrans" presStyleCnt="0"/>
      <dgm:spPr/>
    </dgm:pt>
    <dgm:pt modelId="{2BE0BCDE-6DA9-48CB-AADF-BE98B17944D1}" type="pres">
      <dgm:prSet presAssocID="{8F748CBD-1CC8-4CE6-A331-13AA5E1336EE}" presName="compNode" presStyleCnt="0"/>
      <dgm:spPr/>
    </dgm:pt>
    <dgm:pt modelId="{EE4C5824-F386-4079-981A-93ADF50565A0}" type="pres">
      <dgm:prSet presAssocID="{8F748CBD-1CC8-4CE6-A331-13AA5E1336EE}" presName="bgRect" presStyleLbl="bgShp" presStyleIdx="3" presStyleCnt="4"/>
      <dgm:spPr/>
    </dgm:pt>
    <dgm:pt modelId="{D1291BCB-BA74-416E-AA59-72029A19509A}" type="pres">
      <dgm:prSet presAssocID="{8F748CBD-1CC8-4CE6-A331-13AA5E1336EE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resentation with Bar Chart"/>
        </a:ext>
      </dgm:extLst>
    </dgm:pt>
    <dgm:pt modelId="{EF908A4C-62C4-4197-8991-FA752148D34C}" type="pres">
      <dgm:prSet presAssocID="{8F748CBD-1CC8-4CE6-A331-13AA5E1336EE}" presName="spaceRect" presStyleCnt="0"/>
      <dgm:spPr/>
    </dgm:pt>
    <dgm:pt modelId="{82BD7355-3418-48CF-BFE2-19C5EB03BA74}" type="pres">
      <dgm:prSet presAssocID="{8F748CBD-1CC8-4CE6-A331-13AA5E1336EE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F046600D-E95A-46BB-8C23-03BFC8638FDD}" type="presOf" srcId="{602B8D53-F714-45FA-9D1C-DB6CD6C403FB}" destId="{9D608C3E-BDA2-48D7-B806-70A3E7E1BD0E}" srcOrd="0" destOrd="0" presId="urn:microsoft.com/office/officeart/2018/2/layout/IconVerticalSolidList"/>
    <dgm:cxn modelId="{59B9AE11-907B-45E1-A66C-192F8097BEFE}" type="presOf" srcId="{622D583B-A466-4F60-AF2C-462A0AA7A17C}" destId="{75095DC3-8148-4DBF-89B5-D305ACED7CC8}" srcOrd="0" destOrd="0" presId="urn:microsoft.com/office/officeart/2018/2/layout/IconVerticalSolidList"/>
    <dgm:cxn modelId="{CA407528-9358-4129-AC2E-E94B90ED18EF}" srcId="{622D583B-A466-4F60-AF2C-462A0AA7A17C}" destId="{38126AF8-4C5E-4B7F-8460-0CC3B4D4D658}" srcOrd="0" destOrd="0" parTransId="{FE5051C3-90A5-45E0-80B9-70F74ABE4E24}" sibTransId="{D0177012-4DDE-40C4-A684-3AD3980D4DE0}"/>
    <dgm:cxn modelId="{76EAB44A-1413-4A1E-AAB6-CEC9F187002C}" srcId="{622D583B-A466-4F60-AF2C-462A0AA7A17C}" destId="{602B8D53-F714-45FA-9D1C-DB6CD6C403FB}" srcOrd="1" destOrd="0" parTransId="{23011356-FD46-46E8-ABB5-6B5478DD9927}" sibTransId="{3B65E0F5-34E1-4992-8F5E-4235B81CB449}"/>
    <dgm:cxn modelId="{F5195E83-5CC0-495E-8877-81D9050F7C7C}" type="presOf" srcId="{38126AF8-4C5E-4B7F-8460-0CC3B4D4D658}" destId="{C9D55FB7-03FC-46BE-A1EA-4CC136F3F8E1}" srcOrd="0" destOrd="0" presId="urn:microsoft.com/office/officeart/2018/2/layout/IconVerticalSolidList"/>
    <dgm:cxn modelId="{3CB40686-60C0-4EFD-8898-71993BBE2C1D}" srcId="{622D583B-A466-4F60-AF2C-462A0AA7A17C}" destId="{96A38268-E5F6-4623-9691-C0DE126FB0A2}" srcOrd="2" destOrd="0" parTransId="{CB6FC198-3193-4172-BFD3-F5A8C9BB52B3}" sibTransId="{68B60B66-2BC5-4610-9852-3194F268FAD1}"/>
    <dgm:cxn modelId="{080D4EBE-59B6-4038-9362-ADBE85B16B3C}" srcId="{622D583B-A466-4F60-AF2C-462A0AA7A17C}" destId="{8F748CBD-1CC8-4CE6-A331-13AA5E1336EE}" srcOrd="3" destOrd="0" parTransId="{8E1976AA-4DDA-4F8F-B3F4-7072D63910DD}" sibTransId="{F8127365-E228-4ECD-855A-D19D9FD71B12}"/>
    <dgm:cxn modelId="{56CDECC2-E599-41FC-AB12-646277A37842}" type="presOf" srcId="{96A38268-E5F6-4623-9691-C0DE126FB0A2}" destId="{DB4B5B51-521E-4E75-84D5-0438BAD7BC19}" srcOrd="0" destOrd="0" presId="urn:microsoft.com/office/officeart/2018/2/layout/IconVerticalSolidList"/>
    <dgm:cxn modelId="{3DC8D7E6-8807-4D2F-9010-360D344494EE}" type="presOf" srcId="{8F748CBD-1CC8-4CE6-A331-13AA5E1336EE}" destId="{82BD7355-3418-48CF-BFE2-19C5EB03BA74}" srcOrd="0" destOrd="0" presId="urn:microsoft.com/office/officeart/2018/2/layout/IconVerticalSolidList"/>
    <dgm:cxn modelId="{99D67559-4258-4FCF-B583-74B7A71CE488}" type="presParOf" srcId="{75095DC3-8148-4DBF-89B5-D305ACED7CC8}" destId="{3A95F997-B82E-48BC-AC0C-6DEDF2DADE9C}" srcOrd="0" destOrd="0" presId="urn:microsoft.com/office/officeart/2018/2/layout/IconVerticalSolidList"/>
    <dgm:cxn modelId="{C9502F02-5E6F-4D55-B9FE-EA9CE41C123D}" type="presParOf" srcId="{3A95F997-B82E-48BC-AC0C-6DEDF2DADE9C}" destId="{73FE61B3-4DA2-4775-9FFA-5173DA5359A3}" srcOrd="0" destOrd="0" presId="urn:microsoft.com/office/officeart/2018/2/layout/IconVerticalSolidList"/>
    <dgm:cxn modelId="{B7B071CC-006F-48AA-BEDE-438194EEEBBF}" type="presParOf" srcId="{3A95F997-B82E-48BC-AC0C-6DEDF2DADE9C}" destId="{DC44EC6F-BB8B-44B2-A61E-BF227E9DEAEC}" srcOrd="1" destOrd="0" presId="urn:microsoft.com/office/officeart/2018/2/layout/IconVerticalSolidList"/>
    <dgm:cxn modelId="{41811256-81E3-43D1-B0DB-C82A6EBE594F}" type="presParOf" srcId="{3A95F997-B82E-48BC-AC0C-6DEDF2DADE9C}" destId="{FB5953A1-E3CB-4B86-92DD-1CB9B11E9972}" srcOrd="2" destOrd="0" presId="urn:microsoft.com/office/officeart/2018/2/layout/IconVerticalSolidList"/>
    <dgm:cxn modelId="{F1267D1B-FFE9-466F-AFD9-1030DAA2D9ED}" type="presParOf" srcId="{3A95F997-B82E-48BC-AC0C-6DEDF2DADE9C}" destId="{C9D55FB7-03FC-46BE-A1EA-4CC136F3F8E1}" srcOrd="3" destOrd="0" presId="urn:microsoft.com/office/officeart/2018/2/layout/IconVerticalSolidList"/>
    <dgm:cxn modelId="{2C9244C6-58CD-470C-B8C7-4B177ADC4F2A}" type="presParOf" srcId="{75095DC3-8148-4DBF-89B5-D305ACED7CC8}" destId="{12199B41-6C42-400A-98DD-C9A5F6C070BE}" srcOrd="1" destOrd="0" presId="urn:microsoft.com/office/officeart/2018/2/layout/IconVerticalSolidList"/>
    <dgm:cxn modelId="{CE22F9F1-808C-40BA-99E9-46FC3546D63D}" type="presParOf" srcId="{75095DC3-8148-4DBF-89B5-D305ACED7CC8}" destId="{429AC749-44AD-4A3A-B032-B212EF6E8DE9}" srcOrd="2" destOrd="0" presId="urn:microsoft.com/office/officeart/2018/2/layout/IconVerticalSolidList"/>
    <dgm:cxn modelId="{83B30591-7A85-4FC6-9477-FC06F9ED16C1}" type="presParOf" srcId="{429AC749-44AD-4A3A-B032-B212EF6E8DE9}" destId="{A72ACFE8-EA2E-4EDF-89E6-9244BECF6E8C}" srcOrd="0" destOrd="0" presId="urn:microsoft.com/office/officeart/2018/2/layout/IconVerticalSolidList"/>
    <dgm:cxn modelId="{F2C2903A-8F45-4BFC-BE44-CA62C956940D}" type="presParOf" srcId="{429AC749-44AD-4A3A-B032-B212EF6E8DE9}" destId="{FD344456-C419-40A9-8B7F-2929D11283BB}" srcOrd="1" destOrd="0" presId="urn:microsoft.com/office/officeart/2018/2/layout/IconVerticalSolidList"/>
    <dgm:cxn modelId="{80FEC94C-2982-4882-BF4C-5C3006647163}" type="presParOf" srcId="{429AC749-44AD-4A3A-B032-B212EF6E8DE9}" destId="{91F6BA4D-7A13-4E68-8548-670256975AC0}" srcOrd="2" destOrd="0" presId="urn:microsoft.com/office/officeart/2018/2/layout/IconVerticalSolidList"/>
    <dgm:cxn modelId="{CB7A5823-20D2-4E61-BF70-70298FD1EE87}" type="presParOf" srcId="{429AC749-44AD-4A3A-B032-B212EF6E8DE9}" destId="{9D608C3E-BDA2-48D7-B806-70A3E7E1BD0E}" srcOrd="3" destOrd="0" presId="urn:microsoft.com/office/officeart/2018/2/layout/IconVerticalSolidList"/>
    <dgm:cxn modelId="{5F93AE56-D689-401B-8EAB-538AF8B38F26}" type="presParOf" srcId="{75095DC3-8148-4DBF-89B5-D305ACED7CC8}" destId="{40431D1C-E9FD-48E5-9E22-5A249DF5B9F9}" srcOrd="3" destOrd="0" presId="urn:microsoft.com/office/officeart/2018/2/layout/IconVerticalSolidList"/>
    <dgm:cxn modelId="{B847599F-E099-4B79-A336-F7CBA0F07D02}" type="presParOf" srcId="{75095DC3-8148-4DBF-89B5-D305ACED7CC8}" destId="{F4E8845A-DF45-4FFB-8B99-9D69BA6200F2}" srcOrd="4" destOrd="0" presId="urn:microsoft.com/office/officeart/2018/2/layout/IconVerticalSolidList"/>
    <dgm:cxn modelId="{4CBE7393-5EEF-442E-BD44-78D92A707CAF}" type="presParOf" srcId="{F4E8845A-DF45-4FFB-8B99-9D69BA6200F2}" destId="{67B7340D-AE65-47DD-8279-BCE802D5A8AD}" srcOrd="0" destOrd="0" presId="urn:microsoft.com/office/officeart/2018/2/layout/IconVerticalSolidList"/>
    <dgm:cxn modelId="{D429F6E4-95B1-42BA-8DCA-6F48AAA42B5A}" type="presParOf" srcId="{F4E8845A-DF45-4FFB-8B99-9D69BA6200F2}" destId="{02C39027-F4E1-4996-9AED-0EDEDA54DFB2}" srcOrd="1" destOrd="0" presId="urn:microsoft.com/office/officeart/2018/2/layout/IconVerticalSolidList"/>
    <dgm:cxn modelId="{E6319FE6-BDD3-4AD3-B916-BB6311978FAE}" type="presParOf" srcId="{F4E8845A-DF45-4FFB-8B99-9D69BA6200F2}" destId="{4E6FFF78-E56C-4882-939A-9A72A443C3EF}" srcOrd="2" destOrd="0" presId="urn:microsoft.com/office/officeart/2018/2/layout/IconVerticalSolidList"/>
    <dgm:cxn modelId="{C4115E23-1105-41E4-91E4-4269A809574F}" type="presParOf" srcId="{F4E8845A-DF45-4FFB-8B99-9D69BA6200F2}" destId="{DB4B5B51-521E-4E75-84D5-0438BAD7BC19}" srcOrd="3" destOrd="0" presId="urn:microsoft.com/office/officeart/2018/2/layout/IconVerticalSolidList"/>
    <dgm:cxn modelId="{DF56389C-81A0-4BE6-996F-4E36550EA04A}" type="presParOf" srcId="{75095DC3-8148-4DBF-89B5-D305ACED7CC8}" destId="{6BA0AF3B-B9CD-44D4-8F57-BEF5115B7B6E}" srcOrd="5" destOrd="0" presId="urn:microsoft.com/office/officeart/2018/2/layout/IconVerticalSolidList"/>
    <dgm:cxn modelId="{7792E194-9F43-496C-9A0C-A038E4F8E522}" type="presParOf" srcId="{75095DC3-8148-4DBF-89B5-D305ACED7CC8}" destId="{2BE0BCDE-6DA9-48CB-AADF-BE98B17944D1}" srcOrd="6" destOrd="0" presId="urn:microsoft.com/office/officeart/2018/2/layout/IconVerticalSolidList"/>
    <dgm:cxn modelId="{EC89C4C8-318E-4AFC-92B3-2707A9B2578B}" type="presParOf" srcId="{2BE0BCDE-6DA9-48CB-AADF-BE98B17944D1}" destId="{EE4C5824-F386-4079-981A-93ADF50565A0}" srcOrd="0" destOrd="0" presId="urn:microsoft.com/office/officeart/2018/2/layout/IconVerticalSolidList"/>
    <dgm:cxn modelId="{2FE0065F-CA3D-4DB9-8D61-BD05ECD1C71A}" type="presParOf" srcId="{2BE0BCDE-6DA9-48CB-AADF-BE98B17944D1}" destId="{D1291BCB-BA74-416E-AA59-72029A19509A}" srcOrd="1" destOrd="0" presId="urn:microsoft.com/office/officeart/2018/2/layout/IconVerticalSolidList"/>
    <dgm:cxn modelId="{4A2894B3-7C46-43AB-8A1D-8E1B9B31F4E1}" type="presParOf" srcId="{2BE0BCDE-6DA9-48CB-AADF-BE98B17944D1}" destId="{EF908A4C-62C4-4197-8991-FA752148D34C}" srcOrd="2" destOrd="0" presId="urn:microsoft.com/office/officeart/2018/2/layout/IconVerticalSolidList"/>
    <dgm:cxn modelId="{C773B92B-F2EF-454E-8B89-C1D263DB3F58}" type="presParOf" srcId="{2BE0BCDE-6DA9-48CB-AADF-BE98B17944D1}" destId="{82BD7355-3418-48CF-BFE2-19C5EB03BA7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C64A032-32E9-447D-848C-CFB80E76471A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97D553BE-4BF1-44C7-B684-6388DD913566}">
      <dgm:prSet phldrT="[Text]"/>
      <dgm:spPr/>
      <dgm:t>
        <a:bodyPr/>
        <a:lstStyle/>
        <a:p>
          <a:r>
            <a:rPr lang="cs-CZ" dirty="0"/>
            <a:t>Zvládání covid  Důvěra v celé  organizaci</a:t>
          </a:r>
        </a:p>
      </dgm:t>
    </dgm:pt>
    <dgm:pt modelId="{2BF42E57-6B38-463D-9C4D-22441F695AD9}" type="parTrans" cxnId="{1DD270C3-A2CE-4D7E-9A3C-377A45B86EF7}">
      <dgm:prSet/>
      <dgm:spPr/>
      <dgm:t>
        <a:bodyPr/>
        <a:lstStyle/>
        <a:p>
          <a:endParaRPr lang="cs-CZ"/>
        </a:p>
      </dgm:t>
    </dgm:pt>
    <dgm:pt modelId="{5835C367-6C81-466B-B0AC-6FB95A9C22D4}" type="sibTrans" cxnId="{1DD270C3-A2CE-4D7E-9A3C-377A45B86EF7}">
      <dgm:prSet/>
      <dgm:spPr/>
      <dgm:t>
        <a:bodyPr/>
        <a:lstStyle/>
        <a:p>
          <a:endParaRPr lang="cs-CZ"/>
        </a:p>
      </dgm:t>
    </dgm:pt>
    <dgm:pt modelId="{2A517A75-1FCA-464E-B79E-DDD31EC79A88}">
      <dgm:prSet phldrT="[Text]"/>
      <dgm:spPr/>
      <dgm:t>
        <a:bodyPr/>
        <a:lstStyle/>
        <a:p>
          <a:r>
            <a:rPr lang="cs-CZ" dirty="0"/>
            <a:t>Kvalita porad</a:t>
          </a:r>
        </a:p>
        <a:p>
          <a:r>
            <a:rPr lang="cs-CZ" dirty="0"/>
            <a:t>O čem se mluví</a:t>
          </a:r>
        </a:p>
      </dgm:t>
    </dgm:pt>
    <dgm:pt modelId="{0715A085-62BC-4B01-879D-691FC718041A}" type="parTrans" cxnId="{4F57E888-2D9F-4E36-90D3-C5793AC24CCF}">
      <dgm:prSet/>
      <dgm:spPr/>
      <dgm:t>
        <a:bodyPr/>
        <a:lstStyle/>
        <a:p>
          <a:endParaRPr lang="cs-CZ"/>
        </a:p>
      </dgm:t>
    </dgm:pt>
    <dgm:pt modelId="{FF923B10-25D6-4BDC-AD0C-0E1C57A9B4A9}" type="sibTrans" cxnId="{4F57E888-2D9F-4E36-90D3-C5793AC24CCF}">
      <dgm:prSet/>
      <dgm:spPr/>
      <dgm:t>
        <a:bodyPr/>
        <a:lstStyle/>
        <a:p>
          <a:endParaRPr lang="cs-CZ"/>
        </a:p>
      </dgm:t>
    </dgm:pt>
    <dgm:pt modelId="{D7FBEB54-FAE5-4189-8476-7553CDD4C16F}">
      <dgm:prSet phldrT="[Text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dirty="0"/>
            <a:t>Odolnost, Energie </a:t>
          </a:r>
        </a:p>
        <a:p>
          <a:pPr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dirty="0"/>
        </a:p>
      </dgm:t>
    </dgm:pt>
    <dgm:pt modelId="{0E2F8700-C4C4-4009-A689-2D30F2150830}" type="parTrans" cxnId="{01511D68-1B17-42B8-9723-A1F986CCCA95}">
      <dgm:prSet/>
      <dgm:spPr/>
      <dgm:t>
        <a:bodyPr/>
        <a:lstStyle/>
        <a:p>
          <a:endParaRPr lang="cs-CZ"/>
        </a:p>
      </dgm:t>
    </dgm:pt>
    <dgm:pt modelId="{A5526458-8393-4D57-896C-8178D4AA3AD5}" type="sibTrans" cxnId="{01511D68-1B17-42B8-9723-A1F986CCCA95}">
      <dgm:prSet/>
      <dgm:spPr/>
      <dgm:t>
        <a:bodyPr/>
        <a:lstStyle/>
        <a:p>
          <a:endParaRPr lang="cs-CZ"/>
        </a:p>
      </dgm:t>
    </dgm:pt>
    <dgm:pt modelId="{F2BAE1F6-419E-4F8A-AF8D-18726B2B4CE6}">
      <dgm:prSet phldrT="[Text]"/>
      <dgm:spPr/>
      <dgm:t>
        <a:bodyPr/>
        <a:lstStyle/>
        <a:p>
          <a:r>
            <a:rPr lang="cs-CZ" dirty="0"/>
            <a:t>Reflektivita</a:t>
          </a:r>
        </a:p>
        <a:p>
          <a:r>
            <a:rPr lang="cs-CZ" dirty="0"/>
            <a:t>Vnímavost</a:t>
          </a:r>
        </a:p>
      </dgm:t>
    </dgm:pt>
    <dgm:pt modelId="{A84BFBFE-8F09-467B-9782-940C5222DB28}" type="parTrans" cxnId="{66C8435A-EE8E-48A4-8F6B-6312E556BEFF}">
      <dgm:prSet/>
      <dgm:spPr/>
      <dgm:t>
        <a:bodyPr/>
        <a:lstStyle/>
        <a:p>
          <a:endParaRPr lang="cs-CZ"/>
        </a:p>
      </dgm:t>
    </dgm:pt>
    <dgm:pt modelId="{3063989A-619C-4D4A-8DE6-84F33C89B0E7}" type="sibTrans" cxnId="{66C8435A-EE8E-48A4-8F6B-6312E556BEFF}">
      <dgm:prSet/>
      <dgm:spPr/>
      <dgm:t>
        <a:bodyPr/>
        <a:lstStyle/>
        <a:p>
          <a:endParaRPr lang="cs-CZ"/>
        </a:p>
      </dgm:t>
    </dgm:pt>
    <dgm:pt modelId="{1A88D2FC-26C4-4054-B027-475973CF3490}">
      <dgm:prSet phldrT="[Text]"/>
      <dgm:spPr/>
      <dgm:t>
        <a:bodyPr/>
        <a:lstStyle/>
        <a:p>
          <a:r>
            <a:rPr lang="cs-CZ" dirty="0"/>
            <a:t>Bezpečí a efektivita (reflexivita) týmu</a:t>
          </a:r>
        </a:p>
      </dgm:t>
    </dgm:pt>
    <dgm:pt modelId="{31040C4A-3967-4FF8-9962-78C3D5321747}" type="parTrans" cxnId="{37E75D98-1DE5-4598-B967-D07AC766A501}">
      <dgm:prSet/>
      <dgm:spPr/>
      <dgm:t>
        <a:bodyPr/>
        <a:lstStyle/>
        <a:p>
          <a:endParaRPr lang="cs-CZ"/>
        </a:p>
      </dgm:t>
    </dgm:pt>
    <dgm:pt modelId="{F2363FAC-8D41-47FD-9488-23E6B230D923}" type="sibTrans" cxnId="{37E75D98-1DE5-4598-B967-D07AC766A501}">
      <dgm:prSet/>
      <dgm:spPr/>
      <dgm:t>
        <a:bodyPr/>
        <a:lstStyle/>
        <a:p>
          <a:endParaRPr lang="cs-CZ"/>
        </a:p>
      </dgm:t>
    </dgm:pt>
    <dgm:pt modelId="{851EA342-B4CE-4B84-A133-C064594EA4F8}">
      <dgm:prSet phldrT="[Text]"/>
      <dgm:spPr/>
      <dgm:t>
        <a:bodyPr/>
        <a:lstStyle/>
        <a:p>
          <a:r>
            <a:rPr lang="cs-CZ" dirty="0"/>
            <a:t> </a:t>
          </a:r>
          <a:r>
            <a:rPr lang="cs-CZ" dirty="0" err="1"/>
            <a:t>Self-efficacy</a:t>
          </a:r>
          <a:endParaRPr lang="cs-CZ" dirty="0"/>
        </a:p>
        <a:p>
          <a:r>
            <a:rPr lang="cs-CZ" dirty="0"/>
            <a:t> </a:t>
          </a:r>
          <a:r>
            <a:rPr lang="cs-CZ" dirty="0" err="1"/>
            <a:t>Awareness</a:t>
          </a:r>
          <a:endParaRPr lang="cs-CZ" dirty="0"/>
        </a:p>
        <a:p>
          <a:endParaRPr lang="cs-CZ" dirty="0"/>
        </a:p>
      </dgm:t>
    </dgm:pt>
    <dgm:pt modelId="{D21B7CF4-CCFE-4641-A7F6-4BE88BAF403D}" type="parTrans" cxnId="{8C46F19B-7890-40D4-976C-4EDEE2B23B67}">
      <dgm:prSet/>
      <dgm:spPr/>
      <dgm:t>
        <a:bodyPr/>
        <a:lstStyle/>
        <a:p>
          <a:endParaRPr lang="cs-CZ"/>
        </a:p>
      </dgm:t>
    </dgm:pt>
    <dgm:pt modelId="{430E5544-D375-4069-970B-4914C9EF166C}" type="sibTrans" cxnId="{8C46F19B-7890-40D4-976C-4EDEE2B23B67}">
      <dgm:prSet/>
      <dgm:spPr/>
      <dgm:t>
        <a:bodyPr/>
        <a:lstStyle/>
        <a:p>
          <a:endParaRPr lang="cs-CZ"/>
        </a:p>
      </dgm:t>
    </dgm:pt>
    <dgm:pt modelId="{06B4DAF4-4988-43B9-BDD4-BC52EA96EA8A}">
      <dgm:prSet phldrT="[Text]"/>
      <dgm:spPr/>
      <dgm:t>
        <a:bodyPr/>
        <a:lstStyle/>
        <a:p>
          <a:r>
            <a:rPr lang="cs-CZ" dirty="0"/>
            <a:t>Vliv typu a zaměření služby</a:t>
          </a:r>
        </a:p>
      </dgm:t>
    </dgm:pt>
    <dgm:pt modelId="{F1A1F2F4-630D-4811-87E5-956F4B1349CB}" type="parTrans" cxnId="{87797F64-074B-4D0E-B2C7-8133232D5EEE}">
      <dgm:prSet/>
      <dgm:spPr/>
      <dgm:t>
        <a:bodyPr/>
        <a:lstStyle/>
        <a:p>
          <a:endParaRPr lang="cs-CZ"/>
        </a:p>
      </dgm:t>
    </dgm:pt>
    <dgm:pt modelId="{8ED42907-D040-4160-8DA9-96AB7A502B2C}" type="sibTrans" cxnId="{87797F64-074B-4D0E-B2C7-8133232D5EEE}">
      <dgm:prSet/>
      <dgm:spPr/>
      <dgm:t>
        <a:bodyPr/>
        <a:lstStyle/>
        <a:p>
          <a:endParaRPr lang="cs-CZ"/>
        </a:p>
      </dgm:t>
    </dgm:pt>
    <dgm:pt modelId="{888CB1CC-99CD-4CE0-93FF-594BA5127E65}">
      <dgm:prSet phldrT="[Text]"/>
      <dgm:spPr/>
      <dgm:t>
        <a:bodyPr/>
        <a:lstStyle/>
        <a:p>
          <a:r>
            <a:rPr lang="cs-CZ" dirty="0"/>
            <a:t>Vnímaná úroveň řízení a kvalita týmu</a:t>
          </a:r>
        </a:p>
      </dgm:t>
    </dgm:pt>
    <dgm:pt modelId="{B68AF384-5ECD-4EF5-8A3E-1F2F7B721DB1}" type="parTrans" cxnId="{2CA89F77-1FFA-47C9-B897-C3963803DC8B}">
      <dgm:prSet/>
      <dgm:spPr/>
      <dgm:t>
        <a:bodyPr/>
        <a:lstStyle/>
        <a:p>
          <a:endParaRPr lang="cs-CZ"/>
        </a:p>
      </dgm:t>
    </dgm:pt>
    <dgm:pt modelId="{4F7A6990-6060-455B-BFB7-0682D698979F}" type="sibTrans" cxnId="{2CA89F77-1FFA-47C9-B897-C3963803DC8B}">
      <dgm:prSet/>
      <dgm:spPr/>
      <dgm:t>
        <a:bodyPr/>
        <a:lstStyle/>
        <a:p>
          <a:endParaRPr lang="cs-CZ"/>
        </a:p>
      </dgm:t>
    </dgm:pt>
    <dgm:pt modelId="{A9A876D0-A98F-467B-8B02-70E3EA89709E}">
      <dgm:prSet phldrT="[Text]"/>
      <dgm:spPr/>
      <dgm:t>
        <a:bodyPr/>
        <a:lstStyle/>
        <a:p>
          <a:r>
            <a:rPr lang="cs-CZ" dirty="0"/>
            <a:t>Individuální dispozice pracovníků</a:t>
          </a:r>
        </a:p>
      </dgm:t>
    </dgm:pt>
    <dgm:pt modelId="{767ACEC0-9699-444B-96DD-141AD6999B93}" type="parTrans" cxnId="{83B220C3-FDFC-4B44-BAFB-45A04E159183}">
      <dgm:prSet/>
      <dgm:spPr/>
      <dgm:t>
        <a:bodyPr/>
        <a:lstStyle/>
        <a:p>
          <a:endParaRPr lang="cs-CZ"/>
        </a:p>
      </dgm:t>
    </dgm:pt>
    <dgm:pt modelId="{573ADD5A-3A38-4555-A4FD-A81B734EBE05}" type="sibTrans" cxnId="{83B220C3-FDFC-4B44-BAFB-45A04E159183}">
      <dgm:prSet/>
      <dgm:spPr/>
      <dgm:t>
        <a:bodyPr/>
        <a:lstStyle/>
        <a:p>
          <a:endParaRPr lang="cs-CZ"/>
        </a:p>
      </dgm:t>
    </dgm:pt>
    <dgm:pt modelId="{1BDB3717-D704-497E-BF68-738D77EC237F}" type="pres">
      <dgm:prSet presAssocID="{0C64A032-32E9-447D-848C-CFB80E76471A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EA66E4ED-8BC4-46B7-9F3B-560EDF64AFCA}" type="pres">
      <dgm:prSet presAssocID="{0C64A032-32E9-447D-848C-CFB80E76471A}" presName="hierFlow" presStyleCnt="0"/>
      <dgm:spPr/>
    </dgm:pt>
    <dgm:pt modelId="{C7C6C793-937D-4E72-B5C1-35D0835DC8C5}" type="pres">
      <dgm:prSet presAssocID="{0C64A032-32E9-447D-848C-CFB80E76471A}" presName="firstBuf" presStyleCnt="0"/>
      <dgm:spPr/>
    </dgm:pt>
    <dgm:pt modelId="{A0AAD746-B478-48A1-8F94-EB5F12053E44}" type="pres">
      <dgm:prSet presAssocID="{0C64A032-32E9-447D-848C-CFB80E76471A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242E3156-8470-4AD3-83C6-F557C39602BD}" type="pres">
      <dgm:prSet presAssocID="{97D553BE-4BF1-44C7-B684-6388DD913566}" presName="Name14" presStyleCnt="0"/>
      <dgm:spPr/>
    </dgm:pt>
    <dgm:pt modelId="{D05DEA33-21A5-4DDE-832B-F090B2E41309}" type="pres">
      <dgm:prSet presAssocID="{97D553BE-4BF1-44C7-B684-6388DD913566}" presName="level1Shape" presStyleLbl="node0" presStyleIdx="0" presStyleCnt="1">
        <dgm:presLayoutVars>
          <dgm:chPref val="3"/>
        </dgm:presLayoutVars>
      </dgm:prSet>
      <dgm:spPr/>
    </dgm:pt>
    <dgm:pt modelId="{471AB7E9-F618-4067-AB7F-F19D5A64E89A}" type="pres">
      <dgm:prSet presAssocID="{97D553BE-4BF1-44C7-B684-6388DD913566}" presName="hierChild2" presStyleCnt="0"/>
      <dgm:spPr/>
    </dgm:pt>
    <dgm:pt modelId="{C676EA75-3806-4F1A-9052-FB5CE8A734D4}" type="pres">
      <dgm:prSet presAssocID="{0715A085-62BC-4B01-879D-691FC718041A}" presName="Name19" presStyleLbl="parChTrans1D2" presStyleIdx="0" presStyleCnt="2"/>
      <dgm:spPr/>
    </dgm:pt>
    <dgm:pt modelId="{ADD03E27-D7A8-4EC9-992F-E7B687FB3825}" type="pres">
      <dgm:prSet presAssocID="{2A517A75-1FCA-464E-B79E-DDD31EC79A88}" presName="Name21" presStyleCnt="0"/>
      <dgm:spPr/>
    </dgm:pt>
    <dgm:pt modelId="{F9411018-20F3-4FEB-859D-F90F98734F0B}" type="pres">
      <dgm:prSet presAssocID="{2A517A75-1FCA-464E-B79E-DDD31EC79A88}" presName="level2Shape" presStyleLbl="node2" presStyleIdx="0" presStyleCnt="2"/>
      <dgm:spPr/>
    </dgm:pt>
    <dgm:pt modelId="{5DD328F7-E4F5-4B80-ADC4-93FE16648860}" type="pres">
      <dgm:prSet presAssocID="{2A517A75-1FCA-464E-B79E-DDD31EC79A88}" presName="hierChild3" presStyleCnt="0"/>
      <dgm:spPr/>
    </dgm:pt>
    <dgm:pt modelId="{2EBDDBA1-D05E-43C5-AFC5-229E8DAFB84C}" type="pres">
      <dgm:prSet presAssocID="{0E2F8700-C4C4-4009-A689-2D30F2150830}" presName="Name19" presStyleLbl="parChTrans1D3" presStyleIdx="0" presStyleCnt="3"/>
      <dgm:spPr/>
    </dgm:pt>
    <dgm:pt modelId="{CF49D70A-53F8-44FC-B48D-67FE7138E025}" type="pres">
      <dgm:prSet presAssocID="{D7FBEB54-FAE5-4189-8476-7553CDD4C16F}" presName="Name21" presStyleCnt="0"/>
      <dgm:spPr/>
    </dgm:pt>
    <dgm:pt modelId="{1C5415ED-F819-4B7F-A247-F46B809A2431}" type="pres">
      <dgm:prSet presAssocID="{D7FBEB54-FAE5-4189-8476-7553CDD4C16F}" presName="level2Shape" presStyleLbl="node3" presStyleIdx="0" presStyleCnt="3"/>
      <dgm:spPr/>
    </dgm:pt>
    <dgm:pt modelId="{733ED368-FFF5-4510-9000-6CF7DDF37EA8}" type="pres">
      <dgm:prSet presAssocID="{D7FBEB54-FAE5-4189-8476-7553CDD4C16F}" presName="hierChild3" presStyleCnt="0"/>
      <dgm:spPr/>
    </dgm:pt>
    <dgm:pt modelId="{5E0DD17F-5E88-4A50-9C18-80D1E934EB4C}" type="pres">
      <dgm:prSet presAssocID="{A84BFBFE-8F09-467B-9782-940C5222DB28}" presName="Name19" presStyleLbl="parChTrans1D3" presStyleIdx="1" presStyleCnt="3"/>
      <dgm:spPr/>
    </dgm:pt>
    <dgm:pt modelId="{D68C20E2-E0CD-4709-892F-E6E77DF7990F}" type="pres">
      <dgm:prSet presAssocID="{F2BAE1F6-419E-4F8A-AF8D-18726B2B4CE6}" presName="Name21" presStyleCnt="0"/>
      <dgm:spPr/>
    </dgm:pt>
    <dgm:pt modelId="{B2220143-DF07-44DC-9F7D-D2A5CB281CFE}" type="pres">
      <dgm:prSet presAssocID="{F2BAE1F6-419E-4F8A-AF8D-18726B2B4CE6}" presName="level2Shape" presStyleLbl="node3" presStyleIdx="1" presStyleCnt="3"/>
      <dgm:spPr/>
    </dgm:pt>
    <dgm:pt modelId="{8A4541CF-B414-41C0-85F0-5BB1A6A53445}" type="pres">
      <dgm:prSet presAssocID="{F2BAE1F6-419E-4F8A-AF8D-18726B2B4CE6}" presName="hierChild3" presStyleCnt="0"/>
      <dgm:spPr/>
    </dgm:pt>
    <dgm:pt modelId="{FAA17FF9-4CFC-4E7F-8B26-13A38A88CE4D}" type="pres">
      <dgm:prSet presAssocID="{31040C4A-3967-4FF8-9962-78C3D5321747}" presName="Name19" presStyleLbl="parChTrans1D2" presStyleIdx="1" presStyleCnt="2"/>
      <dgm:spPr/>
    </dgm:pt>
    <dgm:pt modelId="{FAFAABBB-D758-4167-A62F-46BAA5531439}" type="pres">
      <dgm:prSet presAssocID="{1A88D2FC-26C4-4054-B027-475973CF3490}" presName="Name21" presStyleCnt="0"/>
      <dgm:spPr/>
    </dgm:pt>
    <dgm:pt modelId="{27E8AE62-136E-4D89-80F1-A60C1C7D8874}" type="pres">
      <dgm:prSet presAssocID="{1A88D2FC-26C4-4054-B027-475973CF3490}" presName="level2Shape" presStyleLbl="node2" presStyleIdx="1" presStyleCnt="2"/>
      <dgm:spPr/>
    </dgm:pt>
    <dgm:pt modelId="{B27D0292-8F41-4130-B659-7F6C8982A572}" type="pres">
      <dgm:prSet presAssocID="{1A88D2FC-26C4-4054-B027-475973CF3490}" presName="hierChild3" presStyleCnt="0"/>
      <dgm:spPr/>
    </dgm:pt>
    <dgm:pt modelId="{C9D0B832-25EC-4135-92D3-15D665240589}" type="pres">
      <dgm:prSet presAssocID="{D21B7CF4-CCFE-4641-A7F6-4BE88BAF403D}" presName="Name19" presStyleLbl="parChTrans1D3" presStyleIdx="2" presStyleCnt="3"/>
      <dgm:spPr/>
    </dgm:pt>
    <dgm:pt modelId="{E1D5AE01-CF4B-4808-9D4F-5C8FE5B03160}" type="pres">
      <dgm:prSet presAssocID="{851EA342-B4CE-4B84-A133-C064594EA4F8}" presName="Name21" presStyleCnt="0"/>
      <dgm:spPr/>
    </dgm:pt>
    <dgm:pt modelId="{0B89B8B7-C99D-4D0E-B545-7AB92767F20E}" type="pres">
      <dgm:prSet presAssocID="{851EA342-B4CE-4B84-A133-C064594EA4F8}" presName="level2Shape" presStyleLbl="node3" presStyleIdx="2" presStyleCnt="3"/>
      <dgm:spPr/>
    </dgm:pt>
    <dgm:pt modelId="{652404DE-A6C9-45FF-9F3F-08DC76466212}" type="pres">
      <dgm:prSet presAssocID="{851EA342-B4CE-4B84-A133-C064594EA4F8}" presName="hierChild3" presStyleCnt="0"/>
      <dgm:spPr/>
    </dgm:pt>
    <dgm:pt modelId="{5BE37807-0D45-44BE-A547-AA62656A7E4A}" type="pres">
      <dgm:prSet presAssocID="{0C64A032-32E9-447D-848C-CFB80E76471A}" presName="bgShapesFlow" presStyleCnt="0"/>
      <dgm:spPr/>
    </dgm:pt>
    <dgm:pt modelId="{84E6F4CB-19BB-4D70-AA5B-5A1C48E6D839}" type="pres">
      <dgm:prSet presAssocID="{06B4DAF4-4988-43B9-BDD4-BC52EA96EA8A}" presName="rectComp" presStyleCnt="0"/>
      <dgm:spPr/>
    </dgm:pt>
    <dgm:pt modelId="{BBE13037-36A2-4213-B9E4-86F39EF4ACBC}" type="pres">
      <dgm:prSet presAssocID="{06B4DAF4-4988-43B9-BDD4-BC52EA96EA8A}" presName="bgRect" presStyleLbl="bgShp" presStyleIdx="0" presStyleCnt="3" custLinFactNeighborX="-6" custLinFactNeighborY="3573"/>
      <dgm:spPr/>
    </dgm:pt>
    <dgm:pt modelId="{8D2C72A5-B7F7-4C48-ADD5-CC5CBE370EBE}" type="pres">
      <dgm:prSet presAssocID="{06B4DAF4-4988-43B9-BDD4-BC52EA96EA8A}" presName="bgRectTx" presStyleLbl="bgShp" presStyleIdx="0" presStyleCnt="3">
        <dgm:presLayoutVars>
          <dgm:bulletEnabled val="1"/>
        </dgm:presLayoutVars>
      </dgm:prSet>
      <dgm:spPr/>
    </dgm:pt>
    <dgm:pt modelId="{A120A01B-603A-42D6-8AEE-B65D37A418C5}" type="pres">
      <dgm:prSet presAssocID="{06B4DAF4-4988-43B9-BDD4-BC52EA96EA8A}" presName="spComp" presStyleCnt="0"/>
      <dgm:spPr/>
    </dgm:pt>
    <dgm:pt modelId="{E9A1D2C5-79BF-40B4-8D05-E1E921778816}" type="pres">
      <dgm:prSet presAssocID="{06B4DAF4-4988-43B9-BDD4-BC52EA96EA8A}" presName="vSp" presStyleCnt="0"/>
      <dgm:spPr/>
    </dgm:pt>
    <dgm:pt modelId="{966866F1-0A7B-4257-A5AC-6D2CD286CA42}" type="pres">
      <dgm:prSet presAssocID="{888CB1CC-99CD-4CE0-93FF-594BA5127E65}" presName="rectComp" presStyleCnt="0"/>
      <dgm:spPr/>
    </dgm:pt>
    <dgm:pt modelId="{6A4FF367-C9AF-4706-937E-DBA33AE24444}" type="pres">
      <dgm:prSet presAssocID="{888CB1CC-99CD-4CE0-93FF-594BA5127E65}" presName="bgRect" presStyleLbl="bgShp" presStyleIdx="1" presStyleCnt="3"/>
      <dgm:spPr/>
    </dgm:pt>
    <dgm:pt modelId="{463938B3-FEA1-4C7F-A9EC-4C8D593F0A4A}" type="pres">
      <dgm:prSet presAssocID="{888CB1CC-99CD-4CE0-93FF-594BA5127E65}" presName="bgRectTx" presStyleLbl="bgShp" presStyleIdx="1" presStyleCnt="3">
        <dgm:presLayoutVars>
          <dgm:bulletEnabled val="1"/>
        </dgm:presLayoutVars>
      </dgm:prSet>
      <dgm:spPr/>
    </dgm:pt>
    <dgm:pt modelId="{552C9439-E60A-4D07-AEC9-2E9CBAD240A3}" type="pres">
      <dgm:prSet presAssocID="{888CB1CC-99CD-4CE0-93FF-594BA5127E65}" presName="spComp" presStyleCnt="0"/>
      <dgm:spPr/>
    </dgm:pt>
    <dgm:pt modelId="{C798347D-99F6-4509-9ECC-26F1C3265FFF}" type="pres">
      <dgm:prSet presAssocID="{888CB1CC-99CD-4CE0-93FF-594BA5127E65}" presName="vSp" presStyleCnt="0"/>
      <dgm:spPr/>
    </dgm:pt>
    <dgm:pt modelId="{FD39570B-BEAA-49E9-82C4-62965CE94867}" type="pres">
      <dgm:prSet presAssocID="{A9A876D0-A98F-467B-8B02-70E3EA89709E}" presName="rectComp" presStyleCnt="0"/>
      <dgm:spPr/>
    </dgm:pt>
    <dgm:pt modelId="{45D7DFA0-2FC9-462A-B906-78E0C22EF1A4}" type="pres">
      <dgm:prSet presAssocID="{A9A876D0-A98F-467B-8B02-70E3EA89709E}" presName="bgRect" presStyleLbl="bgShp" presStyleIdx="2" presStyleCnt="3"/>
      <dgm:spPr/>
    </dgm:pt>
    <dgm:pt modelId="{2D60ED0B-DCA9-420C-9876-D5B1EF6BD159}" type="pres">
      <dgm:prSet presAssocID="{A9A876D0-A98F-467B-8B02-70E3EA89709E}" presName="bgRectTx" presStyleLbl="bgShp" presStyleIdx="2" presStyleCnt="3">
        <dgm:presLayoutVars>
          <dgm:bulletEnabled val="1"/>
        </dgm:presLayoutVars>
      </dgm:prSet>
      <dgm:spPr/>
    </dgm:pt>
  </dgm:ptLst>
  <dgm:cxnLst>
    <dgm:cxn modelId="{7EDEB432-88CF-419B-8344-85DC0DFCE7C8}" type="presOf" srcId="{0715A085-62BC-4B01-879D-691FC718041A}" destId="{C676EA75-3806-4F1A-9052-FB5CE8A734D4}" srcOrd="0" destOrd="0" presId="urn:microsoft.com/office/officeart/2005/8/layout/hierarchy6"/>
    <dgm:cxn modelId="{ED273335-A07F-4E09-88A9-0B4EB2A1ED7D}" type="presOf" srcId="{0E2F8700-C4C4-4009-A689-2D30F2150830}" destId="{2EBDDBA1-D05E-43C5-AFC5-229E8DAFB84C}" srcOrd="0" destOrd="0" presId="urn:microsoft.com/office/officeart/2005/8/layout/hierarchy6"/>
    <dgm:cxn modelId="{F26C7B3D-2276-4591-9C7C-D9F45F2C7C52}" type="presOf" srcId="{A84BFBFE-8F09-467B-9782-940C5222DB28}" destId="{5E0DD17F-5E88-4A50-9C18-80D1E934EB4C}" srcOrd="0" destOrd="0" presId="urn:microsoft.com/office/officeart/2005/8/layout/hierarchy6"/>
    <dgm:cxn modelId="{87797F64-074B-4D0E-B2C7-8133232D5EEE}" srcId="{0C64A032-32E9-447D-848C-CFB80E76471A}" destId="{06B4DAF4-4988-43B9-BDD4-BC52EA96EA8A}" srcOrd="1" destOrd="0" parTransId="{F1A1F2F4-630D-4811-87E5-956F4B1349CB}" sibTransId="{8ED42907-D040-4160-8DA9-96AB7A502B2C}"/>
    <dgm:cxn modelId="{9355B645-FDAF-4F4C-AC28-725F9D31EB8D}" type="presOf" srcId="{D7FBEB54-FAE5-4189-8476-7553CDD4C16F}" destId="{1C5415ED-F819-4B7F-A247-F46B809A2431}" srcOrd="0" destOrd="0" presId="urn:microsoft.com/office/officeart/2005/8/layout/hierarchy6"/>
    <dgm:cxn modelId="{01511D68-1B17-42B8-9723-A1F986CCCA95}" srcId="{2A517A75-1FCA-464E-B79E-DDD31EC79A88}" destId="{D7FBEB54-FAE5-4189-8476-7553CDD4C16F}" srcOrd="0" destOrd="0" parTransId="{0E2F8700-C4C4-4009-A689-2D30F2150830}" sibTransId="{A5526458-8393-4D57-896C-8178D4AA3AD5}"/>
    <dgm:cxn modelId="{7FE5EA6B-8840-419F-822D-540BAAFC2400}" type="presOf" srcId="{851EA342-B4CE-4B84-A133-C064594EA4F8}" destId="{0B89B8B7-C99D-4D0E-B545-7AB92767F20E}" srcOrd="0" destOrd="0" presId="urn:microsoft.com/office/officeart/2005/8/layout/hierarchy6"/>
    <dgm:cxn modelId="{76FF4653-31E9-4C4C-BEFD-0A5FA5962280}" type="presOf" srcId="{31040C4A-3967-4FF8-9962-78C3D5321747}" destId="{FAA17FF9-4CFC-4E7F-8B26-13A38A88CE4D}" srcOrd="0" destOrd="0" presId="urn:microsoft.com/office/officeart/2005/8/layout/hierarchy6"/>
    <dgm:cxn modelId="{CE212977-9038-4D0B-A9EC-02F2A3B7D22E}" type="presOf" srcId="{D21B7CF4-CCFE-4641-A7F6-4BE88BAF403D}" destId="{C9D0B832-25EC-4135-92D3-15D665240589}" srcOrd="0" destOrd="0" presId="urn:microsoft.com/office/officeart/2005/8/layout/hierarchy6"/>
    <dgm:cxn modelId="{2CA89F77-1FFA-47C9-B897-C3963803DC8B}" srcId="{0C64A032-32E9-447D-848C-CFB80E76471A}" destId="{888CB1CC-99CD-4CE0-93FF-594BA5127E65}" srcOrd="2" destOrd="0" parTransId="{B68AF384-5ECD-4EF5-8A3E-1F2F7B721DB1}" sibTransId="{4F7A6990-6060-455B-BFB7-0682D698979F}"/>
    <dgm:cxn modelId="{C5481B5A-64BB-43C8-8267-EE29E098DCBE}" type="presOf" srcId="{888CB1CC-99CD-4CE0-93FF-594BA5127E65}" destId="{463938B3-FEA1-4C7F-A9EC-4C8D593F0A4A}" srcOrd="1" destOrd="0" presId="urn:microsoft.com/office/officeart/2005/8/layout/hierarchy6"/>
    <dgm:cxn modelId="{66C8435A-EE8E-48A4-8F6B-6312E556BEFF}" srcId="{2A517A75-1FCA-464E-B79E-DDD31EC79A88}" destId="{F2BAE1F6-419E-4F8A-AF8D-18726B2B4CE6}" srcOrd="1" destOrd="0" parTransId="{A84BFBFE-8F09-467B-9782-940C5222DB28}" sibTransId="{3063989A-619C-4D4A-8DE6-84F33C89B0E7}"/>
    <dgm:cxn modelId="{8582AA87-13E1-479C-8991-EFE6486379AA}" type="presOf" srcId="{888CB1CC-99CD-4CE0-93FF-594BA5127E65}" destId="{6A4FF367-C9AF-4706-937E-DBA33AE24444}" srcOrd="0" destOrd="0" presId="urn:microsoft.com/office/officeart/2005/8/layout/hierarchy6"/>
    <dgm:cxn modelId="{4F57E888-2D9F-4E36-90D3-C5793AC24CCF}" srcId="{97D553BE-4BF1-44C7-B684-6388DD913566}" destId="{2A517A75-1FCA-464E-B79E-DDD31EC79A88}" srcOrd="0" destOrd="0" parTransId="{0715A085-62BC-4B01-879D-691FC718041A}" sibTransId="{FF923B10-25D6-4BDC-AD0C-0E1C57A9B4A9}"/>
    <dgm:cxn modelId="{61E62395-392D-4744-871E-573C0753CCE5}" type="presOf" srcId="{06B4DAF4-4988-43B9-BDD4-BC52EA96EA8A}" destId="{BBE13037-36A2-4213-B9E4-86F39EF4ACBC}" srcOrd="0" destOrd="0" presId="urn:microsoft.com/office/officeart/2005/8/layout/hierarchy6"/>
    <dgm:cxn modelId="{37E75D98-1DE5-4598-B967-D07AC766A501}" srcId="{97D553BE-4BF1-44C7-B684-6388DD913566}" destId="{1A88D2FC-26C4-4054-B027-475973CF3490}" srcOrd="1" destOrd="0" parTransId="{31040C4A-3967-4FF8-9962-78C3D5321747}" sibTransId="{F2363FAC-8D41-47FD-9488-23E6B230D923}"/>
    <dgm:cxn modelId="{5F7B3B9A-1370-447C-87C4-BD6CBCC4242E}" type="presOf" srcId="{0C64A032-32E9-447D-848C-CFB80E76471A}" destId="{1BDB3717-D704-497E-BF68-738D77EC237F}" srcOrd="0" destOrd="0" presId="urn:microsoft.com/office/officeart/2005/8/layout/hierarchy6"/>
    <dgm:cxn modelId="{8C46F19B-7890-40D4-976C-4EDEE2B23B67}" srcId="{1A88D2FC-26C4-4054-B027-475973CF3490}" destId="{851EA342-B4CE-4B84-A133-C064594EA4F8}" srcOrd="0" destOrd="0" parTransId="{D21B7CF4-CCFE-4641-A7F6-4BE88BAF403D}" sibTransId="{430E5544-D375-4069-970B-4914C9EF166C}"/>
    <dgm:cxn modelId="{C60AD1A1-38D6-4E22-B242-CCBE28CC0406}" type="presOf" srcId="{A9A876D0-A98F-467B-8B02-70E3EA89709E}" destId="{2D60ED0B-DCA9-420C-9876-D5B1EF6BD159}" srcOrd="1" destOrd="0" presId="urn:microsoft.com/office/officeart/2005/8/layout/hierarchy6"/>
    <dgm:cxn modelId="{DB56F3A6-9A10-4BBE-BDF7-AA0303C56E06}" type="presOf" srcId="{2A517A75-1FCA-464E-B79E-DDD31EC79A88}" destId="{F9411018-20F3-4FEB-859D-F90F98734F0B}" srcOrd="0" destOrd="0" presId="urn:microsoft.com/office/officeart/2005/8/layout/hierarchy6"/>
    <dgm:cxn modelId="{04184CB7-D041-4436-BFE3-35B28D105549}" type="presOf" srcId="{F2BAE1F6-419E-4F8A-AF8D-18726B2B4CE6}" destId="{B2220143-DF07-44DC-9F7D-D2A5CB281CFE}" srcOrd="0" destOrd="0" presId="urn:microsoft.com/office/officeart/2005/8/layout/hierarchy6"/>
    <dgm:cxn modelId="{83B220C3-FDFC-4B44-BAFB-45A04E159183}" srcId="{0C64A032-32E9-447D-848C-CFB80E76471A}" destId="{A9A876D0-A98F-467B-8B02-70E3EA89709E}" srcOrd="3" destOrd="0" parTransId="{767ACEC0-9699-444B-96DD-141AD6999B93}" sibTransId="{573ADD5A-3A38-4555-A4FD-A81B734EBE05}"/>
    <dgm:cxn modelId="{1DD270C3-A2CE-4D7E-9A3C-377A45B86EF7}" srcId="{0C64A032-32E9-447D-848C-CFB80E76471A}" destId="{97D553BE-4BF1-44C7-B684-6388DD913566}" srcOrd="0" destOrd="0" parTransId="{2BF42E57-6B38-463D-9C4D-22441F695AD9}" sibTransId="{5835C367-6C81-466B-B0AC-6FB95A9C22D4}"/>
    <dgm:cxn modelId="{9B25B3C8-691A-4171-898E-2D183A14D0B9}" type="presOf" srcId="{06B4DAF4-4988-43B9-BDD4-BC52EA96EA8A}" destId="{8D2C72A5-B7F7-4C48-ADD5-CC5CBE370EBE}" srcOrd="1" destOrd="0" presId="urn:microsoft.com/office/officeart/2005/8/layout/hierarchy6"/>
    <dgm:cxn modelId="{F721F7DC-B82E-466D-AA04-8CF7D79851EB}" type="presOf" srcId="{A9A876D0-A98F-467B-8B02-70E3EA89709E}" destId="{45D7DFA0-2FC9-462A-B906-78E0C22EF1A4}" srcOrd="0" destOrd="0" presId="urn:microsoft.com/office/officeart/2005/8/layout/hierarchy6"/>
    <dgm:cxn modelId="{F1BE2ADD-0C93-4D10-BB3F-AE9B65F683C2}" type="presOf" srcId="{1A88D2FC-26C4-4054-B027-475973CF3490}" destId="{27E8AE62-136E-4D89-80F1-A60C1C7D8874}" srcOrd="0" destOrd="0" presId="urn:microsoft.com/office/officeart/2005/8/layout/hierarchy6"/>
    <dgm:cxn modelId="{B80A23E6-4696-467C-A3E5-B7AD4BCF1A6B}" type="presOf" srcId="{97D553BE-4BF1-44C7-B684-6388DD913566}" destId="{D05DEA33-21A5-4DDE-832B-F090B2E41309}" srcOrd="0" destOrd="0" presId="urn:microsoft.com/office/officeart/2005/8/layout/hierarchy6"/>
    <dgm:cxn modelId="{32FDF894-31AE-4742-86E8-FA2A7A8EFEE4}" type="presParOf" srcId="{1BDB3717-D704-497E-BF68-738D77EC237F}" destId="{EA66E4ED-8BC4-46B7-9F3B-560EDF64AFCA}" srcOrd="0" destOrd="0" presId="urn:microsoft.com/office/officeart/2005/8/layout/hierarchy6"/>
    <dgm:cxn modelId="{117952B8-A3BA-4DC8-8FC2-C0E59F55F8D1}" type="presParOf" srcId="{EA66E4ED-8BC4-46B7-9F3B-560EDF64AFCA}" destId="{C7C6C793-937D-4E72-B5C1-35D0835DC8C5}" srcOrd="0" destOrd="0" presId="urn:microsoft.com/office/officeart/2005/8/layout/hierarchy6"/>
    <dgm:cxn modelId="{B25D12A3-7C7B-4CE7-B976-755C4F78ECDC}" type="presParOf" srcId="{EA66E4ED-8BC4-46B7-9F3B-560EDF64AFCA}" destId="{A0AAD746-B478-48A1-8F94-EB5F12053E44}" srcOrd="1" destOrd="0" presId="urn:microsoft.com/office/officeart/2005/8/layout/hierarchy6"/>
    <dgm:cxn modelId="{E445A2DC-6B12-411A-962F-5F329198BD77}" type="presParOf" srcId="{A0AAD746-B478-48A1-8F94-EB5F12053E44}" destId="{242E3156-8470-4AD3-83C6-F557C39602BD}" srcOrd="0" destOrd="0" presId="urn:microsoft.com/office/officeart/2005/8/layout/hierarchy6"/>
    <dgm:cxn modelId="{179FEF7D-0276-46FE-9344-B46459DE2EB7}" type="presParOf" srcId="{242E3156-8470-4AD3-83C6-F557C39602BD}" destId="{D05DEA33-21A5-4DDE-832B-F090B2E41309}" srcOrd="0" destOrd="0" presId="urn:microsoft.com/office/officeart/2005/8/layout/hierarchy6"/>
    <dgm:cxn modelId="{91EF525E-BE37-4A9B-80E5-3A448FCBF86C}" type="presParOf" srcId="{242E3156-8470-4AD3-83C6-F557C39602BD}" destId="{471AB7E9-F618-4067-AB7F-F19D5A64E89A}" srcOrd="1" destOrd="0" presId="urn:microsoft.com/office/officeart/2005/8/layout/hierarchy6"/>
    <dgm:cxn modelId="{E26597D4-8315-4BFE-ACAA-2A79EC47CEB8}" type="presParOf" srcId="{471AB7E9-F618-4067-AB7F-F19D5A64E89A}" destId="{C676EA75-3806-4F1A-9052-FB5CE8A734D4}" srcOrd="0" destOrd="0" presId="urn:microsoft.com/office/officeart/2005/8/layout/hierarchy6"/>
    <dgm:cxn modelId="{89B47B61-AB92-4C87-B0EA-3F1E30D53CDA}" type="presParOf" srcId="{471AB7E9-F618-4067-AB7F-F19D5A64E89A}" destId="{ADD03E27-D7A8-4EC9-992F-E7B687FB3825}" srcOrd="1" destOrd="0" presId="urn:microsoft.com/office/officeart/2005/8/layout/hierarchy6"/>
    <dgm:cxn modelId="{A482092E-2190-420C-91A9-9EF16BA399BE}" type="presParOf" srcId="{ADD03E27-D7A8-4EC9-992F-E7B687FB3825}" destId="{F9411018-20F3-4FEB-859D-F90F98734F0B}" srcOrd="0" destOrd="0" presId="urn:microsoft.com/office/officeart/2005/8/layout/hierarchy6"/>
    <dgm:cxn modelId="{D4A22FD1-6897-4B6C-893C-251FAFFE0914}" type="presParOf" srcId="{ADD03E27-D7A8-4EC9-992F-E7B687FB3825}" destId="{5DD328F7-E4F5-4B80-ADC4-93FE16648860}" srcOrd="1" destOrd="0" presId="urn:microsoft.com/office/officeart/2005/8/layout/hierarchy6"/>
    <dgm:cxn modelId="{999CC146-013E-45DA-8C4D-82367DFAE486}" type="presParOf" srcId="{5DD328F7-E4F5-4B80-ADC4-93FE16648860}" destId="{2EBDDBA1-D05E-43C5-AFC5-229E8DAFB84C}" srcOrd="0" destOrd="0" presId="urn:microsoft.com/office/officeart/2005/8/layout/hierarchy6"/>
    <dgm:cxn modelId="{3BD34EB3-EE02-4D92-9D75-94C5CE190613}" type="presParOf" srcId="{5DD328F7-E4F5-4B80-ADC4-93FE16648860}" destId="{CF49D70A-53F8-44FC-B48D-67FE7138E025}" srcOrd="1" destOrd="0" presId="urn:microsoft.com/office/officeart/2005/8/layout/hierarchy6"/>
    <dgm:cxn modelId="{579C9569-C0BE-4F61-A6C4-453CA3CFC7A8}" type="presParOf" srcId="{CF49D70A-53F8-44FC-B48D-67FE7138E025}" destId="{1C5415ED-F819-4B7F-A247-F46B809A2431}" srcOrd="0" destOrd="0" presId="urn:microsoft.com/office/officeart/2005/8/layout/hierarchy6"/>
    <dgm:cxn modelId="{A306C8FB-F481-4516-A433-9ABEE41E3FC8}" type="presParOf" srcId="{CF49D70A-53F8-44FC-B48D-67FE7138E025}" destId="{733ED368-FFF5-4510-9000-6CF7DDF37EA8}" srcOrd="1" destOrd="0" presId="urn:microsoft.com/office/officeart/2005/8/layout/hierarchy6"/>
    <dgm:cxn modelId="{457803D8-3635-4664-B287-772227031C1A}" type="presParOf" srcId="{5DD328F7-E4F5-4B80-ADC4-93FE16648860}" destId="{5E0DD17F-5E88-4A50-9C18-80D1E934EB4C}" srcOrd="2" destOrd="0" presId="urn:microsoft.com/office/officeart/2005/8/layout/hierarchy6"/>
    <dgm:cxn modelId="{36B04139-B68F-447B-AC43-80483D91B545}" type="presParOf" srcId="{5DD328F7-E4F5-4B80-ADC4-93FE16648860}" destId="{D68C20E2-E0CD-4709-892F-E6E77DF7990F}" srcOrd="3" destOrd="0" presId="urn:microsoft.com/office/officeart/2005/8/layout/hierarchy6"/>
    <dgm:cxn modelId="{1EC72654-59CE-4BAC-A562-929B9C4DDB71}" type="presParOf" srcId="{D68C20E2-E0CD-4709-892F-E6E77DF7990F}" destId="{B2220143-DF07-44DC-9F7D-D2A5CB281CFE}" srcOrd="0" destOrd="0" presId="urn:microsoft.com/office/officeart/2005/8/layout/hierarchy6"/>
    <dgm:cxn modelId="{DF50BE34-01F4-4396-858A-2BAEB93B74C0}" type="presParOf" srcId="{D68C20E2-E0CD-4709-892F-E6E77DF7990F}" destId="{8A4541CF-B414-41C0-85F0-5BB1A6A53445}" srcOrd="1" destOrd="0" presId="urn:microsoft.com/office/officeart/2005/8/layout/hierarchy6"/>
    <dgm:cxn modelId="{1859768A-44A4-475F-ACA1-EC4467AC35E4}" type="presParOf" srcId="{471AB7E9-F618-4067-AB7F-F19D5A64E89A}" destId="{FAA17FF9-4CFC-4E7F-8B26-13A38A88CE4D}" srcOrd="2" destOrd="0" presId="urn:microsoft.com/office/officeart/2005/8/layout/hierarchy6"/>
    <dgm:cxn modelId="{07D6959B-E0DF-4C75-9581-90814340B569}" type="presParOf" srcId="{471AB7E9-F618-4067-AB7F-F19D5A64E89A}" destId="{FAFAABBB-D758-4167-A62F-46BAA5531439}" srcOrd="3" destOrd="0" presId="urn:microsoft.com/office/officeart/2005/8/layout/hierarchy6"/>
    <dgm:cxn modelId="{F5793C92-F0ED-4A29-B1A4-71140149C6C3}" type="presParOf" srcId="{FAFAABBB-D758-4167-A62F-46BAA5531439}" destId="{27E8AE62-136E-4D89-80F1-A60C1C7D8874}" srcOrd="0" destOrd="0" presId="urn:microsoft.com/office/officeart/2005/8/layout/hierarchy6"/>
    <dgm:cxn modelId="{67DAC6C0-C304-4583-A849-C2C418E00144}" type="presParOf" srcId="{FAFAABBB-D758-4167-A62F-46BAA5531439}" destId="{B27D0292-8F41-4130-B659-7F6C8982A572}" srcOrd="1" destOrd="0" presId="urn:microsoft.com/office/officeart/2005/8/layout/hierarchy6"/>
    <dgm:cxn modelId="{424FA531-7506-49B2-81DC-7A366BDF5A23}" type="presParOf" srcId="{B27D0292-8F41-4130-B659-7F6C8982A572}" destId="{C9D0B832-25EC-4135-92D3-15D665240589}" srcOrd="0" destOrd="0" presId="urn:microsoft.com/office/officeart/2005/8/layout/hierarchy6"/>
    <dgm:cxn modelId="{CFB47338-46DD-4ADB-8074-7C05900CCB73}" type="presParOf" srcId="{B27D0292-8F41-4130-B659-7F6C8982A572}" destId="{E1D5AE01-CF4B-4808-9D4F-5C8FE5B03160}" srcOrd="1" destOrd="0" presId="urn:microsoft.com/office/officeart/2005/8/layout/hierarchy6"/>
    <dgm:cxn modelId="{DDF1B8B3-8A29-49C0-BD3C-D748B57565D0}" type="presParOf" srcId="{E1D5AE01-CF4B-4808-9D4F-5C8FE5B03160}" destId="{0B89B8B7-C99D-4D0E-B545-7AB92767F20E}" srcOrd="0" destOrd="0" presId="urn:microsoft.com/office/officeart/2005/8/layout/hierarchy6"/>
    <dgm:cxn modelId="{D0FB7C6A-5E80-4661-BFD5-6750013263A8}" type="presParOf" srcId="{E1D5AE01-CF4B-4808-9D4F-5C8FE5B03160}" destId="{652404DE-A6C9-45FF-9F3F-08DC76466212}" srcOrd="1" destOrd="0" presId="urn:microsoft.com/office/officeart/2005/8/layout/hierarchy6"/>
    <dgm:cxn modelId="{F5B9B420-984F-42FF-B54D-2F99F7B8110E}" type="presParOf" srcId="{1BDB3717-D704-497E-BF68-738D77EC237F}" destId="{5BE37807-0D45-44BE-A547-AA62656A7E4A}" srcOrd="1" destOrd="0" presId="urn:microsoft.com/office/officeart/2005/8/layout/hierarchy6"/>
    <dgm:cxn modelId="{CFFE52EE-658C-420B-8C02-E6A9CD5F61AA}" type="presParOf" srcId="{5BE37807-0D45-44BE-A547-AA62656A7E4A}" destId="{84E6F4CB-19BB-4D70-AA5B-5A1C48E6D839}" srcOrd="0" destOrd="0" presId="urn:microsoft.com/office/officeart/2005/8/layout/hierarchy6"/>
    <dgm:cxn modelId="{EB9DE0C1-6FC2-45E1-A261-2B877AFCF07B}" type="presParOf" srcId="{84E6F4CB-19BB-4D70-AA5B-5A1C48E6D839}" destId="{BBE13037-36A2-4213-B9E4-86F39EF4ACBC}" srcOrd="0" destOrd="0" presId="urn:microsoft.com/office/officeart/2005/8/layout/hierarchy6"/>
    <dgm:cxn modelId="{A84BA4BD-4231-4E0D-B9B2-6CACEF35DDA4}" type="presParOf" srcId="{84E6F4CB-19BB-4D70-AA5B-5A1C48E6D839}" destId="{8D2C72A5-B7F7-4C48-ADD5-CC5CBE370EBE}" srcOrd="1" destOrd="0" presId="urn:microsoft.com/office/officeart/2005/8/layout/hierarchy6"/>
    <dgm:cxn modelId="{49E79171-9493-4D4E-8730-2E282470E3C6}" type="presParOf" srcId="{5BE37807-0D45-44BE-A547-AA62656A7E4A}" destId="{A120A01B-603A-42D6-8AEE-B65D37A418C5}" srcOrd="1" destOrd="0" presId="urn:microsoft.com/office/officeart/2005/8/layout/hierarchy6"/>
    <dgm:cxn modelId="{673B540B-C5C9-4536-8E6D-31D3582254D0}" type="presParOf" srcId="{A120A01B-603A-42D6-8AEE-B65D37A418C5}" destId="{E9A1D2C5-79BF-40B4-8D05-E1E921778816}" srcOrd="0" destOrd="0" presId="urn:microsoft.com/office/officeart/2005/8/layout/hierarchy6"/>
    <dgm:cxn modelId="{C9E3B100-7D90-4A29-8824-D18ACB1CD790}" type="presParOf" srcId="{5BE37807-0D45-44BE-A547-AA62656A7E4A}" destId="{966866F1-0A7B-4257-A5AC-6D2CD286CA42}" srcOrd="2" destOrd="0" presId="urn:microsoft.com/office/officeart/2005/8/layout/hierarchy6"/>
    <dgm:cxn modelId="{EB8EC885-359C-43B0-9743-E6E7DCD6F807}" type="presParOf" srcId="{966866F1-0A7B-4257-A5AC-6D2CD286CA42}" destId="{6A4FF367-C9AF-4706-937E-DBA33AE24444}" srcOrd="0" destOrd="0" presId="urn:microsoft.com/office/officeart/2005/8/layout/hierarchy6"/>
    <dgm:cxn modelId="{820D2271-01D9-499A-9CE6-2BAFE1E223A9}" type="presParOf" srcId="{966866F1-0A7B-4257-A5AC-6D2CD286CA42}" destId="{463938B3-FEA1-4C7F-A9EC-4C8D593F0A4A}" srcOrd="1" destOrd="0" presId="urn:microsoft.com/office/officeart/2005/8/layout/hierarchy6"/>
    <dgm:cxn modelId="{07FBFF28-E803-4D2B-A0EF-192E0AD91213}" type="presParOf" srcId="{5BE37807-0D45-44BE-A547-AA62656A7E4A}" destId="{552C9439-E60A-4D07-AEC9-2E9CBAD240A3}" srcOrd="3" destOrd="0" presId="urn:microsoft.com/office/officeart/2005/8/layout/hierarchy6"/>
    <dgm:cxn modelId="{8930BA6F-5B9B-4B2A-9FB2-D1B1F9E41290}" type="presParOf" srcId="{552C9439-E60A-4D07-AEC9-2E9CBAD240A3}" destId="{C798347D-99F6-4509-9ECC-26F1C3265FFF}" srcOrd="0" destOrd="0" presId="urn:microsoft.com/office/officeart/2005/8/layout/hierarchy6"/>
    <dgm:cxn modelId="{1AF43DA1-0044-4645-8AA1-4F253A489F82}" type="presParOf" srcId="{5BE37807-0D45-44BE-A547-AA62656A7E4A}" destId="{FD39570B-BEAA-49E9-82C4-62965CE94867}" srcOrd="4" destOrd="0" presId="urn:microsoft.com/office/officeart/2005/8/layout/hierarchy6"/>
    <dgm:cxn modelId="{9B2A9607-712F-4D14-AE71-9581FF515FFC}" type="presParOf" srcId="{FD39570B-BEAA-49E9-82C4-62965CE94867}" destId="{45D7DFA0-2FC9-462A-B906-78E0C22EF1A4}" srcOrd="0" destOrd="0" presId="urn:microsoft.com/office/officeart/2005/8/layout/hierarchy6"/>
    <dgm:cxn modelId="{B82903BB-AECC-4C93-B1C3-D72DD36F6921}" type="presParOf" srcId="{FD39570B-BEAA-49E9-82C4-62965CE94867}" destId="{2D60ED0B-DCA9-420C-9876-D5B1EF6BD159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0E0525F-9E6B-42CA-9D63-A780D3F0EC8D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A86802FB-60AF-4A0A-AAA6-F23A68C8F90F}">
      <dgm:prSet/>
      <dgm:spPr/>
      <dgm:t>
        <a:bodyPr/>
        <a:lstStyle/>
        <a:p>
          <a:r>
            <a:rPr lang="cs-CZ"/>
            <a:t>Proměňují různé řídící úkoly v příležitost k reflexi (participativně, sdílením různých názorů a pocitů)</a:t>
          </a:r>
          <a:endParaRPr lang="en-US"/>
        </a:p>
      </dgm:t>
    </dgm:pt>
    <dgm:pt modelId="{66495E6A-7CEC-4232-833A-BEC8CE2CD9C0}" type="parTrans" cxnId="{2FDCE4A0-EFAF-4A85-A38A-8DAF5457FE0C}">
      <dgm:prSet/>
      <dgm:spPr/>
      <dgm:t>
        <a:bodyPr/>
        <a:lstStyle/>
        <a:p>
          <a:endParaRPr lang="en-US"/>
        </a:p>
      </dgm:t>
    </dgm:pt>
    <dgm:pt modelId="{0BC79A2C-E183-4620-B386-3A316ACC6154}" type="sibTrans" cxnId="{2FDCE4A0-EFAF-4A85-A38A-8DAF5457FE0C}">
      <dgm:prSet/>
      <dgm:spPr/>
      <dgm:t>
        <a:bodyPr/>
        <a:lstStyle/>
        <a:p>
          <a:endParaRPr lang="en-US"/>
        </a:p>
      </dgm:t>
    </dgm:pt>
    <dgm:pt modelId="{50356BD3-D10E-44B5-8A6C-EEC7D88AEBA9}">
      <dgm:prSet/>
      <dgm:spPr/>
      <dgm:t>
        <a:bodyPr/>
        <a:lstStyle/>
        <a:p>
          <a:r>
            <a:rPr lang="cs-CZ"/>
            <a:t>Cíl reflexe vyjednán se všemi, kteří se měli na reflexivní síti podílet (ve dvojici, v týmu, na poradě oddělení aj.)</a:t>
          </a:r>
          <a:endParaRPr lang="en-US"/>
        </a:p>
      </dgm:t>
    </dgm:pt>
    <dgm:pt modelId="{9ECBBADF-D351-4698-B95A-DEE56F238900}" type="parTrans" cxnId="{8E4CE0BD-BFBF-458B-B43C-3FFF9F2D53AE}">
      <dgm:prSet/>
      <dgm:spPr/>
      <dgm:t>
        <a:bodyPr/>
        <a:lstStyle/>
        <a:p>
          <a:endParaRPr lang="en-US"/>
        </a:p>
      </dgm:t>
    </dgm:pt>
    <dgm:pt modelId="{13667B0C-56E6-4980-AEBA-ED769B490840}" type="sibTrans" cxnId="{8E4CE0BD-BFBF-458B-B43C-3FFF9F2D53AE}">
      <dgm:prSet/>
      <dgm:spPr/>
      <dgm:t>
        <a:bodyPr/>
        <a:lstStyle/>
        <a:p>
          <a:endParaRPr lang="en-US"/>
        </a:p>
      </dgm:t>
    </dgm:pt>
    <dgm:pt modelId="{EBC60975-0B06-4E22-B766-2833190D9008}">
      <dgm:prSet/>
      <dgm:spPr/>
      <dgm:t>
        <a:bodyPr/>
        <a:lstStyle/>
        <a:p>
          <a:r>
            <a:rPr lang="cs-CZ"/>
            <a:t>Spousta flexibilních formálních i neformálních příležitosti ke komunikaci, živě i elektronicky, na různých úrovních organizace</a:t>
          </a:r>
          <a:endParaRPr lang="en-US"/>
        </a:p>
      </dgm:t>
    </dgm:pt>
    <dgm:pt modelId="{CB54811B-3786-41AA-B0CC-7597E0F0BA38}" type="parTrans" cxnId="{4EEB6A46-4D6D-402D-9BD7-D04F8FE50630}">
      <dgm:prSet/>
      <dgm:spPr/>
      <dgm:t>
        <a:bodyPr/>
        <a:lstStyle/>
        <a:p>
          <a:endParaRPr lang="en-US"/>
        </a:p>
      </dgm:t>
    </dgm:pt>
    <dgm:pt modelId="{F2B7BD57-78DF-4BA8-A5D5-9A135DE9CEDA}" type="sibTrans" cxnId="{4EEB6A46-4D6D-402D-9BD7-D04F8FE50630}">
      <dgm:prSet/>
      <dgm:spPr/>
      <dgm:t>
        <a:bodyPr/>
        <a:lstStyle/>
        <a:p>
          <a:endParaRPr lang="en-US"/>
        </a:p>
      </dgm:t>
    </dgm:pt>
    <dgm:pt modelId="{175D2089-B0F8-4F46-A576-F4FC60FB6A23}">
      <dgm:prSet/>
      <dgm:spPr/>
      <dgm:t>
        <a:bodyPr/>
        <a:lstStyle/>
        <a:p>
          <a:r>
            <a:rPr lang="cs-CZ"/>
            <a:t>Specifické organizované formy jako debriefing, mentoring, psychosociální podpora, různé formy supervize a coachingu, řešení stížností a nepříznivých událostí</a:t>
          </a:r>
          <a:endParaRPr lang="en-US"/>
        </a:p>
      </dgm:t>
    </dgm:pt>
    <dgm:pt modelId="{33D1F2F0-FF4A-4CCE-80F9-AC2F62F3F16D}" type="parTrans" cxnId="{68A60B14-0060-4B5E-8D6E-EC74C2D29E5F}">
      <dgm:prSet/>
      <dgm:spPr/>
      <dgm:t>
        <a:bodyPr/>
        <a:lstStyle/>
        <a:p>
          <a:endParaRPr lang="en-US"/>
        </a:p>
      </dgm:t>
    </dgm:pt>
    <dgm:pt modelId="{9EF1793A-227F-4EF4-8839-3A69035DAFFD}" type="sibTrans" cxnId="{68A60B14-0060-4B5E-8D6E-EC74C2D29E5F}">
      <dgm:prSet/>
      <dgm:spPr/>
      <dgm:t>
        <a:bodyPr/>
        <a:lstStyle/>
        <a:p>
          <a:endParaRPr lang="en-US"/>
        </a:p>
      </dgm:t>
    </dgm:pt>
    <dgm:pt modelId="{DCD85010-AC45-4A41-8F4B-42DA0076F370}">
      <dgm:prSet/>
      <dgm:spPr/>
      <dgm:t>
        <a:bodyPr/>
        <a:lstStyle/>
        <a:p>
          <a:r>
            <a:rPr lang="cs-CZ"/>
            <a:t>Kroky posilující bezpečí a důvěru (vnímavost pro potřeby, otevřenost a respektování , nerozvíjet žárlivost a soutěživost aj.)</a:t>
          </a:r>
          <a:endParaRPr lang="en-US"/>
        </a:p>
      </dgm:t>
    </dgm:pt>
    <dgm:pt modelId="{AEBF72CD-C6D1-4A00-971C-3226ACB8910B}" type="parTrans" cxnId="{235A06E1-1AC5-4C76-82B2-9D1CBCBF85D0}">
      <dgm:prSet/>
      <dgm:spPr/>
      <dgm:t>
        <a:bodyPr/>
        <a:lstStyle/>
        <a:p>
          <a:endParaRPr lang="en-US"/>
        </a:p>
      </dgm:t>
    </dgm:pt>
    <dgm:pt modelId="{3EA98114-7A2A-47B6-9285-4C93A5900574}" type="sibTrans" cxnId="{235A06E1-1AC5-4C76-82B2-9D1CBCBF85D0}">
      <dgm:prSet/>
      <dgm:spPr/>
      <dgm:t>
        <a:bodyPr/>
        <a:lstStyle/>
        <a:p>
          <a:endParaRPr lang="en-US"/>
        </a:p>
      </dgm:t>
    </dgm:pt>
    <dgm:pt modelId="{1D41D9C8-BF86-424D-91CA-57200C2E8423}">
      <dgm:prSet/>
      <dgm:spPr/>
      <dgm:t>
        <a:bodyPr/>
        <a:lstStyle/>
        <a:p>
          <a:r>
            <a:rPr lang="cs-CZ"/>
            <a:t>Kroky podporující riziko a experimentování</a:t>
          </a:r>
          <a:endParaRPr lang="en-US"/>
        </a:p>
      </dgm:t>
    </dgm:pt>
    <dgm:pt modelId="{1D6C6C5D-2EA5-482A-80AD-98E79BFC8983}" type="parTrans" cxnId="{2EA9473E-5370-47D1-9E98-157F84EC5046}">
      <dgm:prSet/>
      <dgm:spPr/>
      <dgm:t>
        <a:bodyPr/>
        <a:lstStyle/>
        <a:p>
          <a:endParaRPr lang="en-US"/>
        </a:p>
      </dgm:t>
    </dgm:pt>
    <dgm:pt modelId="{5F9E47F2-ADB4-43EB-AE7B-2D95AB4A2BBD}" type="sibTrans" cxnId="{2EA9473E-5370-47D1-9E98-157F84EC5046}">
      <dgm:prSet/>
      <dgm:spPr/>
      <dgm:t>
        <a:bodyPr/>
        <a:lstStyle/>
        <a:p>
          <a:endParaRPr lang="en-US"/>
        </a:p>
      </dgm:t>
    </dgm:pt>
    <dgm:pt modelId="{0BC67E22-F691-4453-8DAE-77522566708E}" type="pres">
      <dgm:prSet presAssocID="{60E0525F-9E6B-42CA-9D63-A780D3F0EC8D}" presName="diagram" presStyleCnt="0">
        <dgm:presLayoutVars>
          <dgm:dir/>
          <dgm:resizeHandles val="exact"/>
        </dgm:presLayoutVars>
      </dgm:prSet>
      <dgm:spPr/>
    </dgm:pt>
    <dgm:pt modelId="{1C3C9BDE-58D0-4BEA-BD4C-91012BD248F7}" type="pres">
      <dgm:prSet presAssocID="{A86802FB-60AF-4A0A-AAA6-F23A68C8F90F}" presName="node" presStyleLbl="node1" presStyleIdx="0" presStyleCnt="6">
        <dgm:presLayoutVars>
          <dgm:bulletEnabled val="1"/>
        </dgm:presLayoutVars>
      </dgm:prSet>
      <dgm:spPr/>
    </dgm:pt>
    <dgm:pt modelId="{97217E52-455E-48B7-B351-588412547F2E}" type="pres">
      <dgm:prSet presAssocID="{0BC79A2C-E183-4620-B386-3A316ACC6154}" presName="sibTrans" presStyleCnt="0"/>
      <dgm:spPr/>
    </dgm:pt>
    <dgm:pt modelId="{2F91360D-3126-4CE8-99DD-E67CF99ADB97}" type="pres">
      <dgm:prSet presAssocID="{50356BD3-D10E-44B5-8A6C-EEC7D88AEBA9}" presName="node" presStyleLbl="node1" presStyleIdx="1" presStyleCnt="6">
        <dgm:presLayoutVars>
          <dgm:bulletEnabled val="1"/>
        </dgm:presLayoutVars>
      </dgm:prSet>
      <dgm:spPr/>
    </dgm:pt>
    <dgm:pt modelId="{9F83E9A8-70AA-4A70-B82B-B53D49A6EBF3}" type="pres">
      <dgm:prSet presAssocID="{13667B0C-56E6-4980-AEBA-ED769B490840}" presName="sibTrans" presStyleCnt="0"/>
      <dgm:spPr/>
    </dgm:pt>
    <dgm:pt modelId="{80F76F3C-39F1-4ED5-8AB8-EF4C9BF78D54}" type="pres">
      <dgm:prSet presAssocID="{EBC60975-0B06-4E22-B766-2833190D9008}" presName="node" presStyleLbl="node1" presStyleIdx="2" presStyleCnt="6">
        <dgm:presLayoutVars>
          <dgm:bulletEnabled val="1"/>
        </dgm:presLayoutVars>
      </dgm:prSet>
      <dgm:spPr/>
    </dgm:pt>
    <dgm:pt modelId="{65FA638C-56C5-4632-AEC0-8BBA5A62DAB4}" type="pres">
      <dgm:prSet presAssocID="{F2B7BD57-78DF-4BA8-A5D5-9A135DE9CEDA}" presName="sibTrans" presStyleCnt="0"/>
      <dgm:spPr/>
    </dgm:pt>
    <dgm:pt modelId="{57C9CB23-423A-4CBC-BB1C-028575092762}" type="pres">
      <dgm:prSet presAssocID="{175D2089-B0F8-4F46-A576-F4FC60FB6A23}" presName="node" presStyleLbl="node1" presStyleIdx="3" presStyleCnt="6">
        <dgm:presLayoutVars>
          <dgm:bulletEnabled val="1"/>
        </dgm:presLayoutVars>
      </dgm:prSet>
      <dgm:spPr/>
    </dgm:pt>
    <dgm:pt modelId="{D8C920A1-C8A3-49AF-9D96-F1F75EBC7F2F}" type="pres">
      <dgm:prSet presAssocID="{9EF1793A-227F-4EF4-8839-3A69035DAFFD}" presName="sibTrans" presStyleCnt="0"/>
      <dgm:spPr/>
    </dgm:pt>
    <dgm:pt modelId="{2F09C3ED-A4DB-47C1-B0BC-28A693D9DE0D}" type="pres">
      <dgm:prSet presAssocID="{DCD85010-AC45-4A41-8F4B-42DA0076F370}" presName="node" presStyleLbl="node1" presStyleIdx="4" presStyleCnt="6">
        <dgm:presLayoutVars>
          <dgm:bulletEnabled val="1"/>
        </dgm:presLayoutVars>
      </dgm:prSet>
      <dgm:spPr/>
    </dgm:pt>
    <dgm:pt modelId="{A3E3FF2B-81E1-451E-A5DC-B26F746B73E4}" type="pres">
      <dgm:prSet presAssocID="{3EA98114-7A2A-47B6-9285-4C93A5900574}" presName="sibTrans" presStyleCnt="0"/>
      <dgm:spPr/>
    </dgm:pt>
    <dgm:pt modelId="{02217350-3A4B-4ADA-8F21-859295F64A7D}" type="pres">
      <dgm:prSet presAssocID="{1D41D9C8-BF86-424D-91CA-57200C2E8423}" presName="node" presStyleLbl="node1" presStyleIdx="5" presStyleCnt="6">
        <dgm:presLayoutVars>
          <dgm:bulletEnabled val="1"/>
        </dgm:presLayoutVars>
      </dgm:prSet>
      <dgm:spPr/>
    </dgm:pt>
  </dgm:ptLst>
  <dgm:cxnLst>
    <dgm:cxn modelId="{82DED90F-F667-4A99-BC93-369039849D8F}" type="presOf" srcId="{EBC60975-0B06-4E22-B766-2833190D9008}" destId="{80F76F3C-39F1-4ED5-8AB8-EF4C9BF78D54}" srcOrd="0" destOrd="0" presId="urn:microsoft.com/office/officeart/2005/8/layout/default"/>
    <dgm:cxn modelId="{68A60B14-0060-4B5E-8D6E-EC74C2D29E5F}" srcId="{60E0525F-9E6B-42CA-9D63-A780D3F0EC8D}" destId="{175D2089-B0F8-4F46-A576-F4FC60FB6A23}" srcOrd="3" destOrd="0" parTransId="{33D1F2F0-FF4A-4CCE-80F9-AC2F62F3F16D}" sibTransId="{9EF1793A-227F-4EF4-8839-3A69035DAFFD}"/>
    <dgm:cxn modelId="{32C53E1D-3F12-4714-A1A7-7A11E771C865}" type="presOf" srcId="{1D41D9C8-BF86-424D-91CA-57200C2E8423}" destId="{02217350-3A4B-4ADA-8F21-859295F64A7D}" srcOrd="0" destOrd="0" presId="urn:microsoft.com/office/officeart/2005/8/layout/default"/>
    <dgm:cxn modelId="{2AAACA39-E546-4B36-8E81-0F471518E25A}" type="presOf" srcId="{50356BD3-D10E-44B5-8A6C-EEC7D88AEBA9}" destId="{2F91360D-3126-4CE8-99DD-E67CF99ADB97}" srcOrd="0" destOrd="0" presId="urn:microsoft.com/office/officeart/2005/8/layout/default"/>
    <dgm:cxn modelId="{2EA9473E-5370-47D1-9E98-157F84EC5046}" srcId="{60E0525F-9E6B-42CA-9D63-A780D3F0EC8D}" destId="{1D41D9C8-BF86-424D-91CA-57200C2E8423}" srcOrd="5" destOrd="0" parTransId="{1D6C6C5D-2EA5-482A-80AD-98E79BFC8983}" sibTransId="{5F9E47F2-ADB4-43EB-AE7B-2D95AB4A2BBD}"/>
    <dgm:cxn modelId="{81CA773F-7A5A-4369-89CE-543F90434003}" type="presOf" srcId="{60E0525F-9E6B-42CA-9D63-A780D3F0EC8D}" destId="{0BC67E22-F691-4453-8DAE-77522566708E}" srcOrd="0" destOrd="0" presId="urn:microsoft.com/office/officeart/2005/8/layout/default"/>
    <dgm:cxn modelId="{4EEB6A46-4D6D-402D-9BD7-D04F8FE50630}" srcId="{60E0525F-9E6B-42CA-9D63-A780D3F0EC8D}" destId="{EBC60975-0B06-4E22-B766-2833190D9008}" srcOrd="2" destOrd="0" parTransId="{CB54811B-3786-41AA-B0CC-7597E0F0BA38}" sibTransId="{F2B7BD57-78DF-4BA8-A5D5-9A135DE9CEDA}"/>
    <dgm:cxn modelId="{2FDCE4A0-EFAF-4A85-A38A-8DAF5457FE0C}" srcId="{60E0525F-9E6B-42CA-9D63-A780D3F0EC8D}" destId="{A86802FB-60AF-4A0A-AAA6-F23A68C8F90F}" srcOrd="0" destOrd="0" parTransId="{66495E6A-7CEC-4232-833A-BEC8CE2CD9C0}" sibTransId="{0BC79A2C-E183-4620-B386-3A316ACC6154}"/>
    <dgm:cxn modelId="{2D50C6A6-0C70-488A-93C5-8794F038541E}" type="presOf" srcId="{DCD85010-AC45-4A41-8F4B-42DA0076F370}" destId="{2F09C3ED-A4DB-47C1-B0BC-28A693D9DE0D}" srcOrd="0" destOrd="0" presId="urn:microsoft.com/office/officeart/2005/8/layout/default"/>
    <dgm:cxn modelId="{043CF5AA-5426-4DD1-9293-9755B41AA465}" type="presOf" srcId="{175D2089-B0F8-4F46-A576-F4FC60FB6A23}" destId="{57C9CB23-423A-4CBC-BB1C-028575092762}" srcOrd="0" destOrd="0" presId="urn:microsoft.com/office/officeart/2005/8/layout/default"/>
    <dgm:cxn modelId="{8E4CE0BD-BFBF-458B-B43C-3FFF9F2D53AE}" srcId="{60E0525F-9E6B-42CA-9D63-A780D3F0EC8D}" destId="{50356BD3-D10E-44B5-8A6C-EEC7D88AEBA9}" srcOrd="1" destOrd="0" parTransId="{9ECBBADF-D351-4698-B95A-DEE56F238900}" sibTransId="{13667B0C-56E6-4980-AEBA-ED769B490840}"/>
    <dgm:cxn modelId="{235A06E1-1AC5-4C76-82B2-9D1CBCBF85D0}" srcId="{60E0525F-9E6B-42CA-9D63-A780D3F0EC8D}" destId="{DCD85010-AC45-4A41-8F4B-42DA0076F370}" srcOrd="4" destOrd="0" parTransId="{AEBF72CD-C6D1-4A00-971C-3226ACB8910B}" sibTransId="{3EA98114-7A2A-47B6-9285-4C93A5900574}"/>
    <dgm:cxn modelId="{A7213AE3-72B4-4AA8-9059-0F57D9147A29}" type="presOf" srcId="{A86802FB-60AF-4A0A-AAA6-F23A68C8F90F}" destId="{1C3C9BDE-58D0-4BEA-BD4C-91012BD248F7}" srcOrd="0" destOrd="0" presId="urn:microsoft.com/office/officeart/2005/8/layout/default"/>
    <dgm:cxn modelId="{35811875-4067-4D5C-8026-024B38B7210C}" type="presParOf" srcId="{0BC67E22-F691-4453-8DAE-77522566708E}" destId="{1C3C9BDE-58D0-4BEA-BD4C-91012BD248F7}" srcOrd="0" destOrd="0" presId="urn:microsoft.com/office/officeart/2005/8/layout/default"/>
    <dgm:cxn modelId="{4E6DB0DE-24BA-4644-B006-7CE2EEB2E3EF}" type="presParOf" srcId="{0BC67E22-F691-4453-8DAE-77522566708E}" destId="{97217E52-455E-48B7-B351-588412547F2E}" srcOrd="1" destOrd="0" presId="urn:microsoft.com/office/officeart/2005/8/layout/default"/>
    <dgm:cxn modelId="{95CB73BB-D233-4299-A313-2999320C72E3}" type="presParOf" srcId="{0BC67E22-F691-4453-8DAE-77522566708E}" destId="{2F91360D-3126-4CE8-99DD-E67CF99ADB97}" srcOrd="2" destOrd="0" presId="urn:microsoft.com/office/officeart/2005/8/layout/default"/>
    <dgm:cxn modelId="{1878EDB2-AAF2-47A9-925A-B4665637AFA7}" type="presParOf" srcId="{0BC67E22-F691-4453-8DAE-77522566708E}" destId="{9F83E9A8-70AA-4A70-B82B-B53D49A6EBF3}" srcOrd="3" destOrd="0" presId="urn:microsoft.com/office/officeart/2005/8/layout/default"/>
    <dgm:cxn modelId="{E66C8480-D556-4977-A891-F42BC29CEE01}" type="presParOf" srcId="{0BC67E22-F691-4453-8DAE-77522566708E}" destId="{80F76F3C-39F1-4ED5-8AB8-EF4C9BF78D54}" srcOrd="4" destOrd="0" presId="urn:microsoft.com/office/officeart/2005/8/layout/default"/>
    <dgm:cxn modelId="{174BC650-FD80-43B1-A4FC-E201B374FAD5}" type="presParOf" srcId="{0BC67E22-F691-4453-8DAE-77522566708E}" destId="{65FA638C-56C5-4632-AEC0-8BBA5A62DAB4}" srcOrd="5" destOrd="0" presId="urn:microsoft.com/office/officeart/2005/8/layout/default"/>
    <dgm:cxn modelId="{5E6217DE-4B3B-4363-A2A8-3E024D839A36}" type="presParOf" srcId="{0BC67E22-F691-4453-8DAE-77522566708E}" destId="{57C9CB23-423A-4CBC-BB1C-028575092762}" srcOrd="6" destOrd="0" presId="urn:microsoft.com/office/officeart/2005/8/layout/default"/>
    <dgm:cxn modelId="{220DED67-561B-4D98-8141-6DD983732EA2}" type="presParOf" srcId="{0BC67E22-F691-4453-8DAE-77522566708E}" destId="{D8C920A1-C8A3-49AF-9D96-F1F75EBC7F2F}" srcOrd="7" destOrd="0" presId="urn:microsoft.com/office/officeart/2005/8/layout/default"/>
    <dgm:cxn modelId="{80AB3E4E-A38B-43B3-B6AF-8A20AA727DDF}" type="presParOf" srcId="{0BC67E22-F691-4453-8DAE-77522566708E}" destId="{2F09C3ED-A4DB-47C1-B0BC-28A693D9DE0D}" srcOrd="8" destOrd="0" presId="urn:microsoft.com/office/officeart/2005/8/layout/default"/>
    <dgm:cxn modelId="{13CDCA03-1C8E-4165-88F6-E98E30B16270}" type="presParOf" srcId="{0BC67E22-F691-4453-8DAE-77522566708E}" destId="{A3E3FF2B-81E1-451E-A5DC-B26F746B73E4}" srcOrd="9" destOrd="0" presId="urn:microsoft.com/office/officeart/2005/8/layout/default"/>
    <dgm:cxn modelId="{4B54688D-D01F-45F7-A36C-A28584E39628}" type="presParOf" srcId="{0BC67E22-F691-4453-8DAE-77522566708E}" destId="{02217350-3A4B-4ADA-8F21-859295F64A7D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3A48BE9-37A6-40F6-9C1D-BD068D40F19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06548724-E238-44F8-8895-5D07081593BC}">
      <dgm:prSet/>
      <dgm:spPr/>
      <dgm:t>
        <a:bodyPr/>
        <a:lstStyle/>
        <a:p>
          <a:r>
            <a:rPr lang="cs-CZ"/>
            <a:t>Jaká témata k supervizi se u vás vyskytují?</a:t>
          </a:r>
          <a:endParaRPr lang="en-US"/>
        </a:p>
      </dgm:t>
    </dgm:pt>
    <dgm:pt modelId="{688AD6E0-4DE7-422D-9802-9C5B800F432F}" type="parTrans" cxnId="{F700055E-F7AB-472F-B2D0-EAF2DDE2D722}">
      <dgm:prSet/>
      <dgm:spPr/>
      <dgm:t>
        <a:bodyPr/>
        <a:lstStyle/>
        <a:p>
          <a:endParaRPr lang="en-US"/>
        </a:p>
      </dgm:t>
    </dgm:pt>
    <dgm:pt modelId="{2008DB26-3991-4F17-87A5-230019D49455}" type="sibTrans" cxnId="{F700055E-F7AB-472F-B2D0-EAF2DDE2D722}">
      <dgm:prSet/>
      <dgm:spPr/>
      <dgm:t>
        <a:bodyPr/>
        <a:lstStyle/>
        <a:p>
          <a:endParaRPr lang="en-US"/>
        </a:p>
      </dgm:t>
    </dgm:pt>
    <dgm:pt modelId="{44BA1CE7-7043-4C23-9B21-9E7E31CD0142}">
      <dgm:prSet/>
      <dgm:spPr/>
      <dgm:t>
        <a:bodyPr/>
        <a:lstStyle/>
        <a:p>
          <a:r>
            <a:rPr lang="cs-CZ"/>
            <a:t>Jak supervizi organizujete? kdo, kde, jak často, jaký druh supervize?</a:t>
          </a:r>
          <a:endParaRPr lang="en-US"/>
        </a:p>
      </dgm:t>
    </dgm:pt>
    <dgm:pt modelId="{39FFF039-5BF5-498E-AB7D-F3A5EF3A1805}" type="parTrans" cxnId="{7A695108-6199-4BF2-ABDA-6F8DE890CB39}">
      <dgm:prSet/>
      <dgm:spPr/>
      <dgm:t>
        <a:bodyPr/>
        <a:lstStyle/>
        <a:p>
          <a:endParaRPr lang="en-US"/>
        </a:p>
      </dgm:t>
    </dgm:pt>
    <dgm:pt modelId="{1E48A8AC-023B-49CF-8BEA-BADA4043BEBD}" type="sibTrans" cxnId="{7A695108-6199-4BF2-ABDA-6F8DE890CB39}">
      <dgm:prSet/>
      <dgm:spPr/>
      <dgm:t>
        <a:bodyPr/>
        <a:lstStyle/>
        <a:p>
          <a:endParaRPr lang="en-US"/>
        </a:p>
      </dgm:t>
    </dgm:pt>
    <dgm:pt modelId="{58706AAB-66B5-4904-A0FF-1AB773106459}">
      <dgm:prSet/>
      <dgm:spPr/>
      <dgm:t>
        <a:bodyPr/>
        <a:lstStyle/>
        <a:p>
          <a:r>
            <a:rPr lang="cs-CZ" dirty="0"/>
            <a:t>Pojmenujte různá témata (jsou vhodná?) a druhy supervize v organizaci (přívlastky)</a:t>
          </a:r>
          <a:endParaRPr lang="en-US" dirty="0"/>
        </a:p>
      </dgm:t>
    </dgm:pt>
    <dgm:pt modelId="{DCF0E87E-48A9-484A-B03A-AE74DBE6C3E4}" type="parTrans" cxnId="{0749F376-308C-4418-8EA9-B3FC465449B6}">
      <dgm:prSet/>
      <dgm:spPr/>
      <dgm:t>
        <a:bodyPr/>
        <a:lstStyle/>
        <a:p>
          <a:endParaRPr lang="en-US"/>
        </a:p>
      </dgm:t>
    </dgm:pt>
    <dgm:pt modelId="{5F8272E1-2B43-4990-9071-4E06C7E091AF}" type="sibTrans" cxnId="{0749F376-308C-4418-8EA9-B3FC465449B6}">
      <dgm:prSet/>
      <dgm:spPr/>
      <dgm:t>
        <a:bodyPr/>
        <a:lstStyle/>
        <a:p>
          <a:endParaRPr lang="en-US"/>
        </a:p>
      </dgm:t>
    </dgm:pt>
    <dgm:pt modelId="{E2B639F2-BC12-49B2-93E9-FA4B74B85CED}" type="pres">
      <dgm:prSet presAssocID="{C3A48BE9-37A6-40F6-9C1D-BD068D40F19E}" presName="root" presStyleCnt="0">
        <dgm:presLayoutVars>
          <dgm:dir/>
          <dgm:resizeHandles val="exact"/>
        </dgm:presLayoutVars>
      </dgm:prSet>
      <dgm:spPr/>
    </dgm:pt>
    <dgm:pt modelId="{26BFBDFB-BE42-4F03-A7BC-65D2B9245EC1}" type="pres">
      <dgm:prSet presAssocID="{06548724-E238-44F8-8895-5D07081593BC}" presName="compNode" presStyleCnt="0"/>
      <dgm:spPr/>
    </dgm:pt>
    <dgm:pt modelId="{E2C3666C-0EAD-402B-8AB5-A7A4502FAE18}" type="pres">
      <dgm:prSet presAssocID="{06548724-E238-44F8-8895-5D07081593BC}" presName="bgRect" presStyleLbl="bgShp" presStyleIdx="0" presStyleCnt="3"/>
      <dgm:spPr/>
    </dgm:pt>
    <dgm:pt modelId="{110A4558-28C1-4DC3-B923-65AE74F7C81D}" type="pres">
      <dgm:prSet presAssocID="{06548724-E238-44F8-8895-5D07081593BC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rama"/>
        </a:ext>
      </dgm:extLst>
    </dgm:pt>
    <dgm:pt modelId="{AF0A6ADE-660D-4F07-B615-59CBAA6EB353}" type="pres">
      <dgm:prSet presAssocID="{06548724-E238-44F8-8895-5D07081593BC}" presName="spaceRect" presStyleCnt="0"/>
      <dgm:spPr/>
    </dgm:pt>
    <dgm:pt modelId="{79B243A1-6BFD-4DED-8823-C9C71ABC7124}" type="pres">
      <dgm:prSet presAssocID="{06548724-E238-44F8-8895-5D07081593BC}" presName="parTx" presStyleLbl="revTx" presStyleIdx="0" presStyleCnt="3">
        <dgm:presLayoutVars>
          <dgm:chMax val="0"/>
          <dgm:chPref val="0"/>
        </dgm:presLayoutVars>
      </dgm:prSet>
      <dgm:spPr/>
    </dgm:pt>
    <dgm:pt modelId="{18F63CC9-FE7A-4345-A653-95F9186FBB4A}" type="pres">
      <dgm:prSet presAssocID="{2008DB26-3991-4F17-87A5-230019D49455}" presName="sibTrans" presStyleCnt="0"/>
      <dgm:spPr/>
    </dgm:pt>
    <dgm:pt modelId="{1F48E05A-2C3C-4433-9BF2-1ACFF55F034B}" type="pres">
      <dgm:prSet presAssocID="{44BA1CE7-7043-4C23-9B21-9E7E31CD0142}" presName="compNode" presStyleCnt="0"/>
      <dgm:spPr/>
    </dgm:pt>
    <dgm:pt modelId="{7A3F543D-8848-471F-B65A-1CA24BBC45AB}" type="pres">
      <dgm:prSet presAssocID="{44BA1CE7-7043-4C23-9B21-9E7E31CD0142}" presName="bgRect" presStyleLbl="bgShp" presStyleIdx="1" presStyleCnt="3"/>
      <dgm:spPr/>
    </dgm:pt>
    <dgm:pt modelId="{6C860A27-9676-4FC9-BAB8-B7BB91ABFD53}" type="pres">
      <dgm:prSet presAssocID="{44BA1CE7-7043-4C23-9B21-9E7E31CD0142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rrow Circle"/>
        </a:ext>
      </dgm:extLst>
    </dgm:pt>
    <dgm:pt modelId="{AF97D03C-440C-4CAF-8E10-5B085A775E5F}" type="pres">
      <dgm:prSet presAssocID="{44BA1CE7-7043-4C23-9B21-9E7E31CD0142}" presName="spaceRect" presStyleCnt="0"/>
      <dgm:spPr/>
    </dgm:pt>
    <dgm:pt modelId="{58A87E9B-C5A8-4240-B999-CA4F1D2EF1D9}" type="pres">
      <dgm:prSet presAssocID="{44BA1CE7-7043-4C23-9B21-9E7E31CD0142}" presName="parTx" presStyleLbl="revTx" presStyleIdx="1" presStyleCnt="3">
        <dgm:presLayoutVars>
          <dgm:chMax val="0"/>
          <dgm:chPref val="0"/>
        </dgm:presLayoutVars>
      </dgm:prSet>
      <dgm:spPr/>
    </dgm:pt>
    <dgm:pt modelId="{9334A60D-A66F-4CC4-8437-7FFF53623168}" type="pres">
      <dgm:prSet presAssocID="{1E48A8AC-023B-49CF-8BEA-BADA4043BEBD}" presName="sibTrans" presStyleCnt="0"/>
      <dgm:spPr/>
    </dgm:pt>
    <dgm:pt modelId="{80FF8ED2-7E99-41BB-97DD-25B264A23037}" type="pres">
      <dgm:prSet presAssocID="{58706AAB-66B5-4904-A0FF-1AB773106459}" presName="compNode" presStyleCnt="0"/>
      <dgm:spPr/>
    </dgm:pt>
    <dgm:pt modelId="{5FAB6E1B-1BBC-4C9F-AF6A-2F08D4AF6106}" type="pres">
      <dgm:prSet presAssocID="{58706AAB-66B5-4904-A0FF-1AB773106459}" presName="bgRect" presStyleLbl="bgShp" presStyleIdx="2" presStyleCnt="3"/>
      <dgm:spPr/>
    </dgm:pt>
    <dgm:pt modelId="{3C7375C4-B933-4CFA-A09E-E32046DF83A4}" type="pres">
      <dgm:prSet presAssocID="{58706AAB-66B5-4904-A0FF-1AB773106459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eciduous tree"/>
        </a:ext>
      </dgm:extLst>
    </dgm:pt>
    <dgm:pt modelId="{8EC76C2A-F1BA-4D03-B7C6-DFC618EB53C3}" type="pres">
      <dgm:prSet presAssocID="{58706AAB-66B5-4904-A0FF-1AB773106459}" presName="spaceRect" presStyleCnt="0"/>
      <dgm:spPr/>
    </dgm:pt>
    <dgm:pt modelId="{6A3283AF-FC1C-460D-BA06-11F006C01002}" type="pres">
      <dgm:prSet presAssocID="{58706AAB-66B5-4904-A0FF-1AB773106459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7A695108-6199-4BF2-ABDA-6F8DE890CB39}" srcId="{C3A48BE9-37A6-40F6-9C1D-BD068D40F19E}" destId="{44BA1CE7-7043-4C23-9B21-9E7E31CD0142}" srcOrd="1" destOrd="0" parTransId="{39FFF039-5BF5-498E-AB7D-F3A5EF3A1805}" sibTransId="{1E48A8AC-023B-49CF-8BEA-BADA4043BEBD}"/>
    <dgm:cxn modelId="{F700055E-F7AB-472F-B2D0-EAF2DDE2D722}" srcId="{C3A48BE9-37A6-40F6-9C1D-BD068D40F19E}" destId="{06548724-E238-44F8-8895-5D07081593BC}" srcOrd="0" destOrd="0" parTransId="{688AD6E0-4DE7-422D-9802-9C5B800F432F}" sibTransId="{2008DB26-3991-4F17-87A5-230019D49455}"/>
    <dgm:cxn modelId="{F989A247-571E-4B07-AE94-9D65B48E7446}" type="presOf" srcId="{44BA1CE7-7043-4C23-9B21-9E7E31CD0142}" destId="{58A87E9B-C5A8-4240-B999-CA4F1D2EF1D9}" srcOrd="0" destOrd="0" presId="urn:microsoft.com/office/officeart/2018/2/layout/IconVerticalSolidList"/>
    <dgm:cxn modelId="{E10B9A76-4B92-4448-A4BF-B19686B614FD}" type="presOf" srcId="{58706AAB-66B5-4904-A0FF-1AB773106459}" destId="{6A3283AF-FC1C-460D-BA06-11F006C01002}" srcOrd="0" destOrd="0" presId="urn:microsoft.com/office/officeart/2018/2/layout/IconVerticalSolidList"/>
    <dgm:cxn modelId="{0749F376-308C-4418-8EA9-B3FC465449B6}" srcId="{C3A48BE9-37A6-40F6-9C1D-BD068D40F19E}" destId="{58706AAB-66B5-4904-A0FF-1AB773106459}" srcOrd="2" destOrd="0" parTransId="{DCF0E87E-48A9-484A-B03A-AE74DBE6C3E4}" sibTransId="{5F8272E1-2B43-4990-9071-4E06C7E091AF}"/>
    <dgm:cxn modelId="{1D0B7192-0C9C-4E38-B905-0D817D24B548}" type="presOf" srcId="{06548724-E238-44F8-8895-5D07081593BC}" destId="{79B243A1-6BFD-4DED-8823-C9C71ABC7124}" srcOrd="0" destOrd="0" presId="urn:microsoft.com/office/officeart/2018/2/layout/IconVerticalSolidList"/>
    <dgm:cxn modelId="{3E8E88E2-96C5-4C56-A343-ADC68831F501}" type="presOf" srcId="{C3A48BE9-37A6-40F6-9C1D-BD068D40F19E}" destId="{E2B639F2-BC12-49B2-93E9-FA4B74B85CED}" srcOrd="0" destOrd="0" presId="urn:microsoft.com/office/officeart/2018/2/layout/IconVerticalSolidList"/>
    <dgm:cxn modelId="{E108BFF3-40B7-443B-8F34-4DF066A76813}" type="presParOf" srcId="{E2B639F2-BC12-49B2-93E9-FA4B74B85CED}" destId="{26BFBDFB-BE42-4F03-A7BC-65D2B9245EC1}" srcOrd="0" destOrd="0" presId="urn:microsoft.com/office/officeart/2018/2/layout/IconVerticalSolidList"/>
    <dgm:cxn modelId="{112034C9-A516-4650-9061-42C6FC69EC13}" type="presParOf" srcId="{26BFBDFB-BE42-4F03-A7BC-65D2B9245EC1}" destId="{E2C3666C-0EAD-402B-8AB5-A7A4502FAE18}" srcOrd="0" destOrd="0" presId="urn:microsoft.com/office/officeart/2018/2/layout/IconVerticalSolidList"/>
    <dgm:cxn modelId="{D10A2F72-2AA5-4E4B-A336-FC849F70B71F}" type="presParOf" srcId="{26BFBDFB-BE42-4F03-A7BC-65D2B9245EC1}" destId="{110A4558-28C1-4DC3-B923-65AE74F7C81D}" srcOrd="1" destOrd="0" presId="urn:microsoft.com/office/officeart/2018/2/layout/IconVerticalSolidList"/>
    <dgm:cxn modelId="{4F963CB9-F4A8-434A-9AED-FCCBA6DF0121}" type="presParOf" srcId="{26BFBDFB-BE42-4F03-A7BC-65D2B9245EC1}" destId="{AF0A6ADE-660D-4F07-B615-59CBAA6EB353}" srcOrd="2" destOrd="0" presId="urn:microsoft.com/office/officeart/2018/2/layout/IconVerticalSolidList"/>
    <dgm:cxn modelId="{C5F8C45A-A218-46F7-B5D0-051B9B6CB293}" type="presParOf" srcId="{26BFBDFB-BE42-4F03-A7BC-65D2B9245EC1}" destId="{79B243A1-6BFD-4DED-8823-C9C71ABC7124}" srcOrd="3" destOrd="0" presId="urn:microsoft.com/office/officeart/2018/2/layout/IconVerticalSolidList"/>
    <dgm:cxn modelId="{8868129D-574E-4020-993E-12967A53ABEE}" type="presParOf" srcId="{E2B639F2-BC12-49B2-93E9-FA4B74B85CED}" destId="{18F63CC9-FE7A-4345-A653-95F9186FBB4A}" srcOrd="1" destOrd="0" presId="urn:microsoft.com/office/officeart/2018/2/layout/IconVerticalSolidList"/>
    <dgm:cxn modelId="{768FD36D-A54F-498A-90BC-A77E365ABDAA}" type="presParOf" srcId="{E2B639F2-BC12-49B2-93E9-FA4B74B85CED}" destId="{1F48E05A-2C3C-4433-9BF2-1ACFF55F034B}" srcOrd="2" destOrd="0" presId="urn:microsoft.com/office/officeart/2018/2/layout/IconVerticalSolidList"/>
    <dgm:cxn modelId="{39B489F9-CAF0-451D-AE6E-744541E7D57A}" type="presParOf" srcId="{1F48E05A-2C3C-4433-9BF2-1ACFF55F034B}" destId="{7A3F543D-8848-471F-B65A-1CA24BBC45AB}" srcOrd="0" destOrd="0" presId="urn:microsoft.com/office/officeart/2018/2/layout/IconVerticalSolidList"/>
    <dgm:cxn modelId="{E452D871-21CA-4057-9B1F-919D8AE27EE1}" type="presParOf" srcId="{1F48E05A-2C3C-4433-9BF2-1ACFF55F034B}" destId="{6C860A27-9676-4FC9-BAB8-B7BB91ABFD53}" srcOrd="1" destOrd="0" presId="urn:microsoft.com/office/officeart/2018/2/layout/IconVerticalSolidList"/>
    <dgm:cxn modelId="{DED6BCF8-8396-412A-848F-14403752C3C9}" type="presParOf" srcId="{1F48E05A-2C3C-4433-9BF2-1ACFF55F034B}" destId="{AF97D03C-440C-4CAF-8E10-5B085A775E5F}" srcOrd="2" destOrd="0" presId="urn:microsoft.com/office/officeart/2018/2/layout/IconVerticalSolidList"/>
    <dgm:cxn modelId="{C88EA44D-E0B0-4A51-A533-E648745CBFF9}" type="presParOf" srcId="{1F48E05A-2C3C-4433-9BF2-1ACFF55F034B}" destId="{58A87E9B-C5A8-4240-B999-CA4F1D2EF1D9}" srcOrd="3" destOrd="0" presId="urn:microsoft.com/office/officeart/2018/2/layout/IconVerticalSolidList"/>
    <dgm:cxn modelId="{01908A58-6E00-4EB1-B190-3AD1C017B6C7}" type="presParOf" srcId="{E2B639F2-BC12-49B2-93E9-FA4B74B85CED}" destId="{9334A60D-A66F-4CC4-8437-7FFF53623168}" srcOrd="3" destOrd="0" presId="urn:microsoft.com/office/officeart/2018/2/layout/IconVerticalSolidList"/>
    <dgm:cxn modelId="{3FE8D30B-3F7F-4722-91D1-BA12607EAC80}" type="presParOf" srcId="{E2B639F2-BC12-49B2-93E9-FA4B74B85CED}" destId="{80FF8ED2-7E99-41BB-97DD-25B264A23037}" srcOrd="4" destOrd="0" presId="urn:microsoft.com/office/officeart/2018/2/layout/IconVerticalSolidList"/>
    <dgm:cxn modelId="{BC768046-9CDF-4911-992E-6E2FC3541BB9}" type="presParOf" srcId="{80FF8ED2-7E99-41BB-97DD-25B264A23037}" destId="{5FAB6E1B-1BBC-4C9F-AF6A-2F08D4AF6106}" srcOrd="0" destOrd="0" presId="urn:microsoft.com/office/officeart/2018/2/layout/IconVerticalSolidList"/>
    <dgm:cxn modelId="{AC907498-F552-4CBE-9F7A-E22339CD49B1}" type="presParOf" srcId="{80FF8ED2-7E99-41BB-97DD-25B264A23037}" destId="{3C7375C4-B933-4CFA-A09E-E32046DF83A4}" srcOrd="1" destOrd="0" presId="urn:microsoft.com/office/officeart/2018/2/layout/IconVerticalSolidList"/>
    <dgm:cxn modelId="{1CE72DDC-5281-46D1-8AC2-46817A1C4656}" type="presParOf" srcId="{80FF8ED2-7E99-41BB-97DD-25B264A23037}" destId="{8EC76C2A-F1BA-4D03-B7C6-DFC618EB53C3}" srcOrd="2" destOrd="0" presId="urn:microsoft.com/office/officeart/2018/2/layout/IconVerticalSolidList"/>
    <dgm:cxn modelId="{3012C036-E5C8-4B9B-82C4-37D4C08D275B}" type="presParOf" srcId="{80FF8ED2-7E99-41BB-97DD-25B264A23037}" destId="{6A3283AF-FC1C-460D-BA06-11F006C0100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D0667B-E66F-43FD-BEF0-5A61D066CEDB}">
      <dsp:nvSpPr>
        <dsp:cNvPr id="0" name=""/>
        <dsp:cNvSpPr/>
      </dsp:nvSpPr>
      <dsp:spPr>
        <a:xfrm>
          <a:off x="0" y="607"/>
          <a:ext cx="4971603" cy="142239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0E85AC-9FC4-4501-BAC6-44BB67543FE7}">
      <dsp:nvSpPr>
        <dsp:cNvPr id="0" name=""/>
        <dsp:cNvSpPr/>
      </dsp:nvSpPr>
      <dsp:spPr>
        <a:xfrm>
          <a:off x="430272" y="320645"/>
          <a:ext cx="782314" cy="7823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623CE8-497F-44E3-AE85-E214E9FF0BBE}">
      <dsp:nvSpPr>
        <dsp:cNvPr id="0" name=""/>
        <dsp:cNvSpPr/>
      </dsp:nvSpPr>
      <dsp:spPr>
        <a:xfrm>
          <a:off x="1642860" y="607"/>
          <a:ext cx="3328742" cy="1422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0536" tIns="150536" rIns="150536" bIns="150536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Výzkum reflexe a reflexivity v S a Z org. (RS FHS GAČR)-výsledky</a:t>
          </a:r>
          <a:endParaRPr lang="en-US" sz="2100" kern="1200"/>
        </a:p>
      </dsp:txBody>
      <dsp:txXfrm>
        <a:off x="1642860" y="607"/>
        <a:ext cx="3328742" cy="1422390"/>
      </dsp:txXfrm>
    </dsp:sp>
    <dsp:sp modelId="{C6E3D504-1D2A-44FA-90B9-104BB99A87AD}">
      <dsp:nvSpPr>
        <dsp:cNvPr id="0" name=""/>
        <dsp:cNvSpPr/>
      </dsp:nvSpPr>
      <dsp:spPr>
        <a:xfrm>
          <a:off x="0" y="1778595"/>
          <a:ext cx="4971603" cy="142239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3DE8FF-2657-4B51-A9FA-601721187B12}">
      <dsp:nvSpPr>
        <dsp:cNvPr id="0" name=""/>
        <dsp:cNvSpPr/>
      </dsp:nvSpPr>
      <dsp:spPr>
        <a:xfrm>
          <a:off x="430272" y="2098633"/>
          <a:ext cx="782314" cy="7823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352931-1A28-4F31-BCD4-6A637FC36D18}">
      <dsp:nvSpPr>
        <dsp:cNvPr id="0" name=""/>
        <dsp:cNvSpPr/>
      </dsp:nvSpPr>
      <dsp:spPr>
        <a:xfrm>
          <a:off x="1642860" y="1778595"/>
          <a:ext cx="3328742" cy="1422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0536" tIns="150536" rIns="150536" bIns="150536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Cvičení 1-Reflektivita ve vaší organizaci</a:t>
          </a:r>
          <a:endParaRPr lang="en-US" sz="2100" kern="1200"/>
        </a:p>
      </dsp:txBody>
      <dsp:txXfrm>
        <a:off x="1642860" y="1778595"/>
        <a:ext cx="3328742" cy="1422390"/>
      </dsp:txXfrm>
    </dsp:sp>
    <dsp:sp modelId="{674E8A4A-7550-4771-89C0-7B75FE3D5585}">
      <dsp:nvSpPr>
        <dsp:cNvPr id="0" name=""/>
        <dsp:cNvSpPr/>
      </dsp:nvSpPr>
      <dsp:spPr>
        <a:xfrm>
          <a:off x="0" y="3556583"/>
          <a:ext cx="4971603" cy="142239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BCB2C7-798D-4D3A-B2A8-AAF3225F133C}">
      <dsp:nvSpPr>
        <dsp:cNvPr id="0" name=""/>
        <dsp:cNvSpPr/>
      </dsp:nvSpPr>
      <dsp:spPr>
        <a:xfrm>
          <a:off x="430272" y="3876620"/>
          <a:ext cx="782314" cy="7823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254092-070A-4B86-A1C9-81389BACBFFA}">
      <dsp:nvSpPr>
        <dsp:cNvPr id="0" name=""/>
        <dsp:cNvSpPr/>
      </dsp:nvSpPr>
      <dsp:spPr>
        <a:xfrm>
          <a:off x="1642860" y="3556583"/>
          <a:ext cx="3328742" cy="1422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0536" tIns="150536" rIns="150536" bIns="150536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Cvičení 2- Témata a druhy supervize v organizaci</a:t>
          </a:r>
          <a:endParaRPr lang="en-US" sz="2100" kern="1200"/>
        </a:p>
      </dsp:txBody>
      <dsp:txXfrm>
        <a:off x="1642860" y="3556583"/>
        <a:ext cx="3328742" cy="14223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FE61B3-4DA2-4775-9FFA-5173DA5359A3}">
      <dsp:nvSpPr>
        <dsp:cNvPr id="0" name=""/>
        <dsp:cNvSpPr/>
      </dsp:nvSpPr>
      <dsp:spPr>
        <a:xfrm>
          <a:off x="0" y="1610"/>
          <a:ext cx="6447501" cy="81632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44EC6F-BB8B-44B2-A61E-BF227E9DEAEC}">
      <dsp:nvSpPr>
        <dsp:cNvPr id="0" name=""/>
        <dsp:cNvSpPr/>
      </dsp:nvSpPr>
      <dsp:spPr>
        <a:xfrm>
          <a:off x="246938" y="185284"/>
          <a:ext cx="448979" cy="44897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D55FB7-03FC-46BE-A1EA-4CC136F3F8E1}">
      <dsp:nvSpPr>
        <dsp:cNvPr id="0" name=""/>
        <dsp:cNvSpPr/>
      </dsp:nvSpPr>
      <dsp:spPr>
        <a:xfrm>
          <a:off x="942857" y="1610"/>
          <a:ext cx="5504643" cy="8163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395" tIns="86395" rIns="86395" bIns="86395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u Studie A - </a:t>
          </a:r>
          <a:r>
            <a:rPr lang="cs-CZ" sz="1500" b="1" kern="1200"/>
            <a:t>kvalitativní </a:t>
          </a:r>
          <a:r>
            <a:rPr lang="cs-CZ" sz="1500" kern="1200"/>
            <a:t>výzkum - jaká reflektivita se u S a Z vyskytuje a jaké podmínky a podporu pro reflektivitu získali  </a:t>
          </a:r>
          <a:endParaRPr lang="en-US" sz="1500" kern="1200"/>
        </a:p>
      </dsp:txBody>
      <dsp:txXfrm>
        <a:off x="942857" y="1610"/>
        <a:ext cx="5504643" cy="816326"/>
      </dsp:txXfrm>
    </dsp:sp>
    <dsp:sp modelId="{A72ACFE8-EA2E-4EDF-89E6-9244BECF6E8C}">
      <dsp:nvSpPr>
        <dsp:cNvPr id="0" name=""/>
        <dsp:cNvSpPr/>
      </dsp:nvSpPr>
      <dsp:spPr>
        <a:xfrm>
          <a:off x="0" y="1022019"/>
          <a:ext cx="6447501" cy="81632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344456-C419-40A9-8B7F-2929D11283BB}">
      <dsp:nvSpPr>
        <dsp:cNvPr id="0" name=""/>
        <dsp:cNvSpPr/>
      </dsp:nvSpPr>
      <dsp:spPr>
        <a:xfrm>
          <a:off x="246938" y="1205692"/>
          <a:ext cx="448979" cy="44897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608C3E-BDA2-48D7-B806-70A3E7E1BD0E}">
      <dsp:nvSpPr>
        <dsp:cNvPr id="0" name=""/>
        <dsp:cNvSpPr/>
      </dsp:nvSpPr>
      <dsp:spPr>
        <a:xfrm>
          <a:off x="942857" y="1022019"/>
          <a:ext cx="5504643" cy="8163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395" tIns="86395" rIns="86395" bIns="86395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u Studie B – </a:t>
          </a:r>
          <a:r>
            <a:rPr lang="cs-CZ" sz="1500" b="1" kern="1200"/>
            <a:t>kvantitativní -</a:t>
          </a:r>
          <a:r>
            <a:rPr lang="cs-CZ" sz="1500" kern="1200"/>
            <a:t> validizace škál personální reflektivity   </a:t>
          </a:r>
          <a:endParaRPr lang="en-US" sz="1500" kern="1200"/>
        </a:p>
      </dsp:txBody>
      <dsp:txXfrm>
        <a:off x="942857" y="1022019"/>
        <a:ext cx="5504643" cy="816326"/>
      </dsp:txXfrm>
    </dsp:sp>
    <dsp:sp modelId="{67B7340D-AE65-47DD-8279-BCE802D5A8AD}">
      <dsp:nvSpPr>
        <dsp:cNvPr id="0" name=""/>
        <dsp:cNvSpPr/>
      </dsp:nvSpPr>
      <dsp:spPr>
        <a:xfrm>
          <a:off x="0" y="2042427"/>
          <a:ext cx="6447501" cy="81632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C39027-F4E1-4996-9AED-0EDEDA54DFB2}">
      <dsp:nvSpPr>
        <dsp:cNvPr id="0" name=""/>
        <dsp:cNvSpPr/>
      </dsp:nvSpPr>
      <dsp:spPr>
        <a:xfrm>
          <a:off x="246938" y="2226100"/>
          <a:ext cx="448979" cy="44897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4B5B51-521E-4E75-84D5-0438BAD7BC19}">
      <dsp:nvSpPr>
        <dsp:cNvPr id="0" name=""/>
        <dsp:cNvSpPr/>
      </dsp:nvSpPr>
      <dsp:spPr>
        <a:xfrm>
          <a:off x="942857" y="2042427"/>
          <a:ext cx="5504643" cy="8163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395" tIns="86395" rIns="86395" bIns="86395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u Studie C – </a:t>
          </a:r>
          <a:r>
            <a:rPr lang="cs-CZ" sz="1500" b="1" kern="1200"/>
            <a:t>kvantitativní </a:t>
          </a:r>
          <a:r>
            <a:rPr lang="cs-CZ" sz="1500" kern="1200"/>
            <a:t>- prediktivní faktory reflexivity na pracovištích.</a:t>
          </a:r>
          <a:endParaRPr lang="en-US" sz="1500" kern="1200"/>
        </a:p>
      </dsp:txBody>
      <dsp:txXfrm>
        <a:off x="942857" y="2042427"/>
        <a:ext cx="5504643" cy="816326"/>
      </dsp:txXfrm>
    </dsp:sp>
    <dsp:sp modelId="{EE4C5824-F386-4079-981A-93ADF50565A0}">
      <dsp:nvSpPr>
        <dsp:cNvPr id="0" name=""/>
        <dsp:cNvSpPr/>
      </dsp:nvSpPr>
      <dsp:spPr>
        <a:xfrm>
          <a:off x="0" y="3062835"/>
          <a:ext cx="6447501" cy="81632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291BCB-BA74-416E-AA59-72029A19509A}">
      <dsp:nvSpPr>
        <dsp:cNvPr id="0" name=""/>
        <dsp:cNvSpPr/>
      </dsp:nvSpPr>
      <dsp:spPr>
        <a:xfrm>
          <a:off x="246938" y="3246509"/>
          <a:ext cx="448979" cy="44897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BD7355-3418-48CF-BFE2-19C5EB03BA74}">
      <dsp:nvSpPr>
        <dsp:cNvPr id="0" name=""/>
        <dsp:cNvSpPr/>
      </dsp:nvSpPr>
      <dsp:spPr>
        <a:xfrm>
          <a:off x="942857" y="3062835"/>
          <a:ext cx="5504643" cy="8163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395" tIns="86395" rIns="86395" bIns="86395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u Studie D - </a:t>
          </a:r>
          <a:r>
            <a:rPr lang="cs-CZ" sz="1500" b="1" kern="1200"/>
            <a:t>kvalitativn</a:t>
          </a:r>
          <a:r>
            <a:rPr lang="cs-CZ" sz="1500" kern="1200"/>
            <a:t>í - fokusky s manažery - jak formují reflexivitu na pracovišti.</a:t>
          </a:r>
          <a:endParaRPr lang="en-US" sz="1500" kern="1200"/>
        </a:p>
      </dsp:txBody>
      <dsp:txXfrm>
        <a:off x="942857" y="3062835"/>
        <a:ext cx="5504643" cy="8163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D7DFA0-2FC9-462A-B906-78E0C22EF1A4}">
      <dsp:nvSpPr>
        <dsp:cNvPr id="0" name=""/>
        <dsp:cNvSpPr/>
      </dsp:nvSpPr>
      <dsp:spPr>
        <a:xfrm>
          <a:off x="0" y="2879660"/>
          <a:ext cx="7808019" cy="117882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/>
            <a:t>Individuální dispozice pracovníků</a:t>
          </a:r>
        </a:p>
      </dsp:txBody>
      <dsp:txXfrm>
        <a:off x="0" y="2879660"/>
        <a:ext cx="2342405" cy="1178827"/>
      </dsp:txXfrm>
    </dsp:sp>
    <dsp:sp modelId="{6A4FF367-C9AF-4706-937E-DBA33AE24444}">
      <dsp:nvSpPr>
        <dsp:cNvPr id="0" name=""/>
        <dsp:cNvSpPr/>
      </dsp:nvSpPr>
      <dsp:spPr>
        <a:xfrm>
          <a:off x="0" y="1504361"/>
          <a:ext cx="7808019" cy="117882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/>
            <a:t>Vnímaná úroveň řízení a kvalita týmu</a:t>
          </a:r>
        </a:p>
      </dsp:txBody>
      <dsp:txXfrm>
        <a:off x="0" y="1504361"/>
        <a:ext cx="2342405" cy="1178827"/>
      </dsp:txXfrm>
    </dsp:sp>
    <dsp:sp modelId="{BBE13037-36A2-4213-B9E4-86F39EF4ACBC}">
      <dsp:nvSpPr>
        <dsp:cNvPr id="0" name=""/>
        <dsp:cNvSpPr/>
      </dsp:nvSpPr>
      <dsp:spPr>
        <a:xfrm>
          <a:off x="0" y="171181"/>
          <a:ext cx="7808019" cy="117882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/>
            <a:t>Vliv typu a zaměření služby</a:t>
          </a:r>
        </a:p>
      </dsp:txBody>
      <dsp:txXfrm>
        <a:off x="0" y="171181"/>
        <a:ext cx="2342405" cy="1178827"/>
      </dsp:txXfrm>
    </dsp:sp>
    <dsp:sp modelId="{D05DEA33-21A5-4DDE-832B-F090B2E41309}">
      <dsp:nvSpPr>
        <dsp:cNvPr id="0" name=""/>
        <dsp:cNvSpPr/>
      </dsp:nvSpPr>
      <dsp:spPr>
        <a:xfrm>
          <a:off x="4739263" y="227298"/>
          <a:ext cx="1473534" cy="9823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Zvládání covid  Důvěra v celé  organizaci</a:t>
          </a:r>
        </a:p>
      </dsp:txBody>
      <dsp:txXfrm>
        <a:off x="4768035" y="256070"/>
        <a:ext cx="1415990" cy="924812"/>
      </dsp:txXfrm>
    </dsp:sp>
    <dsp:sp modelId="{C676EA75-3806-4F1A-9052-FB5CE8A734D4}">
      <dsp:nvSpPr>
        <dsp:cNvPr id="0" name=""/>
        <dsp:cNvSpPr/>
      </dsp:nvSpPr>
      <dsp:spPr>
        <a:xfrm>
          <a:off x="4039334" y="1209654"/>
          <a:ext cx="1436696" cy="392942"/>
        </a:xfrm>
        <a:custGeom>
          <a:avLst/>
          <a:gdLst/>
          <a:ahLst/>
          <a:cxnLst/>
          <a:rect l="0" t="0" r="0" b="0"/>
          <a:pathLst>
            <a:path>
              <a:moveTo>
                <a:pt x="1436696" y="0"/>
              </a:moveTo>
              <a:lnTo>
                <a:pt x="1436696" y="196471"/>
              </a:lnTo>
              <a:lnTo>
                <a:pt x="0" y="196471"/>
              </a:lnTo>
              <a:lnTo>
                <a:pt x="0" y="392942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411018-20F3-4FEB-859D-F90F98734F0B}">
      <dsp:nvSpPr>
        <dsp:cNvPr id="0" name=""/>
        <dsp:cNvSpPr/>
      </dsp:nvSpPr>
      <dsp:spPr>
        <a:xfrm>
          <a:off x="3302567" y="1602597"/>
          <a:ext cx="1473534" cy="9823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Kvalita porad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O čem se mluví</a:t>
          </a:r>
        </a:p>
      </dsp:txBody>
      <dsp:txXfrm>
        <a:off x="3331339" y="1631369"/>
        <a:ext cx="1415990" cy="924812"/>
      </dsp:txXfrm>
    </dsp:sp>
    <dsp:sp modelId="{2EBDDBA1-D05E-43C5-AFC5-229E8DAFB84C}">
      <dsp:nvSpPr>
        <dsp:cNvPr id="0" name=""/>
        <dsp:cNvSpPr/>
      </dsp:nvSpPr>
      <dsp:spPr>
        <a:xfrm>
          <a:off x="3081536" y="2584953"/>
          <a:ext cx="957797" cy="392942"/>
        </a:xfrm>
        <a:custGeom>
          <a:avLst/>
          <a:gdLst/>
          <a:ahLst/>
          <a:cxnLst/>
          <a:rect l="0" t="0" r="0" b="0"/>
          <a:pathLst>
            <a:path>
              <a:moveTo>
                <a:pt x="957797" y="0"/>
              </a:moveTo>
              <a:lnTo>
                <a:pt x="957797" y="196471"/>
              </a:lnTo>
              <a:lnTo>
                <a:pt x="0" y="196471"/>
              </a:lnTo>
              <a:lnTo>
                <a:pt x="0" y="392942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5415ED-F819-4B7F-A247-F46B809A2431}">
      <dsp:nvSpPr>
        <dsp:cNvPr id="0" name=""/>
        <dsp:cNvSpPr/>
      </dsp:nvSpPr>
      <dsp:spPr>
        <a:xfrm>
          <a:off x="2344769" y="2977896"/>
          <a:ext cx="1473534" cy="9823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sz="1500" kern="1200" dirty="0"/>
            <a:t>Odolnost, Energie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500" kern="1200" dirty="0"/>
        </a:p>
      </dsp:txBody>
      <dsp:txXfrm>
        <a:off x="2373541" y="3006668"/>
        <a:ext cx="1415990" cy="924812"/>
      </dsp:txXfrm>
    </dsp:sp>
    <dsp:sp modelId="{5E0DD17F-5E88-4A50-9C18-80D1E934EB4C}">
      <dsp:nvSpPr>
        <dsp:cNvPr id="0" name=""/>
        <dsp:cNvSpPr/>
      </dsp:nvSpPr>
      <dsp:spPr>
        <a:xfrm>
          <a:off x="4039334" y="2584953"/>
          <a:ext cx="957797" cy="3929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6471"/>
              </a:lnTo>
              <a:lnTo>
                <a:pt x="957797" y="196471"/>
              </a:lnTo>
              <a:lnTo>
                <a:pt x="957797" y="392942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220143-DF07-44DC-9F7D-D2A5CB281CFE}">
      <dsp:nvSpPr>
        <dsp:cNvPr id="0" name=""/>
        <dsp:cNvSpPr/>
      </dsp:nvSpPr>
      <dsp:spPr>
        <a:xfrm>
          <a:off x="4260364" y="2977896"/>
          <a:ext cx="1473534" cy="9823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Reflektivita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Vnímavost</a:t>
          </a:r>
        </a:p>
      </dsp:txBody>
      <dsp:txXfrm>
        <a:off x="4289136" y="3006668"/>
        <a:ext cx="1415990" cy="924812"/>
      </dsp:txXfrm>
    </dsp:sp>
    <dsp:sp modelId="{FAA17FF9-4CFC-4E7F-8B26-13A38A88CE4D}">
      <dsp:nvSpPr>
        <dsp:cNvPr id="0" name=""/>
        <dsp:cNvSpPr/>
      </dsp:nvSpPr>
      <dsp:spPr>
        <a:xfrm>
          <a:off x="5476030" y="1209654"/>
          <a:ext cx="1436696" cy="3929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6471"/>
              </a:lnTo>
              <a:lnTo>
                <a:pt x="1436696" y="196471"/>
              </a:lnTo>
              <a:lnTo>
                <a:pt x="1436696" y="392942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E8AE62-136E-4D89-80F1-A60C1C7D8874}">
      <dsp:nvSpPr>
        <dsp:cNvPr id="0" name=""/>
        <dsp:cNvSpPr/>
      </dsp:nvSpPr>
      <dsp:spPr>
        <a:xfrm>
          <a:off x="6175960" y="1602597"/>
          <a:ext cx="1473534" cy="9823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Bezpečí a efektivita (reflexivita) týmu</a:t>
          </a:r>
        </a:p>
      </dsp:txBody>
      <dsp:txXfrm>
        <a:off x="6204732" y="1631369"/>
        <a:ext cx="1415990" cy="924812"/>
      </dsp:txXfrm>
    </dsp:sp>
    <dsp:sp modelId="{C9D0B832-25EC-4135-92D3-15D665240589}">
      <dsp:nvSpPr>
        <dsp:cNvPr id="0" name=""/>
        <dsp:cNvSpPr/>
      </dsp:nvSpPr>
      <dsp:spPr>
        <a:xfrm>
          <a:off x="6867007" y="2584953"/>
          <a:ext cx="91440" cy="3929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2942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89B8B7-C99D-4D0E-B545-7AB92767F20E}">
      <dsp:nvSpPr>
        <dsp:cNvPr id="0" name=""/>
        <dsp:cNvSpPr/>
      </dsp:nvSpPr>
      <dsp:spPr>
        <a:xfrm>
          <a:off x="6175960" y="2977896"/>
          <a:ext cx="1473534" cy="9823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 </a:t>
          </a:r>
          <a:r>
            <a:rPr lang="cs-CZ" sz="1500" kern="1200" dirty="0" err="1"/>
            <a:t>Self-efficacy</a:t>
          </a:r>
          <a:endParaRPr lang="cs-CZ" sz="1500" kern="1200" dirty="0"/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 </a:t>
          </a:r>
          <a:r>
            <a:rPr lang="cs-CZ" sz="1500" kern="1200" dirty="0" err="1"/>
            <a:t>Awareness</a:t>
          </a:r>
          <a:endParaRPr lang="cs-CZ" sz="1500" kern="1200" dirty="0"/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500" kern="1200" dirty="0"/>
        </a:p>
      </dsp:txBody>
      <dsp:txXfrm>
        <a:off x="6204732" y="3006668"/>
        <a:ext cx="1415990" cy="92481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3C9BDE-58D0-4BEA-BD4C-91012BD248F7}">
      <dsp:nvSpPr>
        <dsp:cNvPr id="0" name=""/>
        <dsp:cNvSpPr/>
      </dsp:nvSpPr>
      <dsp:spPr>
        <a:xfrm>
          <a:off x="0" y="581478"/>
          <a:ext cx="2254250" cy="135255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/>
            <a:t>Proměňují různé řídící úkoly v příležitost k reflexi (participativně, sdílením různých názorů a pocitů)</a:t>
          </a:r>
          <a:endParaRPr lang="en-US" sz="1300" kern="1200"/>
        </a:p>
      </dsp:txBody>
      <dsp:txXfrm>
        <a:off x="0" y="581478"/>
        <a:ext cx="2254250" cy="1352550"/>
      </dsp:txXfrm>
    </dsp:sp>
    <dsp:sp modelId="{2F91360D-3126-4CE8-99DD-E67CF99ADB97}">
      <dsp:nvSpPr>
        <dsp:cNvPr id="0" name=""/>
        <dsp:cNvSpPr/>
      </dsp:nvSpPr>
      <dsp:spPr>
        <a:xfrm>
          <a:off x="2479675" y="581478"/>
          <a:ext cx="2254250" cy="135255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/>
            <a:t>Cíl reflexe vyjednán se všemi, kteří se měli na reflexivní síti podílet (ve dvojici, v týmu, na poradě oddělení aj.)</a:t>
          </a:r>
          <a:endParaRPr lang="en-US" sz="1300" kern="1200"/>
        </a:p>
      </dsp:txBody>
      <dsp:txXfrm>
        <a:off x="2479675" y="581478"/>
        <a:ext cx="2254250" cy="1352550"/>
      </dsp:txXfrm>
    </dsp:sp>
    <dsp:sp modelId="{80F76F3C-39F1-4ED5-8AB8-EF4C9BF78D54}">
      <dsp:nvSpPr>
        <dsp:cNvPr id="0" name=""/>
        <dsp:cNvSpPr/>
      </dsp:nvSpPr>
      <dsp:spPr>
        <a:xfrm>
          <a:off x="4959349" y="581478"/>
          <a:ext cx="2254250" cy="135255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/>
            <a:t>Spousta flexibilních formálních i neformálních příležitosti ke komunikaci, živě i elektronicky, na různých úrovních organizace</a:t>
          </a:r>
          <a:endParaRPr lang="en-US" sz="1300" kern="1200"/>
        </a:p>
      </dsp:txBody>
      <dsp:txXfrm>
        <a:off x="4959349" y="581478"/>
        <a:ext cx="2254250" cy="1352550"/>
      </dsp:txXfrm>
    </dsp:sp>
    <dsp:sp modelId="{57C9CB23-423A-4CBC-BB1C-028575092762}">
      <dsp:nvSpPr>
        <dsp:cNvPr id="0" name=""/>
        <dsp:cNvSpPr/>
      </dsp:nvSpPr>
      <dsp:spPr>
        <a:xfrm>
          <a:off x="0" y="2159453"/>
          <a:ext cx="2254250" cy="135255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/>
            <a:t>Specifické organizované formy jako debriefing, mentoring, psychosociální podpora, různé formy supervize a coachingu, řešení stížností a nepříznivých událostí</a:t>
          </a:r>
          <a:endParaRPr lang="en-US" sz="1300" kern="1200"/>
        </a:p>
      </dsp:txBody>
      <dsp:txXfrm>
        <a:off x="0" y="2159453"/>
        <a:ext cx="2254250" cy="1352550"/>
      </dsp:txXfrm>
    </dsp:sp>
    <dsp:sp modelId="{2F09C3ED-A4DB-47C1-B0BC-28A693D9DE0D}">
      <dsp:nvSpPr>
        <dsp:cNvPr id="0" name=""/>
        <dsp:cNvSpPr/>
      </dsp:nvSpPr>
      <dsp:spPr>
        <a:xfrm>
          <a:off x="2479674" y="2159453"/>
          <a:ext cx="2254250" cy="135255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/>
            <a:t>Kroky posilující bezpečí a důvěru (vnímavost pro potřeby, otevřenost a respektování , nerozvíjet žárlivost a soutěživost aj.)</a:t>
          </a:r>
          <a:endParaRPr lang="en-US" sz="1300" kern="1200"/>
        </a:p>
      </dsp:txBody>
      <dsp:txXfrm>
        <a:off x="2479674" y="2159453"/>
        <a:ext cx="2254250" cy="1352550"/>
      </dsp:txXfrm>
    </dsp:sp>
    <dsp:sp modelId="{02217350-3A4B-4ADA-8F21-859295F64A7D}">
      <dsp:nvSpPr>
        <dsp:cNvPr id="0" name=""/>
        <dsp:cNvSpPr/>
      </dsp:nvSpPr>
      <dsp:spPr>
        <a:xfrm>
          <a:off x="4959349" y="2159453"/>
          <a:ext cx="2254250" cy="135255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/>
            <a:t>Kroky podporující riziko a experimentování</a:t>
          </a:r>
          <a:endParaRPr lang="en-US" sz="1300" kern="1200"/>
        </a:p>
      </dsp:txBody>
      <dsp:txXfrm>
        <a:off x="4959349" y="2159453"/>
        <a:ext cx="2254250" cy="135255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C3666C-0EAD-402B-8AB5-A7A4502FAE18}">
      <dsp:nvSpPr>
        <dsp:cNvPr id="0" name=""/>
        <dsp:cNvSpPr/>
      </dsp:nvSpPr>
      <dsp:spPr>
        <a:xfrm>
          <a:off x="0" y="499"/>
          <a:ext cx="7213600" cy="116928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0A4558-28C1-4DC3-B923-65AE74F7C81D}">
      <dsp:nvSpPr>
        <dsp:cNvPr id="0" name=""/>
        <dsp:cNvSpPr/>
      </dsp:nvSpPr>
      <dsp:spPr>
        <a:xfrm>
          <a:off x="353707" y="263587"/>
          <a:ext cx="643104" cy="64310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B243A1-6BFD-4DED-8823-C9C71ABC7124}">
      <dsp:nvSpPr>
        <dsp:cNvPr id="0" name=""/>
        <dsp:cNvSpPr/>
      </dsp:nvSpPr>
      <dsp:spPr>
        <a:xfrm>
          <a:off x="1350519" y="499"/>
          <a:ext cx="5863080" cy="1169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749" tIns="123749" rIns="123749" bIns="123749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Jaká témata k supervizi se u vás vyskytují?</a:t>
          </a:r>
          <a:endParaRPr lang="en-US" sz="2300" kern="1200"/>
        </a:p>
      </dsp:txBody>
      <dsp:txXfrm>
        <a:off x="1350519" y="499"/>
        <a:ext cx="5863080" cy="1169280"/>
      </dsp:txXfrm>
    </dsp:sp>
    <dsp:sp modelId="{7A3F543D-8848-471F-B65A-1CA24BBC45AB}">
      <dsp:nvSpPr>
        <dsp:cNvPr id="0" name=""/>
        <dsp:cNvSpPr/>
      </dsp:nvSpPr>
      <dsp:spPr>
        <a:xfrm>
          <a:off x="0" y="1462100"/>
          <a:ext cx="7213600" cy="116928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860A27-9676-4FC9-BAB8-B7BB91ABFD53}">
      <dsp:nvSpPr>
        <dsp:cNvPr id="0" name=""/>
        <dsp:cNvSpPr/>
      </dsp:nvSpPr>
      <dsp:spPr>
        <a:xfrm>
          <a:off x="353707" y="1725188"/>
          <a:ext cx="643104" cy="64310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A87E9B-C5A8-4240-B999-CA4F1D2EF1D9}">
      <dsp:nvSpPr>
        <dsp:cNvPr id="0" name=""/>
        <dsp:cNvSpPr/>
      </dsp:nvSpPr>
      <dsp:spPr>
        <a:xfrm>
          <a:off x="1350519" y="1462100"/>
          <a:ext cx="5863080" cy="1169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749" tIns="123749" rIns="123749" bIns="123749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Jak supervizi organizujete? kdo, kde, jak často, jaký druh supervize?</a:t>
          </a:r>
          <a:endParaRPr lang="en-US" sz="2300" kern="1200"/>
        </a:p>
      </dsp:txBody>
      <dsp:txXfrm>
        <a:off x="1350519" y="1462100"/>
        <a:ext cx="5863080" cy="1169280"/>
      </dsp:txXfrm>
    </dsp:sp>
    <dsp:sp modelId="{5FAB6E1B-1BBC-4C9F-AF6A-2F08D4AF6106}">
      <dsp:nvSpPr>
        <dsp:cNvPr id="0" name=""/>
        <dsp:cNvSpPr/>
      </dsp:nvSpPr>
      <dsp:spPr>
        <a:xfrm>
          <a:off x="0" y="2923701"/>
          <a:ext cx="7213600" cy="116928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7375C4-B933-4CFA-A09E-E32046DF83A4}">
      <dsp:nvSpPr>
        <dsp:cNvPr id="0" name=""/>
        <dsp:cNvSpPr/>
      </dsp:nvSpPr>
      <dsp:spPr>
        <a:xfrm>
          <a:off x="353707" y="3186789"/>
          <a:ext cx="643104" cy="64310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3283AF-FC1C-460D-BA06-11F006C01002}">
      <dsp:nvSpPr>
        <dsp:cNvPr id="0" name=""/>
        <dsp:cNvSpPr/>
      </dsp:nvSpPr>
      <dsp:spPr>
        <a:xfrm>
          <a:off x="1350519" y="2923701"/>
          <a:ext cx="5863080" cy="1169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749" tIns="123749" rIns="123749" bIns="123749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/>
            <a:t>Pojmenujte různá témata (jsou vhodná?) a druhy supervize v organizaci (přívlastky)</a:t>
          </a:r>
          <a:endParaRPr lang="en-US" sz="2300" kern="1200" dirty="0"/>
        </a:p>
      </dsp:txBody>
      <dsp:txXfrm>
        <a:off x="1350519" y="2923701"/>
        <a:ext cx="5863080" cy="11692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5E812236-3B12-CF6D-9E0A-0BADFD5BC3B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680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9820C09A-5557-E3C8-56DB-1C4C2099E1B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9680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6564" name="Rectangle 4">
            <a:extLst>
              <a:ext uri="{FF2B5EF4-FFF2-40B4-BE49-F238E27FC236}">
                <a16:creationId xmlns:a16="http://schemas.microsoft.com/office/drawing/2014/main" id="{B527C438-CEE8-F657-CE07-9965688E8EBB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7292"/>
            <a:ext cx="2971800" cy="49680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6565" name="Rectangle 5">
            <a:extLst>
              <a:ext uri="{FF2B5EF4-FFF2-40B4-BE49-F238E27FC236}">
                <a16:creationId xmlns:a16="http://schemas.microsoft.com/office/drawing/2014/main" id="{D429409E-C96F-9CEA-D749-7627C5F07A0B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447292"/>
            <a:ext cx="2971800" cy="49680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FB5857A-213D-4EB5-B359-C135626B552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B1C96DBB-829F-1CC4-22DA-D9E192DE165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680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7DF2ECF6-B200-0446-FBA1-6E8B515BA1E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9680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5698F6E0-F55A-5742-339B-DBCB72468617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2975" y="746125"/>
            <a:ext cx="4972050" cy="3730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5605" name="Rectangle 5">
            <a:extLst>
              <a:ext uri="{FF2B5EF4-FFF2-40B4-BE49-F238E27FC236}">
                <a16:creationId xmlns:a16="http://schemas.microsoft.com/office/drawing/2014/main" id="{4AEB93A8-0524-A047-1CF2-4324B9AF9E7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723646"/>
            <a:ext cx="5486400" cy="447603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25606" name="Rectangle 6">
            <a:extLst>
              <a:ext uri="{FF2B5EF4-FFF2-40B4-BE49-F238E27FC236}">
                <a16:creationId xmlns:a16="http://schemas.microsoft.com/office/drawing/2014/main" id="{EAD173A6-B541-DEDC-FD3C-FBC8C0C29CD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7292"/>
            <a:ext cx="2971800" cy="49680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5607" name="Rectangle 7">
            <a:extLst>
              <a:ext uri="{FF2B5EF4-FFF2-40B4-BE49-F238E27FC236}">
                <a16:creationId xmlns:a16="http://schemas.microsoft.com/office/drawing/2014/main" id="{5CF94364-4B1D-539F-EBB7-4CDC1F810F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447292"/>
            <a:ext cx="2971800" cy="49680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4DACCDF-0C93-45E9-BE65-0EF22FCFCFB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Iedema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R., Carroll, K., Collier, A.,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Hor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S.-Y.,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Mesman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J. &amp;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Wyer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M. (2019). 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Video-Reflexive Ethnography, in Health Research and Healthcare Improvement: Theory and Application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London: Routledge..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DACCDF-0C93-45E9-BE65-0EF22FCFCFB6}" type="slidenum">
              <a:rPr lang="cs-CZ" altLang="cs-CZ" smtClean="0"/>
              <a:pPr>
                <a:defRPr/>
              </a:pPr>
              <a:t>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05476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CFBED-72D8-4209-9D22-3D7245FD964C}" type="datetimeFigureOut">
              <a:rPr lang="cs-CZ" smtClean="0"/>
              <a:t>03.11.2023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72623-15DA-40D0-882D-FDE981CA87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1048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3B695-7CFD-43D1-B426-2F574056819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4011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3B695-7CFD-43D1-B426-2F574056819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0133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3B695-7CFD-43D1-B426-2F574056819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46026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3B695-7CFD-43D1-B426-2F574056819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05744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3B695-7CFD-43D1-B426-2F574056819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82898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3B695-7CFD-43D1-B426-2F574056819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802311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3B695-7CFD-43D1-B426-2F574056819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92035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3B695-7CFD-43D1-B426-2F574056819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96805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3B695-7CFD-43D1-B426-2F574056819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13623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3B695-7CFD-43D1-B426-2F574056819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3414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06AD9-41CB-47EF-9A0E-5FF8D335AC56}" type="datetimeFigureOut">
              <a:rPr lang="cs-CZ" smtClean="0"/>
              <a:t>03.11.2023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ACFE3-3D97-48C1-9E06-0BCBCB7AF5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16452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3B695-7CFD-43D1-B426-2F574056819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4436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/>
              <a:t>Klepnutím lze upravit styl předlohy podnadpisů.</a:t>
            </a:r>
          </a:p>
        </p:txBody>
      </p:sp>
      <p:sp>
        <p:nvSpPr>
          <p:cNvPr id="20492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cs-CZ" noProof="0"/>
              <a:t>Klepnutím lze upravit styl předlohy nadpisů.</a:t>
            </a:r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3345A5F4-B13D-0D20-85F4-B11602621354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E994C255-1F34-F070-AFC4-A961E34D8F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372146CF-513F-2AC1-6FEB-2A7BE6E762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fld id="{69AA11C7-133E-4719-8EEF-FAF6D2004CE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58337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D8FD38C5-77FC-9D49-7C66-705A19D589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BF7CADD9-F328-79DA-FFD1-7A387C90E6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B894F2BB-EBD4-7F12-AECB-280F80ACE7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43A47B-A8C0-4929-A913-8CD713C3C72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95580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3B695-7CFD-43D1-B426-2F574056819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6131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3B695-7CFD-43D1-B426-2F574056819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7222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3B695-7CFD-43D1-B426-2F574056819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158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3B695-7CFD-43D1-B426-2F574056819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0813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3B695-7CFD-43D1-B426-2F574056819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1295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2160590"/>
            <a:ext cx="6447501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6041365"/>
            <a:ext cx="6839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CFBED-72D8-4209-9D22-3D7245FD964C}" type="datetimeFigureOut">
              <a:rPr lang="cs-CZ" smtClean="0"/>
              <a:t>03.11.2023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6041365"/>
            <a:ext cx="47232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9" y="6041365"/>
            <a:ext cx="512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fld id="{03D72623-15DA-40D0-882D-FDE981CA87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8601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457189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891" indent="-342891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2971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2160590"/>
            <a:ext cx="6447501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6041363"/>
            <a:ext cx="6839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306AD9-41CB-47EF-9A0E-5FF8D335AC56}" type="datetimeFigureOut">
              <a:rPr lang="cs-CZ" smtClean="0"/>
              <a:t>03.11.2023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6041363"/>
            <a:ext cx="47232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6041363"/>
            <a:ext cx="512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fld id="{9A5ACFE3-3D97-48C1-9E06-0BCBCB7AF5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9033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855" r:id="rId2"/>
    <p:sldLayoutId id="2147483856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CFBED-72D8-4209-9D22-3D7245FD964C}" type="datetimeFigureOut">
              <a:rPr lang="cs-CZ" smtClean="0"/>
              <a:t>03.11.2023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3D72623-15DA-40D0-882D-FDE981CA87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7372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  <p:sldLayoutId id="2147483869" r:id="rId12"/>
    <p:sldLayoutId id="2147483870" r:id="rId13"/>
    <p:sldLayoutId id="2147483871" r:id="rId14"/>
    <p:sldLayoutId id="2147483872" r:id="rId15"/>
    <p:sldLayoutId id="214748387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cid:ii_lcf3x67b0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8" name="Rectangle 5127">
            <a:extLst>
              <a:ext uri="{FF2B5EF4-FFF2-40B4-BE49-F238E27FC236}">
                <a16:creationId xmlns:a16="http://schemas.microsoft.com/office/drawing/2014/main" id="{4F57DB1C-6494-4CC4-A5E8-9319575653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30" name="Isosceles Triangle 5129">
            <a:extLst>
              <a:ext uri="{FF2B5EF4-FFF2-40B4-BE49-F238E27FC236}">
                <a16:creationId xmlns:a16="http://schemas.microsoft.com/office/drawing/2014/main" id="{FFFB778B-5206-4BB0-A468-327E713676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0"/>
            <a:ext cx="336549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5132" name="Freeform: Shape 5131">
            <a:extLst>
              <a:ext uri="{FF2B5EF4-FFF2-40B4-BE49-F238E27FC236}">
                <a16:creationId xmlns:a16="http://schemas.microsoft.com/office/drawing/2014/main" id="{E6C0471D-BE03-4D81-BDB5-D510BC0D8A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65034" y="-1"/>
            <a:ext cx="4078966" cy="6857999"/>
          </a:xfrm>
          <a:custGeom>
            <a:avLst/>
            <a:gdLst>
              <a:gd name="connsiteX0" fmla="*/ 0 w 5438621"/>
              <a:gd name="connsiteY0" fmla="*/ 0 h 6857999"/>
              <a:gd name="connsiteX1" fmla="*/ 573774 w 5438621"/>
              <a:gd name="connsiteY1" fmla="*/ 0 h 6857999"/>
              <a:gd name="connsiteX2" fmla="*/ 1182808 w 5438621"/>
              <a:gd name="connsiteY2" fmla="*/ 0 h 6857999"/>
              <a:gd name="connsiteX3" fmla="*/ 4537195 w 5438621"/>
              <a:gd name="connsiteY3" fmla="*/ 0 h 6857999"/>
              <a:gd name="connsiteX4" fmla="*/ 5187609 w 5438621"/>
              <a:gd name="connsiteY4" fmla="*/ 0 h 6857999"/>
              <a:gd name="connsiteX5" fmla="*/ 5438621 w 5438621"/>
              <a:gd name="connsiteY5" fmla="*/ 0 h 6857999"/>
              <a:gd name="connsiteX6" fmla="*/ 5438621 w 5438621"/>
              <a:gd name="connsiteY6" fmla="*/ 6857999 h 6857999"/>
              <a:gd name="connsiteX7" fmla="*/ 4802807 w 5438621"/>
              <a:gd name="connsiteY7" fmla="*/ 6857999 h 6857999"/>
              <a:gd name="connsiteX8" fmla="*/ 4537195 w 5438621"/>
              <a:gd name="connsiteY8" fmla="*/ 6857999 h 6857999"/>
              <a:gd name="connsiteX9" fmla="*/ 1182808 w 5438621"/>
              <a:gd name="connsiteY9" fmla="*/ 6857999 h 6857999"/>
              <a:gd name="connsiteX10" fmla="*/ 1049897 w 5438621"/>
              <a:gd name="connsiteY10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38621" h="6857999">
                <a:moveTo>
                  <a:pt x="0" y="0"/>
                </a:moveTo>
                <a:lnTo>
                  <a:pt x="573774" y="0"/>
                </a:lnTo>
                <a:lnTo>
                  <a:pt x="1182808" y="0"/>
                </a:lnTo>
                <a:lnTo>
                  <a:pt x="4537195" y="0"/>
                </a:lnTo>
                <a:lnTo>
                  <a:pt x="5187609" y="0"/>
                </a:lnTo>
                <a:lnTo>
                  <a:pt x="5438621" y="0"/>
                </a:lnTo>
                <a:lnTo>
                  <a:pt x="5438621" y="6857999"/>
                </a:lnTo>
                <a:lnTo>
                  <a:pt x="4802807" y="6857999"/>
                </a:lnTo>
                <a:lnTo>
                  <a:pt x="4537195" y="6857999"/>
                </a:lnTo>
                <a:lnTo>
                  <a:pt x="1182808" y="6857999"/>
                </a:lnTo>
                <a:lnTo>
                  <a:pt x="1049897" y="6857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cxnSp>
        <p:nvCxnSpPr>
          <p:cNvPr id="5134" name="Straight Connector 5133">
            <a:extLst>
              <a:ext uri="{FF2B5EF4-FFF2-40B4-BE49-F238E27FC236}">
                <a16:creationId xmlns:a16="http://schemas.microsoft.com/office/drawing/2014/main" id="{E5E836EB-03CD-4BA5-A751-21D2ACC2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090307" y="3483429"/>
            <a:ext cx="5053693" cy="3374570"/>
          </a:xfrm>
          <a:prstGeom prst="line">
            <a:avLst/>
          </a:prstGeom>
          <a:ln w="9525">
            <a:solidFill>
              <a:schemeClr val="accent1">
                <a:lumMod val="60000"/>
                <a:lumOff val="4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36" name="Straight Connector 5135">
            <a:extLst>
              <a:ext uri="{FF2B5EF4-FFF2-40B4-BE49-F238E27FC236}">
                <a16:creationId xmlns:a16="http://schemas.microsoft.com/office/drawing/2014/main" id="{22721A85-1EA4-4D87-97AB-0BB4AB78F9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08607" y="0"/>
            <a:ext cx="645472" cy="6857999"/>
          </a:xfrm>
          <a:prstGeom prst="line">
            <a:avLst/>
          </a:prstGeom>
          <a:ln w="15875" cap="sq">
            <a:solidFill>
              <a:schemeClr val="accent1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23" name="Rectangle 5">
            <a:extLst>
              <a:ext uri="{FF2B5EF4-FFF2-40B4-BE49-F238E27FC236}">
                <a16:creationId xmlns:a16="http://schemas.microsoft.com/office/drawing/2014/main" id="{A47FBD3E-74D8-B04B-AC3F-FD94C03D60A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650990" y="1892300"/>
            <a:ext cx="2569084" cy="3073400"/>
          </a:xfrm>
        </p:spPr>
        <p:txBody>
          <a:bodyPr anchor="ctr">
            <a:normAutofit/>
          </a:bodyPr>
          <a:lstStyle/>
          <a:p>
            <a:pPr eaLnBrk="1" hangingPunct="1"/>
            <a:endParaRPr lang="cs-CZ" altLang="cs-CZ" sz="1700">
              <a:solidFill>
                <a:srgbClr val="FFFFFF"/>
              </a:solidFill>
            </a:endParaRPr>
          </a:p>
        </p:txBody>
      </p:sp>
      <p:sp>
        <p:nvSpPr>
          <p:cNvPr id="5138" name="Isosceles Triangle 5137">
            <a:extLst>
              <a:ext uri="{FF2B5EF4-FFF2-40B4-BE49-F238E27FC236}">
                <a16:creationId xmlns:a16="http://schemas.microsoft.com/office/drawing/2014/main" id="{A27691EB-14CF-4237-B5EB-C94B92677A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512053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2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5122" name="AutoShape 4">
            <a:extLst>
              <a:ext uri="{FF2B5EF4-FFF2-40B4-BE49-F238E27FC236}">
                <a16:creationId xmlns:a16="http://schemas.microsoft.com/office/drawing/2014/main" id="{BC33791E-5F94-D569-06B8-798C4F13A846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622300" y="854529"/>
            <a:ext cx="4349749" cy="5148943"/>
          </a:xfrm>
        </p:spPr>
        <p:txBody>
          <a:bodyPr anchor="ctr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cs-CZ" altLang="cs-CZ" sz="3300" dirty="0"/>
              <a:t>Reflexivita a supervize v organizaci</a:t>
            </a:r>
            <a:br>
              <a:rPr lang="cs-CZ" altLang="cs-CZ" sz="3300" dirty="0"/>
            </a:br>
            <a:r>
              <a:rPr lang="cs-CZ" altLang="cs-CZ" sz="3300" dirty="0"/>
              <a:t>Zuzana Havrdová, </a:t>
            </a:r>
            <a:br>
              <a:rPr lang="cs-CZ" altLang="cs-CZ" sz="3300" dirty="0"/>
            </a:br>
            <a:r>
              <a:rPr lang="cs-CZ" altLang="cs-CZ" sz="3300" dirty="0"/>
              <a:t>UK FHS </a:t>
            </a:r>
            <a:br>
              <a:rPr lang="cs-CZ" altLang="cs-CZ" sz="3300" dirty="0"/>
            </a:br>
            <a:r>
              <a:rPr lang="cs-CZ" altLang="cs-CZ" sz="3300" dirty="0"/>
              <a:t>2.modul, říjen 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978E3B-3289-19C5-8D5C-B087632A3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SEM model (</a:t>
            </a:r>
            <a:r>
              <a:rPr lang="cs-CZ" dirty="0" err="1"/>
              <a:t>structural</a:t>
            </a:r>
            <a:r>
              <a:rPr lang="cs-CZ" dirty="0"/>
              <a:t> </a:t>
            </a:r>
            <a:r>
              <a:rPr lang="cs-CZ" dirty="0" err="1"/>
              <a:t>equation</a:t>
            </a:r>
            <a:r>
              <a:rPr lang="cs-CZ"/>
              <a:t> modelling)-studie </a:t>
            </a:r>
            <a:r>
              <a:rPr lang="cs-CZ" dirty="0"/>
              <a:t>C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B5C184B4-E751-009D-714E-C12C0BB74E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484784"/>
            <a:ext cx="6192687" cy="4557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7514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868E9C-DD54-278D-4A69-608A1258D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302527"/>
            <a:ext cx="6626588" cy="174146"/>
          </a:xfrm>
        </p:spPr>
        <p:txBody>
          <a:bodyPr>
            <a:normAutofit fontScale="90000"/>
          </a:bodyPr>
          <a:lstStyle/>
          <a:p>
            <a:r>
              <a:rPr lang="cs-CZ" dirty="0"/>
              <a:t>Paradigmatický model Podpora reflexivity na pracovišti </a:t>
            </a:r>
            <a:r>
              <a:rPr lang="cs-CZ" dirty="0" err="1"/>
              <a:t>Lorenz,Havrdová</a:t>
            </a:r>
            <a:r>
              <a:rPr lang="cs-CZ" dirty="0"/>
              <a:t> (</a:t>
            </a:r>
            <a:r>
              <a:rPr lang="cs-CZ" dirty="0" err="1"/>
              <a:t>eds</a:t>
            </a:r>
            <a:r>
              <a:rPr lang="cs-CZ" dirty="0"/>
              <a:t>.)2023-studieD 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A251769-0E3D-D01B-FC25-F036BD319C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0631" y="1552450"/>
            <a:ext cx="9494494" cy="6955624"/>
          </a:xfrm>
        </p:spPr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                                      </a:t>
            </a:r>
          </a:p>
          <a:p>
            <a:r>
              <a:rPr lang="cs-CZ" dirty="0"/>
              <a:t>                                                              </a:t>
            </a:r>
          </a:p>
          <a:p>
            <a:r>
              <a:rPr lang="cs-CZ" dirty="0"/>
              <a:t>                             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D990A7E-98CB-36D4-A853-AA0D292C9F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3401" y="26880"/>
            <a:ext cx="13465318" cy="799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41989" name="Picture 5">
            <a:extLst>
              <a:ext uri="{FF2B5EF4-FFF2-40B4-BE49-F238E27FC236}">
                <a16:creationId xmlns:a16="http://schemas.microsoft.com/office/drawing/2014/main" id="{84D3B47D-39C8-1C61-3796-ABD6A71FD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05" y="1124744"/>
            <a:ext cx="8539483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41157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2491B4C-E12C-BC29-67A2-1885C16D0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609600"/>
            <a:ext cx="7648121" cy="1099457"/>
          </a:xfrm>
        </p:spPr>
        <p:txBody>
          <a:bodyPr>
            <a:normAutofit/>
          </a:bodyPr>
          <a:lstStyle/>
          <a:p>
            <a:r>
              <a:rPr lang="cs-CZ" dirty="0"/>
              <a:t>Aktivity a strategie manažerů</a:t>
            </a: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807450" y="4013200"/>
            <a:ext cx="336550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3FF21260-3A71-8D8A-0189-09BFE733D2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9290006"/>
              </p:ext>
            </p:extLst>
          </p:nvPr>
        </p:nvGraphicFramePr>
        <p:xfrm>
          <a:off x="965199" y="1948543"/>
          <a:ext cx="7213600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735654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Velká skupina parašutistů ve vzduchu">
            <a:extLst>
              <a:ext uri="{FF2B5EF4-FFF2-40B4-BE49-F238E27FC236}">
                <a16:creationId xmlns:a16="http://schemas.microsoft.com/office/drawing/2014/main" id="{3BCCB67C-A75F-03B0-7378-493F76F63F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777" r="20609"/>
          <a:stretch/>
        </p:blipFill>
        <p:spPr>
          <a:xfrm>
            <a:off x="3202390" y="-1"/>
            <a:ext cx="5941610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FC3F7A2D-B560-A1FE-8E64-9B36FA977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999" y="609600"/>
            <a:ext cx="2888343" cy="1320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2100"/>
              <a:t>ČEHO SE DOSÁHNE PODPOROU REFLEXIVITY NA PRACOVIŠTI?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AF875C-7067-CC13-D5AA-916719548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2160589"/>
            <a:ext cx="2888342" cy="3880773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cs-CZ" sz="1700"/>
              <a:t>Smyslem a účelem reflexivity na pracovišti je vytvořit </a:t>
            </a:r>
            <a:r>
              <a:rPr lang="cs-CZ" sz="1700" u="sng"/>
              <a:t>souhru mezi osobní motivací </a:t>
            </a:r>
            <a:r>
              <a:rPr lang="cs-CZ" sz="1700"/>
              <a:t>pracovníků vykonávat smysluplnou práci a vykonávat ji dobře a </a:t>
            </a:r>
            <a:r>
              <a:rPr lang="cs-CZ" sz="1700" u="sng"/>
              <a:t>motivací managementu umožnit</a:t>
            </a:r>
            <a:r>
              <a:rPr lang="cs-CZ" sz="1700"/>
              <a:t> to prostřednictvím vzájemného </a:t>
            </a:r>
            <a:r>
              <a:rPr lang="cs-CZ" sz="1700" u="sng"/>
              <a:t>sladění různých aktérů</a:t>
            </a:r>
            <a:r>
              <a:rPr lang="cs-CZ" sz="1700"/>
              <a:t>, dosažení </a:t>
            </a:r>
            <a:r>
              <a:rPr lang="cs-CZ" sz="1700" u="sng"/>
              <a:t>vyšší vztahové úrovně organizační kultury </a:t>
            </a:r>
            <a:r>
              <a:rPr lang="cs-CZ" sz="1700"/>
              <a:t>a nastavení struktur a pobídek založených na společné </a:t>
            </a:r>
            <a:r>
              <a:rPr lang="cs-CZ" sz="1700" u="sng"/>
              <a:t>vizi toho, co je dobrá péče</a:t>
            </a:r>
            <a:r>
              <a:rPr lang="cs-CZ" sz="1700"/>
              <a:t>.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28259" y="0"/>
            <a:ext cx="9144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568950" y="3681413"/>
            <a:ext cx="357266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107" y="-8467"/>
            <a:ext cx="2255511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15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02581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17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9249" y="3048000"/>
            <a:ext cx="2444751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19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00875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1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74047" y="-8467"/>
            <a:ext cx="967571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3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4249" y="-8467"/>
            <a:ext cx="937369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5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78749" y="3589867"/>
            <a:ext cx="136286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13450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>
            <a:extLst>
              <a:ext uri="{FF2B5EF4-FFF2-40B4-BE49-F238E27FC236}">
                <a16:creationId xmlns:a16="http://schemas.microsoft.com/office/drawing/2014/main" id="{C8B051BC-B954-F9E6-2E79-849CEEF3DC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dirty="0"/>
              <a:t>Cvičení 1 Reflexivita a reflektivita v organizaci-skupiny mix </a:t>
            </a:r>
            <a:r>
              <a:rPr lang="cs-CZ" altLang="cs-CZ" dirty="0" err="1"/>
              <a:t>SxZ</a:t>
            </a:r>
            <a:r>
              <a:rPr lang="cs-CZ" altLang="cs-CZ" dirty="0"/>
              <a:t> se supervizorem</a:t>
            </a:r>
          </a:p>
        </p:txBody>
      </p:sp>
      <p:sp>
        <p:nvSpPr>
          <p:cNvPr id="7171" name="Zástupný obsah 2">
            <a:extLst>
              <a:ext uri="{FF2B5EF4-FFF2-40B4-BE49-F238E27FC236}">
                <a16:creationId xmlns:a16="http://schemas.microsoft.com/office/drawing/2014/main" id="{C445BE88-FB20-258B-73A2-8D1425B6147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Čeho si všímat v organizaci z hlediska reflexivity/reflektivity?</a:t>
            </a:r>
          </a:p>
          <a:p>
            <a:r>
              <a:rPr lang="cs-CZ" altLang="cs-CZ" dirty="0"/>
              <a:t>Jak podporovat/zvyšovat reflexivitu/reflektivitu v mé organizaci?</a:t>
            </a:r>
          </a:p>
          <a:p>
            <a:r>
              <a:rPr lang="cs-CZ" altLang="cs-CZ" dirty="0"/>
              <a:t>Co připravilo/umožňuje/ mé organizaci (pracoviště) využívat supervizi?</a:t>
            </a:r>
          </a:p>
          <a:p>
            <a:r>
              <a:rPr lang="cs-CZ" altLang="cs-CZ" dirty="0"/>
              <a:t>Smysl supervize v mé organizaci- jaká témata s ní řešit/neřešit a proč?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441" name="Rectangle 18440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34" name="AutoShape 2">
            <a:extLst>
              <a:ext uri="{FF2B5EF4-FFF2-40B4-BE49-F238E27FC236}">
                <a16:creationId xmlns:a16="http://schemas.microsoft.com/office/drawing/2014/main" id="{B28C2F74-95A5-B339-3CC0-E05A846969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65199" y="609600"/>
            <a:ext cx="7648121" cy="1099457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cs-CZ" altLang="cs-CZ" dirty="0"/>
              <a:t>Cvičení 2 Témata a druhy supervize ve čtveřicích se soc.+ supervizory</a:t>
            </a:r>
          </a:p>
        </p:txBody>
      </p:sp>
      <p:sp>
        <p:nvSpPr>
          <p:cNvPr id="18443" name="Isosceles Triangle 18442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18445" name="Isosceles Triangle 18444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807450" y="4013200"/>
            <a:ext cx="336550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graphicFrame>
        <p:nvGraphicFramePr>
          <p:cNvPr id="18437" name="Rectangle 3">
            <a:extLst>
              <a:ext uri="{FF2B5EF4-FFF2-40B4-BE49-F238E27FC236}">
                <a16:creationId xmlns:a16="http://schemas.microsoft.com/office/drawing/2014/main" id="{59784C88-068A-1BFD-0663-7A017BF929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8044600"/>
              </p:ext>
            </p:extLst>
          </p:nvPr>
        </p:nvGraphicFramePr>
        <p:xfrm>
          <a:off x="965199" y="1948543"/>
          <a:ext cx="7213600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256158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463" name="Rectangle 19462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58" name="Nadpis 1">
            <a:extLst>
              <a:ext uri="{FF2B5EF4-FFF2-40B4-BE49-F238E27FC236}">
                <a16:creationId xmlns:a16="http://schemas.microsoft.com/office/drawing/2014/main" id="{1026798B-5D8E-EF6E-9114-1634D92A82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00126" y="609600"/>
            <a:ext cx="6447501" cy="1320800"/>
          </a:xfrm>
        </p:spPr>
        <p:txBody>
          <a:bodyPr>
            <a:normAutofit/>
          </a:bodyPr>
          <a:lstStyle/>
          <a:p>
            <a:r>
              <a:rPr lang="cs-CZ" altLang="cs-CZ"/>
              <a:t>Druhy supervize (přívlastky)</a:t>
            </a:r>
          </a:p>
        </p:txBody>
      </p:sp>
      <p:sp>
        <p:nvSpPr>
          <p:cNvPr id="19465" name="Isosceles Triangle 19464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0E6065B-F4EF-3018-BFDB-6229BA578C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0126" y="2160589"/>
            <a:ext cx="6447501" cy="388077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/>
              <a:t>Podle účastníků – individuální, skupinová, týmová</a:t>
            </a:r>
          </a:p>
          <a:p>
            <a:pPr>
              <a:defRPr/>
            </a:pPr>
            <a:r>
              <a:rPr lang="cs-CZ"/>
              <a:t>Podle supervizora – interní, externí, manažerská</a:t>
            </a:r>
          </a:p>
          <a:p>
            <a:pPr>
              <a:defRPr/>
            </a:pPr>
            <a:r>
              <a:rPr lang="cs-CZ"/>
              <a:t>Podle převažujícího účelu a zaměření– případová (na klienta), podpůrná (na pracovníka), programová (na organizaci), vzdělávací, administrativní</a:t>
            </a:r>
          </a:p>
          <a:p>
            <a:pPr>
              <a:defRPr/>
            </a:pPr>
            <a:r>
              <a:rPr lang="cs-CZ"/>
              <a:t>Podle časového schématu – pravidelná, krizová</a:t>
            </a:r>
            <a:endParaRPr lang="cs-CZ" dirty="0"/>
          </a:p>
        </p:txBody>
      </p:sp>
      <p:sp>
        <p:nvSpPr>
          <p:cNvPr id="19467" name="Isosceles Triangle 19466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807450" y="4013200"/>
            <a:ext cx="336550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79514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>
            <a:extLst>
              <a:ext uri="{FF2B5EF4-FFF2-40B4-BE49-F238E27FC236}">
                <a16:creationId xmlns:a16="http://schemas.microsoft.com/office/drawing/2014/main" id="{E782BE33-B3A1-936F-5DB4-E455B4E377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7171" y="609600"/>
            <a:ext cx="4818330" cy="1320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cs-CZ" altLang="cs-CZ" sz="2100"/>
              <a:t>K čemu chceme supervizi- zvažovat témata splňující metodicky, strategicky i osobně naše potřeby</a:t>
            </a:r>
          </a:p>
        </p:txBody>
      </p:sp>
      <p:pic>
        <p:nvPicPr>
          <p:cNvPr id="9221" name="Picture 9220" descr="Žlutá papírová loďka vedoucí bílé loďky">
            <a:extLst>
              <a:ext uri="{FF2B5EF4-FFF2-40B4-BE49-F238E27FC236}">
                <a16:creationId xmlns:a16="http://schemas.microsoft.com/office/drawing/2014/main" id="{96384631-1BE2-E68F-E573-65CD17CF77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255" r="15815" b="1"/>
          <a:stretch/>
        </p:blipFill>
        <p:spPr>
          <a:xfrm>
            <a:off x="20" y="10"/>
            <a:ext cx="2050522" cy="6867719"/>
          </a:xfrm>
          <a:custGeom>
            <a:avLst/>
            <a:gdLst/>
            <a:ahLst/>
            <a:cxnLst/>
            <a:rect l="l" t="t" r="r" b="b"/>
            <a:pathLst>
              <a:path w="2734056" h="6858000">
                <a:moveTo>
                  <a:pt x="0" y="0"/>
                </a:moveTo>
                <a:lnTo>
                  <a:pt x="1674254" y="0"/>
                </a:lnTo>
                <a:lnTo>
                  <a:pt x="2734056" y="6850199"/>
                </a:lnTo>
                <a:lnTo>
                  <a:pt x="2734056" y="6858000"/>
                </a:lnTo>
                <a:lnTo>
                  <a:pt x="461457" y="6858000"/>
                </a:lnTo>
                <a:lnTo>
                  <a:pt x="0" y="4134118"/>
                </a:lnTo>
                <a:close/>
              </a:path>
            </a:pathLst>
          </a:custGeom>
        </p:spPr>
      </p:pic>
      <p:sp>
        <p:nvSpPr>
          <p:cNvPr id="9225" name="Isosceles Triangle 9224">
            <a:extLst>
              <a:ext uri="{FF2B5EF4-FFF2-40B4-BE49-F238E27FC236}">
                <a16:creationId xmlns:a16="http://schemas.microsoft.com/office/drawing/2014/main" id="{EB6743CF-E74B-4A3C-A785-599069DB89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1"/>
            <a:ext cx="357491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98CDDF3F-ED27-DD62-B32C-44D54E5748D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137171" y="2160589"/>
            <a:ext cx="4818330" cy="3880773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endParaRPr lang="cs-CZ" altLang="cs-CZ" dirty="0"/>
          </a:p>
          <a:p>
            <a:r>
              <a:rPr lang="cs-CZ" altLang="cs-CZ" b="1" dirty="0"/>
              <a:t>Je pro nás vhodná pro dané téma metoda supervize </a:t>
            </a:r>
            <a:r>
              <a:rPr lang="cs-CZ" altLang="cs-CZ" dirty="0"/>
              <a:t>nebo raději řízení/vzdělávání/výzkum ?</a:t>
            </a:r>
          </a:p>
          <a:p>
            <a:pPr eaLnBrk="1" hangingPunct="1"/>
            <a:r>
              <a:rPr lang="cs-CZ" altLang="cs-CZ" dirty="0"/>
              <a:t>Může supervize podpořit strategii celé organizace? Je výhodná pro management?</a:t>
            </a:r>
          </a:p>
          <a:p>
            <a:pPr eaLnBrk="1" hangingPunct="1"/>
            <a:r>
              <a:rPr lang="cs-CZ" altLang="cs-CZ" dirty="0"/>
              <a:t>Je přijatelná/příjemná a užitečná pro pracovníky? Motivuje je?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73" name="Group 11272">
            <a:extLst>
              <a:ext uri="{FF2B5EF4-FFF2-40B4-BE49-F238E27FC236}">
                <a16:creationId xmlns:a16="http://schemas.microsoft.com/office/drawing/2014/main" id="{D920209C-E85B-4D6F-A56F-724F5ADA81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11274" name="Straight Connector 11273">
              <a:extLst>
                <a:ext uri="{FF2B5EF4-FFF2-40B4-BE49-F238E27FC236}">
                  <a16:creationId xmlns:a16="http://schemas.microsoft.com/office/drawing/2014/main" id="{9125522E-1DFD-4F78-912B-B922A2D39D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75" name="Straight Connector 11274">
              <a:extLst>
                <a:ext uri="{FF2B5EF4-FFF2-40B4-BE49-F238E27FC236}">
                  <a16:creationId xmlns:a16="http://schemas.microsoft.com/office/drawing/2014/main" id="{FDA72C10-FE9D-49B3-80CB-A7EE8BCB38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276" name="Rectangle 23">
              <a:extLst>
                <a:ext uri="{FF2B5EF4-FFF2-40B4-BE49-F238E27FC236}">
                  <a16:creationId xmlns:a16="http://schemas.microsoft.com/office/drawing/2014/main" id="{6E7DF470-1055-45E4-AB9D-11E42EC538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11277" name="Rectangle 25">
              <a:extLst>
                <a:ext uri="{FF2B5EF4-FFF2-40B4-BE49-F238E27FC236}">
                  <a16:creationId xmlns:a16="http://schemas.microsoft.com/office/drawing/2014/main" id="{6AA35CFF-3837-4B7F-B875-718AC2E14E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11278" name="Isosceles Triangle 11277">
              <a:extLst>
                <a:ext uri="{FF2B5EF4-FFF2-40B4-BE49-F238E27FC236}">
                  <a16:creationId xmlns:a16="http://schemas.microsoft.com/office/drawing/2014/main" id="{62F41804-A347-47E3-8BD8-BD00CF2F64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11279" name="Rectangle 27">
              <a:extLst>
                <a:ext uri="{FF2B5EF4-FFF2-40B4-BE49-F238E27FC236}">
                  <a16:creationId xmlns:a16="http://schemas.microsoft.com/office/drawing/2014/main" id="{76894B81-EE9C-4546-BCFA-DD9ED2C0AD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11280" name="Rectangle 28">
              <a:extLst>
                <a:ext uri="{FF2B5EF4-FFF2-40B4-BE49-F238E27FC236}">
                  <a16:creationId xmlns:a16="http://schemas.microsoft.com/office/drawing/2014/main" id="{3AF181D1-71AC-43D8-A6E1-D4C488D5DC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11281" name="Rectangle 29">
              <a:extLst>
                <a:ext uri="{FF2B5EF4-FFF2-40B4-BE49-F238E27FC236}">
                  <a16:creationId xmlns:a16="http://schemas.microsoft.com/office/drawing/2014/main" id="{4132D661-917C-4D2D-8E37-8590B55D91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11282" name="Isosceles Triangle 11281">
              <a:extLst>
                <a:ext uri="{FF2B5EF4-FFF2-40B4-BE49-F238E27FC236}">
                  <a16:creationId xmlns:a16="http://schemas.microsoft.com/office/drawing/2014/main" id="{7969643D-8B71-434D-A235-68CB241F9D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11283" name="Isosceles Triangle 11282">
              <a:extLst>
                <a:ext uri="{FF2B5EF4-FFF2-40B4-BE49-F238E27FC236}">
                  <a16:creationId xmlns:a16="http://schemas.microsoft.com/office/drawing/2014/main" id="{DF15C24A-4BCF-47C0-B2FA-76A0EF3384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</p:grpSp>
      <p:sp useBgFill="1">
        <p:nvSpPr>
          <p:cNvPr id="11285" name="Rectangle 11284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66" name="AutoShape 2">
            <a:extLst>
              <a:ext uri="{FF2B5EF4-FFF2-40B4-BE49-F238E27FC236}">
                <a16:creationId xmlns:a16="http://schemas.microsoft.com/office/drawing/2014/main" id="{B11D1313-C8D3-0548-771E-A1204C2E30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65199" y="609600"/>
            <a:ext cx="7648121" cy="109945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cs-CZ"/>
              <a:t>Řízení                     Supervize </a:t>
            </a:r>
          </a:p>
        </p:txBody>
      </p:sp>
      <p:sp>
        <p:nvSpPr>
          <p:cNvPr id="11287" name="Isosceles Triangle 11286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11289" name="Isosceles Triangle 11288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807450" y="4013200"/>
            <a:ext cx="336550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51158A1E-E03C-96F7-796F-CD0EA07F0A4E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965199" y="2249194"/>
            <a:ext cx="3539814" cy="3492180"/>
          </a:xfrm>
        </p:spPr>
        <p:txBody>
          <a:bodyPr/>
          <a:lstStyle/>
          <a:p>
            <a:pPr marL="318897" indent="-318897" defTabSz="425196">
              <a:spcBef>
                <a:spcPts val="930"/>
              </a:spcBef>
            </a:pPr>
            <a:r>
              <a:rPr lang="cs-CZ" altLang="cs-CZ" sz="2232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Rychlé</a:t>
            </a:r>
          </a:p>
          <a:p>
            <a:pPr marL="318897" indent="-318897" defTabSz="425196">
              <a:spcBef>
                <a:spcPts val="930"/>
              </a:spcBef>
            </a:pPr>
            <a:r>
              <a:rPr lang="cs-CZ" altLang="cs-CZ" sz="2232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Podněcuje akci</a:t>
            </a:r>
          </a:p>
          <a:p>
            <a:pPr marL="318897" indent="-318897" defTabSz="425196">
              <a:spcBef>
                <a:spcPts val="930"/>
              </a:spcBef>
            </a:pPr>
            <a:r>
              <a:rPr lang="cs-CZ" altLang="cs-CZ" sz="2232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Jasná osobní odpovědnost</a:t>
            </a:r>
          </a:p>
          <a:p>
            <a:pPr marL="318897" indent="-318897" defTabSz="425196">
              <a:spcBef>
                <a:spcPts val="930"/>
              </a:spcBef>
            </a:pPr>
            <a:r>
              <a:rPr lang="cs-CZ" altLang="cs-CZ" sz="2232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Pracuje spíš s odpověďmi</a:t>
            </a:r>
          </a:p>
          <a:p>
            <a:pPr marL="318897" indent="-318897" defTabSz="425196">
              <a:spcBef>
                <a:spcPts val="930"/>
              </a:spcBef>
            </a:pPr>
            <a:r>
              <a:rPr lang="cs-CZ" altLang="cs-CZ" sz="2232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Nezbytné pro akutní řešení</a:t>
            </a:r>
          </a:p>
          <a:p>
            <a:pPr eaLnBrk="1" hangingPunct="1"/>
            <a:endParaRPr lang="cs-CZ" altLang="cs-CZ" sz="2400"/>
          </a:p>
        </p:txBody>
      </p:sp>
      <p:sp>
        <p:nvSpPr>
          <p:cNvPr id="11268" name="Rectangle 4">
            <a:extLst>
              <a:ext uri="{FF2B5EF4-FFF2-40B4-BE49-F238E27FC236}">
                <a16:creationId xmlns:a16="http://schemas.microsoft.com/office/drawing/2014/main" id="{FD90A5EC-5BB9-9087-31F2-007570C4695F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4638985" y="2249194"/>
            <a:ext cx="3539814" cy="3492180"/>
          </a:xfrm>
        </p:spPr>
        <p:txBody>
          <a:bodyPr/>
          <a:lstStyle/>
          <a:p>
            <a:pPr marL="318897" indent="-318897" defTabSz="425196">
              <a:spcBef>
                <a:spcPts val="930"/>
              </a:spcBef>
            </a:pPr>
            <a:r>
              <a:rPr lang="cs-CZ" altLang="cs-CZ" sz="2232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Pomalá  </a:t>
            </a:r>
          </a:p>
          <a:p>
            <a:pPr marL="318897" indent="-318897" defTabSz="425196">
              <a:spcBef>
                <a:spcPts val="930"/>
              </a:spcBef>
            </a:pPr>
            <a:r>
              <a:rPr lang="cs-CZ" altLang="cs-CZ" sz="2232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Podněcuje reflexi</a:t>
            </a:r>
          </a:p>
          <a:p>
            <a:pPr marL="318897" indent="-318897" defTabSz="425196">
              <a:spcBef>
                <a:spcPts val="930"/>
              </a:spcBef>
            </a:pPr>
            <a:r>
              <a:rPr lang="cs-CZ" altLang="cs-CZ" sz="2232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Sdílení odpovědnosti mezi účastníky</a:t>
            </a:r>
          </a:p>
          <a:p>
            <a:pPr marL="318897" indent="-318897" defTabSz="425196">
              <a:spcBef>
                <a:spcPts val="930"/>
              </a:spcBef>
            </a:pPr>
            <a:r>
              <a:rPr lang="cs-CZ" altLang="cs-CZ" sz="2232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Pracuje spíš s otázkami </a:t>
            </a:r>
          </a:p>
          <a:p>
            <a:pPr marL="318897" indent="-318897" defTabSz="425196">
              <a:spcBef>
                <a:spcPts val="930"/>
              </a:spcBef>
            </a:pPr>
            <a:r>
              <a:rPr lang="cs-CZ" altLang="cs-CZ" sz="2232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Vhodné pro hledání nového řešení a pro objasňování zádrhelů</a:t>
            </a:r>
            <a:endParaRPr lang="cs-CZ" altLang="cs-CZ" sz="24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7" name="Group 12296">
            <a:extLst>
              <a:ext uri="{FF2B5EF4-FFF2-40B4-BE49-F238E27FC236}">
                <a16:creationId xmlns:a16="http://schemas.microsoft.com/office/drawing/2014/main" id="{D920209C-E85B-4D6F-A56F-724F5ADA81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12298" name="Straight Connector 12297">
              <a:extLst>
                <a:ext uri="{FF2B5EF4-FFF2-40B4-BE49-F238E27FC236}">
                  <a16:creationId xmlns:a16="http://schemas.microsoft.com/office/drawing/2014/main" id="{9125522E-1DFD-4F78-912B-B922A2D39D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99" name="Straight Connector 12298">
              <a:extLst>
                <a:ext uri="{FF2B5EF4-FFF2-40B4-BE49-F238E27FC236}">
                  <a16:creationId xmlns:a16="http://schemas.microsoft.com/office/drawing/2014/main" id="{FDA72C10-FE9D-49B3-80CB-A7EE8BCB38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300" name="Rectangle 23">
              <a:extLst>
                <a:ext uri="{FF2B5EF4-FFF2-40B4-BE49-F238E27FC236}">
                  <a16:creationId xmlns:a16="http://schemas.microsoft.com/office/drawing/2014/main" id="{6E7DF470-1055-45E4-AB9D-11E42EC538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12301" name="Rectangle 25">
              <a:extLst>
                <a:ext uri="{FF2B5EF4-FFF2-40B4-BE49-F238E27FC236}">
                  <a16:creationId xmlns:a16="http://schemas.microsoft.com/office/drawing/2014/main" id="{6AA35CFF-3837-4B7F-B875-718AC2E14E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12302" name="Isosceles Triangle 12301">
              <a:extLst>
                <a:ext uri="{FF2B5EF4-FFF2-40B4-BE49-F238E27FC236}">
                  <a16:creationId xmlns:a16="http://schemas.microsoft.com/office/drawing/2014/main" id="{62F41804-A347-47E3-8BD8-BD00CF2F64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12303" name="Rectangle 27">
              <a:extLst>
                <a:ext uri="{FF2B5EF4-FFF2-40B4-BE49-F238E27FC236}">
                  <a16:creationId xmlns:a16="http://schemas.microsoft.com/office/drawing/2014/main" id="{76894B81-EE9C-4546-BCFA-DD9ED2C0AD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12304" name="Rectangle 28">
              <a:extLst>
                <a:ext uri="{FF2B5EF4-FFF2-40B4-BE49-F238E27FC236}">
                  <a16:creationId xmlns:a16="http://schemas.microsoft.com/office/drawing/2014/main" id="{3AF181D1-71AC-43D8-A6E1-D4C488D5DC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12305" name="Rectangle 29">
              <a:extLst>
                <a:ext uri="{FF2B5EF4-FFF2-40B4-BE49-F238E27FC236}">
                  <a16:creationId xmlns:a16="http://schemas.microsoft.com/office/drawing/2014/main" id="{4132D661-917C-4D2D-8E37-8590B55D91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12306" name="Isosceles Triangle 12305">
              <a:extLst>
                <a:ext uri="{FF2B5EF4-FFF2-40B4-BE49-F238E27FC236}">
                  <a16:creationId xmlns:a16="http://schemas.microsoft.com/office/drawing/2014/main" id="{7969643D-8B71-434D-A235-68CB241F9D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12307" name="Isosceles Triangle 12306">
              <a:extLst>
                <a:ext uri="{FF2B5EF4-FFF2-40B4-BE49-F238E27FC236}">
                  <a16:creationId xmlns:a16="http://schemas.microsoft.com/office/drawing/2014/main" id="{DF15C24A-4BCF-47C0-B2FA-76A0EF3384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</p:grpSp>
      <p:sp useBgFill="1">
        <p:nvSpPr>
          <p:cNvPr id="12309" name="Rectangle 12308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90" name="Nadpis 1">
            <a:extLst>
              <a:ext uri="{FF2B5EF4-FFF2-40B4-BE49-F238E27FC236}">
                <a16:creationId xmlns:a16="http://schemas.microsoft.com/office/drawing/2014/main" id="{3E64FAE1-70E1-EE6A-33C6-ED5974DC4D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65199" y="609600"/>
            <a:ext cx="7648121" cy="1099457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br>
              <a:rPr lang="en-US" altLang="cs-CZ"/>
            </a:br>
            <a:r>
              <a:rPr lang="en-US" altLang="cs-CZ"/>
              <a:t>Supervize                Vzdělávání</a:t>
            </a:r>
          </a:p>
        </p:txBody>
      </p:sp>
      <p:sp>
        <p:nvSpPr>
          <p:cNvPr id="12311" name="Isosceles Triangle 12310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12313" name="Isosceles Triangle 12312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807450" y="4013200"/>
            <a:ext cx="336550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12291" name="Zástupný symbol pro obsah 2">
            <a:extLst>
              <a:ext uri="{FF2B5EF4-FFF2-40B4-BE49-F238E27FC236}">
                <a16:creationId xmlns:a16="http://schemas.microsoft.com/office/drawing/2014/main" id="{332121FC-36C6-542F-D3E1-D3F996D45278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965199" y="2249194"/>
            <a:ext cx="3535349" cy="3492180"/>
          </a:xfrm>
        </p:spPr>
        <p:txBody>
          <a:bodyPr/>
          <a:lstStyle/>
          <a:p>
            <a:pPr marL="318897" indent="-318897" defTabSz="425196">
              <a:spcBef>
                <a:spcPts val="930"/>
              </a:spcBef>
            </a:pPr>
            <a:r>
              <a:rPr lang="cs-CZ" altLang="cs-CZ" sz="2604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Aktivuje a ukazuje zdroje</a:t>
            </a:r>
          </a:p>
          <a:p>
            <a:pPr marL="318897" indent="-318897" defTabSz="425196">
              <a:spcBef>
                <a:spcPts val="930"/>
              </a:spcBef>
            </a:pPr>
            <a:r>
              <a:rPr lang="cs-CZ" altLang="cs-CZ" sz="2604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Vyjasňuje názory, pocity a postoje</a:t>
            </a:r>
          </a:p>
          <a:p>
            <a:pPr marL="318897" indent="-318897" defTabSz="425196">
              <a:spcBef>
                <a:spcPts val="930"/>
              </a:spcBef>
            </a:pPr>
            <a:r>
              <a:rPr lang="cs-CZ" altLang="cs-CZ" sz="2604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Vychází z toho, kde právě jsem a kam chci jít</a:t>
            </a:r>
            <a:endParaRPr lang="cs-CZ" altLang="cs-CZ"/>
          </a:p>
        </p:txBody>
      </p:sp>
      <p:sp>
        <p:nvSpPr>
          <p:cNvPr id="12292" name="Zástupný symbol pro obsah 3">
            <a:extLst>
              <a:ext uri="{FF2B5EF4-FFF2-40B4-BE49-F238E27FC236}">
                <a16:creationId xmlns:a16="http://schemas.microsoft.com/office/drawing/2014/main" id="{D54A83E7-A631-7FBC-477E-FD26EA23FC26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4643451" y="2249194"/>
            <a:ext cx="3535348" cy="3492180"/>
          </a:xfrm>
        </p:spPr>
        <p:txBody>
          <a:bodyPr/>
          <a:lstStyle/>
          <a:p>
            <a:pPr marL="318897" indent="-318897" defTabSz="425196">
              <a:spcBef>
                <a:spcPts val="930"/>
              </a:spcBef>
            </a:pPr>
            <a:r>
              <a:rPr lang="cs-CZ" altLang="cs-CZ" sz="2604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„Kompenzuje“</a:t>
            </a:r>
          </a:p>
          <a:p>
            <a:pPr marL="318897" indent="-318897" defTabSz="425196">
              <a:spcBef>
                <a:spcPts val="930"/>
              </a:spcBef>
            </a:pPr>
            <a:r>
              <a:rPr lang="cs-CZ" altLang="cs-CZ" sz="2604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Dodává poznatky a dovednosti</a:t>
            </a:r>
          </a:p>
          <a:p>
            <a:pPr marL="318897" indent="-318897" defTabSz="425196">
              <a:spcBef>
                <a:spcPts val="930"/>
              </a:spcBef>
            </a:pPr>
            <a:r>
              <a:rPr lang="cs-CZ" altLang="cs-CZ" sz="2604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Vychází z toho, kde si učitel myslí, že jsem a mám být</a:t>
            </a:r>
            <a:endParaRPr lang="cs-CZ" altLang="cs-CZ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37171" y="609600"/>
            <a:ext cx="4818330" cy="1320800"/>
          </a:xfrm>
        </p:spPr>
        <p:txBody>
          <a:bodyPr>
            <a:normAutofit/>
          </a:bodyPr>
          <a:lstStyle/>
          <a:p>
            <a:r>
              <a:rPr lang="cs-CZ" dirty="0"/>
              <a:t>Hodnotová východiska</a:t>
            </a:r>
          </a:p>
        </p:txBody>
      </p:sp>
      <p:pic>
        <p:nvPicPr>
          <p:cNvPr id="5" name="Picture 4" descr="Žárovka na žlutém pozadí s načrtnutými paprsky světla a kabelem">
            <a:extLst>
              <a:ext uri="{FF2B5EF4-FFF2-40B4-BE49-F238E27FC236}">
                <a16:creationId xmlns:a16="http://schemas.microsoft.com/office/drawing/2014/main" id="{BEA45189-6577-E88C-1DF5-EAEDBA1C21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266" r="16372" b="2"/>
          <a:stretch/>
        </p:blipFill>
        <p:spPr>
          <a:xfrm>
            <a:off x="20" y="10"/>
            <a:ext cx="2050522" cy="6867719"/>
          </a:xfrm>
          <a:custGeom>
            <a:avLst/>
            <a:gdLst/>
            <a:ahLst/>
            <a:cxnLst/>
            <a:rect l="l" t="t" r="r" b="b"/>
            <a:pathLst>
              <a:path w="2734056" h="6858000">
                <a:moveTo>
                  <a:pt x="0" y="0"/>
                </a:moveTo>
                <a:lnTo>
                  <a:pt x="1674254" y="0"/>
                </a:lnTo>
                <a:lnTo>
                  <a:pt x="2734056" y="6850199"/>
                </a:lnTo>
                <a:lnTo>
                  <a:pt x="2734056" y="6858000"/>
                </a:lnTo>
                <a:lnTo>
                  <a:pt x="461457" y="6858000"/>
                </a:lnTo>
                <a:lnTo>
                  <a:pt x="0" y="4134118"/>
                </a:lnTo>
                <a:close/>
              </a:path>
            </a:pathLst>
          </a:custGeom>
        </p:spPr>
      </p:pic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EB6743CF-E74B-4A3C-A785-599069DB89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1"/>
            <a:ext cx="357491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37171" y="2160589"/>
            <a:ext cx="4818330" cy="3880773"/>
          </a:xfrm>
        </p:spPr>
        <p:txBody>
          <a:bodyPr>
            <a:normAutofit/>
          </a:bodyPr>
          <a:lstStyle/>
          <a:p>
            <a:r>
              <a:rPr lang="cs-CZ"/>
              <a:t>Supervize v sociální práci se opírá především o hodnotová východiska a etické dokumenty sociální práce.</a:t>
            </a:r>
          </a:p>
          <a:p>
            <a:r>
              <a:rPr lang="cs-CZ"/>
              <a:t>Na území ČR působí také vliv dvou evropských asociací supervize – EAS v působení Českého institutu pro supervizi a ANSE (Asociace národních svazů supervize), k níž se hlásí Fakulta humanitních studií UK. Tyto asociace vydávají své etické kodexy supervize a také požadavky na osobu supervizora a výcvik v supervizi a uvádějí je na svých webových stránkách.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153110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>
            <a:extLst>
              <a:ext uri="{FF2B5EF4-FFF2-40B4-BE49-F238E27FC236}">
                <a16:creationId xmlns:a16="http://schemas.microsoft.com/office/drawing/2014/main" id="{8C4C4392-94AC-732A-DD9D-5F8DA461E9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7171" y="609600"/>
            <a:ext cx="4818330" cy="1320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altLang="cs-CZ"/>
              <a:t>Supervize se může dotýkat i emocionálně či eticky náročných témat</a:t>
            </a:r>
          </a:p>
        </p:txBody>
      </p:sp>
      <p:pic>
        <p:nvPicPr>
          <p:cNvPr id="13317" name="Picture 13316" descr="Vykřičník na žlutém pozadí">
            <a:extLst>
              <a:ext uri="{FF2B5EF4-FFF2-40B4-BE49-F238E27FC236}">
                <a16:creationId xmlns:a16="http://schemas.microsoft.com/office/drawing/2014/main" id="{29DF4A02-E67A-220B-4F0B-3343C4F8E1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091" r="29515" b="-2"/>
          <a:stretch/>
        </p:blipFill>
        <p:spPr>
          <a:xfrm>
            <a:off x="20" y="10"/>
            <a:ext cx="2050522" cy="6867719"/>
          </a:xfrm>
          <a:custGeom>
            <a:avLst/>
            <a:gdLst/>
            <a:ahLst/>
            <a:cxnLst/>
            <a:rect l="l" t="t" r="r" b="b"/>
            <a:pathLst>
              <a:path w="2734056" h="6858000">
                <a:moveTo>
                  <a:pt x="0" y="0"/>
                </a:moveTo>
                <a:lnTo>
                  <a:pt x="1674254" y="0"/>
                </a:lnTo>
                <a:lnTo>
                  <a:pt x="2734056" y="6850199"/>
                </a:lnTo>
                <a:lnTo>
                  <a:pt x="2734056" y="6858000"/>
                </a:lnTo>
                <a:lnTo>
                  <a:pt x="461457" y="6858000"/>
                </a:lnTo>
                <a:lnTo>
                  <a:pt x="0" y="4134118"/>
                </a:lnTo>
                <a:close/>
              </a:path>
            </a:pathLst>
          </a:custGeom>
        </p:spPr>
      </p:pic>
      <p:sp>
        <p:nvSpPr>
          <p:cNvPr id="13321" name="Isosceles Triangle 13320">
            <a:extLst>
              <a:ext uri="{FF2B5EF4-FFF2-40B4-BE49-F238E27FC236}">
                <a16:creationId xmlns:a16="http://schemas.microsoft.com/office/drawing/2014/main" id="{EB6743CF-E74B-4A3C-A785-599069DB89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1"/>
            <a:ext cx="357491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13315" name="Zástupný symbol pro obsah 2">
            <a:extLst>
              <a:ext uri="{FF2B5EF4-FFF2-40B4-BE49-F238E27FC236}">
                <a16:creationId xmlns:a16="http://schemas.microsoft.com/office/drawing/2014/main" id="{366FB74A-1600-FE6B-040E-7A65394EA0B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137171" y="2160589"/>
            <a:ext cx="4818330" cy="3880773"/>
          </a:xfrm>
        </p:spPr>
        <p:txBody>
          <a:bodyPr>
            <a:normAutofit/>
          </a:bodyPr>
          <a:lstStyle/>
          <a:p>
            <a:r>
              <a:rPr lang="cs-CZ" altLang="cs-CZ"/>
              <a:t>Rozhodování o hranicích podpory a kontroly u obtížných případů (drogově závislí, bezdomovci, ohrožené děti)</a:t>
            </a:r>
          </a:p>
          <a:p>
            <a:r>
              <a:rPr lang="cs-CZ" altLang="cs-CZ"/>
              <a:t>Vnímání hranic odpovědnosti a viny v péči o umírající</a:t>
            </a:r>
          </a:p>
          <a:p>
            <a:r>
              <a:rPr lang="cs-CZ" altLang="cs-CZ"/>
              <a:t>Hranice uplatňování představ/kritérií dobré praxe v obtížných podmínkách (např. málo personálu)</a:t>
            </a:r>
          </a:p>
          <a:p>
            <a:r>
              <a:rPr lang="cs-CZ" altLang="cs-CZ"/>
              <a:t>Hranice přirozené vs. zbytečné emocionální zátěže naší práce</a:t>
            </a:r>
          </a:p>
          <a:p>
            <a:endParaRPr lang="cs-CZ" altLang="cs-CZ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</p:grpSp>
      <p:pic>
        <p:nvPicPr>
          <p:cNvPr id="5" name="Picture 4" descr="Mat v šachové partii">
            <a:extLst>
              <a:ext uri="{FF2B5EF4-FFF2-40B4-BE49-F238E27FC236}">
                <a16:creationId xmlns:a16="http://schemas.microsoft.com/office/drawing/2014/main" id="{EF1AF584-CAC5-5AB1-6A58-5A91C5CE0A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prstClr val="white"/>
            </a:duotone>
          </a:blip>
          <a:srcRect l="22534" r="18937" b="1"/>
          <a:stretch/>
        </p:blipFill>
        <p:spPr>
          <a:xfrm>
            <a:off x="3842657" y="-1"/>
            <a:ext cx="5298961" cy="6858001"/>
          </a:xfrm>
          <a:custGeom>
            <a:avLst/>
            <a:gdLst/>
            <a:ahLst/>
            <a:cxnLst/>
            <a:rect l="l" t="t" r="r" b="b"/>
            <a:pathLst>
              <a:path w="7065281" h="6858001">
                <a:moveTo>
                  <a:pt x="379987" y="0"/>
                </a:moveTo>
                <a:lnTo>
                  <a:pt x="7065281" y="0"/>
                </a:lnTo>
                <a:lnTo>
                  <a:pt x="7065281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93F30D84-D211-F053-A5C4-222CFC235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649" y="1678666"/>
            <a:ext cx="3842636" cy="236909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200"/>
              <a:t>Konec výuky 2.modul</a:t>
            </a:r>
            <a:br>
              <a:rPr lang="en-US" sz="4200"/>
            </a:br>
            <a:endParaRPr lang="en-US" sz="420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C63AF16-DE4E-C287-0F42-2AB28D5E8C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1" y="4050831"/>
            <a:ext cx="3834913" cy="109690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r">
              <a:buNone/>
            </a:pPr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Dále 3.modul-kontrakt a jeho vyjednávání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28259" y="0"/>
            <a:ext cx="9144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568950" y="3681413"/>
            <a:ext cx="357266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107" y="-8467"/>
            <a:ext cx="2255511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7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02581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9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9249" y="3048000"/>
            <a:ext cx="2444751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31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00875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33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74047" y="-8467"/>
            <a:ext cx="967571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35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4249" y="-8467"/>
            <a:ext cx="937369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37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78749" y="3589867"/>
            <a:ext cx="136286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8602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137171" y="609600"/>
            <a:ext cx="4818330" cy="13208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3300">
                <a:latin typeface="Arial" charset="0"/>
              </a:rPr>
              <a:t>Požadavky na kvalifikaci supervizora (ANSE) </a:t>
            </a:r>
          </a:p>
        </p:txBody>
      </p:sp>
      <p:pic>
        <p:nvPicPr>
          <p:cNvPr id="4101" name="Picture 4100" descr="Tlačítka na starobylé pokladně">
            <a:extLst>
              <a:ext uri="{FF2B5EF4-FFF2-40B4-BE49-F238E27FC236}">
                <a16:creationId xmlns:a16="http://schemas.microsoft.com/office/drawing/2014/main" id="{B8F5D30D-A68D-C547-10EA-EE6F0DCBB5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900" r="39245" b="-2"/>
          <a:stretch/>
        </p:blipFill>
        <p:spPr>
          <a:xfrm>
            <a:off x="20" y="10"/>
            <a:ext cx="2050522" cy="6867719"/>
          </a:xfrm>
          <a:custGeom>
            <a:avLst/>
            <a:gdLst/>
            <a:ahLst/>
            <a:cxnLst/>
            <a:rect l="l" t="t" r="r" b="b"/>
            <a:pathLst>
              <a:path w="2734056" h="6858000">
                <a:moveTo>
                  <a:pt x="0" y="0"/>
                </a:moveTo>
                <a:lnTo>
                  <a:pt x="1674254" y="0"/>
                </a:lnTo>
                <a:lnTo>
                  <a:pt x="2734056" y="6850199"/>
                </a:lnTo>
                <a:lnTo>
                  <a:pt x="2734056" y="6858000"/>
                </a:lnTo>
                <a:lnTo>
                  <a:pt x="461457" y="6858000"/>
                </a:lnTo>
                <a:lnTo>
                  <a:pt x="0" y="4134118"/>
                </a:lnTo>
                <a:close/>
              </a:path>
            </a:pathLst>
          </a:custGeom>
        </p:spPr>
      </p:pic>
      <p:sp>
        <p:nvSpPr>
          <p:cNvPr id="4105" name="Isosceles Triangle 4104">
            <a:extLst>
              <a:ext uri="{FF2B5EF4-FFF2-40B4-BE49-F238E27FC236}">
                <a16:creationId xmlns:a16="http://schemas.microsoft.com/office/drawing/2014/main" id="{EB6743CF-E74B-4A3C-A785-599069DB89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1"/>
            <a:ext cx="357491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2137171" y="2160589"/>
            <a:ext cx="4818330" cy="3880773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cs-CZ" sz="1700">
                <a:latin typeface="Arial" charset="0"/>
              </a:rPr>
              <a:t>absolvent VŠ; minimálně 6 let praxe v pomáhající profesi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1700">
                <a:latin typeface="Arial" charset="0"/>
              </a:rPr>
              <a:t>minimálně dvouletý kurs supervize    v rozsahu alespoň 380 hodin +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cs-CZ" sz="1700">
                <a:latin typeface="Arial" charset="0"/>
              </a:rPr>
              <a:t>vlastní výukovou supervizi (dalších cca 45 hodin)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cs-CZ" sz="1700">
                <a:latin typeface="Arial" charset="0"/>
              </a:rPr>
              <a:t>supervizi supervize (dalších cca 35 hodin)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1700">
                <a:latin typeface="Arial" charset="0"/>
              </a:rPr>
              <a:t>při vstupu do kursu musel uchazeč splňovat: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cs-CZ" sz="1700">
                <a:latin typeface="Arial" charset="0"/>
              </a:rPr>
              <a:t>4 roky praxe v oboru, 60 hodin supervize vlastní práce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cs-CZ" sz="1700">
                <a:latin typeface="Arial" charset="0"/>
              </a:rPr>
              <a:t>300 hodin dalšího vzdělávání v různých kursech a aktivitách z oblasti práce s jednotlivcem, skupinou, organizací, týmem, </a:t>
            </a:r>
            <a:r>
              <a:rPr lang="cs-CZ" sz="1700" err="1">
                <a:latin typeface="Arial" charset="0"/>
              </a:rPr>
              <a:t>sebezkušeností</a:t>
            </a:r>
            <a:endParaRPr lang="cs-CZ" sz="17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972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87" name="Rectangle 6186">
            <a:extLst>
              <a:ext uri="{FF2B5EF4-FFF2-40B4-BE49-F238E27FC236}">
                <a16:creationId xmlns:a16="http://schemas.microsoft.com/office/drawing/2014/main" id="{655AE6B0-AC9E-4167-806F-E9DB135FC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6" name="Nadpis 1">
            <a:extLst>
              <a:ext uri="{FF2B5EF4-FFF2-40B4-BE49-F238E27FC236}">
                <a16:creationId xmlns:a16="http://schemas.microsoft.com/office/drawing/2014/main" id="{3E3D35A6-06A1-E8AB-B0AA-3DE7DE4A1E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9360" y="1382486"/>
            <a:ext cx="2660686" cy="4093028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cs-CZ" sz="3500" dirty="0"/>
              <a:t>Od  jednotlivci přes tým</a:t>
            </a:r>
            <a:br>
              <a:rPr lang="cs-CZ" sz="3500" dirty="0"/>
            </a:br>
            <a:r>
              <a:rPr lang="cs-CZ" sz="3500" dirty="0"/>
              <a:t>  k organizaci</a:t>
            </a:r>
            <a:br>
              <a:rPr lang="en-US" sz="3500" dirty="0"/>
            </a:br>
            <a:endParaRPr lang="cs-CZ" altLang="cs-CZ" sz="3500" dirty="0"/>
          </a:p>
        </p:txBody>
      </p:sp>
      <p:grpSp>
        <p:nvGrpSpPr>
          <p:cNvPr id="6189" name="Group 6188">
            <a:extLst>
              <a:ext uri="{FF2B5EF4-FFF2-40B4-BE49-F238E27FC236}">
                <a16:creationId xmlns:a16="http://schemas.microsoft.com/office/drawing/2014/main" id="{3523416A-383B-4FDC-B4C9-D8EDDFE9C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96950" y="-8467"/>
            <a:ext cx="3575050" cy="6866467"/>
            <a:chOff x="7425267" y="-8467"/>
            <a:chExt cx="4766733" cy="6866467"/>
          </a:xfrm>
        </p:grpSpPr>
        <p:cxnSp>
          <p:nvCxnSpPr>
            <p:cNvPr id="6190" name="Straight Connector 6189">
              <a:extLst>
                <a:ext uri="{FF2B5EF4-FFF2-40B4-BE49-F238E27FC236}">
                  <a16:creationId xmlns:a16="http://schemas.microsoft.com/office/drawing/2014/main" id="{CB0D29D5-3F7C-4197-821B-6D60A66CC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91" name="Straight Connector 6190">
              <a:extLst>
                <a:ext uri="{FF2B5EF4-FFF2-40B4-BE49-F238E27FC236}">
                  <a16:creationId xmlns:a16="http://schemas.microsoft.com/office/drawing/2014/main" id="{347FB49A-3541-428A-AADE-682A3C505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92" name="Rectangle 23">
              <a:extLst>
                <a:ext uri="{FF2B5EF4-FFF2-40B4-BE49-F238E27FC236}">
                  <a16:creationId xmlns:a16="http://schemas.microsoft.com/office/drawing/2014/main" id="{D96F53DC-08F1-42C6-B558-B83D54B27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6193" name="Rectangle 25">
              <a:extLst>
                <a:ext uri="{FF2B5EF4-FFF2-40B4-BE49-F238E27FC236}">
                  <a16:creationId xmlns:a16="http://schemas.microsoft.com/office/drawing/2014/main" id="{AFE48CAF-A51C-463F-A570-ED99439A5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6194" name="Isosceles Triangle 6193">
              <a:extLst>
                <a:ext uri="{FF2B5EF4-FFF2-40B4-BE49-F238E27FC236}">
                  <a16:creationId xmlns:a16="http://schemas.microsoft.com/office/drawing/2014/main" id="{01F0C48B-50FF-4351-8207-16D0960483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6195" name="Rectangle 27">
              <a:extLst>
                <a:ext uri="{FF2B5EF4-FFF2-40B4-BE49-F238E27FC236}">
                  <a16:creationId xmlns:a16="http://schemas.microsoft.com/office/drawing/2014/main" id="{300384B6-5ED6-4F91-A548-B706D8375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6196" name="Rectangle 28">
              <a:extLst>
                <a:ext uri="{FF2B5EF4-FFF2-40B4-BE49-F238E27FC236}">
                  <a16:creationId xmlns:a16="http://schemas.microsoft.com/office/drawing/2014/main" id="{337AFFAE-C182-463C-9459-8AB3C69D9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6197" name="Rectangle 29">
              <a:extLst>
                <a:ext uri="{FF2B5EF4-FFF2-40B4-BE49-F238E27FC236}">
                  <a16:creationId xmlns:a16="http://schemas.microsoft.com/office/drawing/2014/main" id="{510ACF17-C3F0-42BF-BDEB-D07927712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6198" name="Isosceles Triangle 6197">
              <a:extLst>
                <a:ext uri="{FF2B5EF4-FFF2-40B4-BE49-F238E27FC236}">
                  <a16:creationId xmlns:a16="http://schemas.microsoft.com/office/drawing/2014/main" id="{E804EFD0-B84E-476F-9FC6-6C4A42EA0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</p:grpSp>
      <p:sp>
        <p:nvSpPr>
          <p:cNvPr id="6200" name="Rectangle 6199">
            <a:extLst>
              <a:ext uri="{FF2B5EF4-FFF2-40B4-BE49-F238E27FC236}">
                <a16:creationId xmlns:a16="http://schemas.microsoft.com/office/drawing/2014/main" id="{87BD1F4E-A66D-4C06-86DA-8D56CA7A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3289" y="0"/>
            <a:ext cx="466071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173" name="Zástupný obsah 2">
            <a:extLst>
              <a:ext uri="{FF2B5EF4-FFF2-40B4-BE49-F238E27FC236}">
                <a16:creationId xmlns:a16="http://schemas.microsoft.com/office/drawing/2014/main" id="{4D40780D-8157-D092-3691-4302C3708B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4623333"/>
              </p:ext>
            </p:extLst>
          </p:nvPr>
        </p:nvGraphicFramePr>
        <p:xfrm>
          <a:off x="3687414" y="944563"/>
          <a:ext cx="4971603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4AEDDC-5013-B567-1E15-AD87E0D92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Tříletý smíšený výzkum (Gačr)</a:t>
            </a:r>
            <a:endParaRPr lang="cs-CZ" dirty="0"/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E0FFAFE3-473C-2AF7-5444-6386E9ED3BE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08001" y="2160590"/>
          <a:ext cx="6447501" cy="3880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48855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1CA89ED-9CE2-E141-4665-4EE5F1656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126" y="609600"/>
            <a:ext cx="6447501" cy="1320800"/>
          </a:xfrm>
        </p:spPr>
        <p:txBody>
          <a:bodyPr>
            <a:normAutofit/>
          </a:bodyPr>
          <a:lstStyle/>
          <a:p>
            <a:r>
              <a:rPr lang="cs-CZ"/>
              <a:t>Jak byla reflexivita operacionalizována?</a:t>
            </a:r>
            <a:br>
              <a:rPr lang="cs-CZ"/>
            </a:br>
            <a:r>
              <a:rPr lang="cs-CZ"/>
              <a:t>                         příklady</a:t>
            </a:r>
            <a:endParaRPr lang="cs-CZ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4" name="Zástupný obsah 2">
            <a:extLst>
              <a:ext uri="{FF2B5EF4-FFF2-40B4-BE49-F238E27FC236}">
                <a16:creationId xmlns:a16="http://schemas.microsoft.com/office/drawing/2014/main" id="{E412ADBA-4A1C-BF81-5DD3-ED4741CAAA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0126" y="2160589"/>
            <a:ext cx="6447501" cy="388077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1700" dirty="0"/>
              <a:t>Rozhovory A: </a:t>
            </a:r>
            <a:r>
              <a:rPr lang="cs-CZ" sz="1700" b="1" i="1" dirty="0"/>
              <a:t>Máte příležitosti ke společnému zkoumání různých názorů, které byste mohli označit jako sdílení reflexe nebo dokonce společnou reflexi o vaší práci a vztazích na pracovišti?</a:t>
            </a:r>
          </a:p>
          <a:p>
            <a:pPr>
              <a:lnSpc>
                <a:spcPct val="90000"/>
              </a:lnSpc>
            </a:pPr>
            <a:r>
              <a:rPr lang="cs-CZ" sz="1700" dirty="0"/>
              <a:t>Personální reflexivita B: SRIS (7) položky jako: </a:t>
            </a:r>
            <a:r>
              <a:rPr lang="cs-CZ" sz="1700" b="1" dirty="0"/>
              <a:t>Často si udělám čas na přemýšlení o svých myšlenkách </a:t>
            </a:r>
            <a:r>
              <a:rPr lang="cs-CZ" sz="1700" dirty="0"/>
              <a:t>, a PHLMS (8) </a:t>
            </a:r>
            <a:r>
              <a:rPr lang="cs-CZ" sz="1700" b="1" dirty="0"/>
              <a:t>Když se mě někdo zeptá, jak se cítím, dokážu snadno identifikovat své emoce</a:t>
            </a:r>
            <a:r>
              <a:rPr lang="cs-CZ" sz="1700" dirty="0"/>
              <a:t> a Empatie (6) - </a:t>
            </a:r>
            <a:r>
              <a:rPr lang="cs-CZ" sz="1700" b="1" dirty="0"/>
              <a:t>snadno vycítím, když se někdo ve skupině necítí dobře. </a:t>
            </a:r>
          </a:p>
          <a:p>
            <a:pPr>
              <a:lnSpc>
                <a:spcPct val="90000"/>
              </a:lnSpc>
            </a:pPr>
            <a:r>
              <a:rPr lang="cs-CZ" sz="1700" dirty="0"/>
              <a:t>Dotazník studie C: Např. </a:t>
            </a:r>
            <a:r>
              <a:rPr lang="cs-CZ" sz="1700" b="1" dirty="0"/>
              <a:t>na našem pracovišti jsme zvyklí pravidelně reflektovat a diskutovat o organizaci a kvalitě práce </a:t>
            </a:r>
            <a:r>
              <a:rPr lang="cs-CZ" sz="1700" dirty="0"/>
              <a:t>.</a:t>
            </a:r>
          </a:p>
          <a:p>
            <a:pPr>
              <a:lnSpc>
                <a:spcPct val="90000"/>
              </a:lnSpc>
            </a:pPr>
            <a:r>
              <a:rPr lang="cs-CZ" sz="1700" dirty="0" err="1"/>
              <a:t>Fokusní</a:t>
            </a:r>
            <a:r>
              <a:rPr lang="cs-CZ" sz="1700" dirty="0"/>
              <a:t> skupiny: </a:t>
            </a:r>
            <a:r>
              <a:rPr lang="cs-CZ" sz="1700" b="1" dirty="0"/>
              <a:t>Jaké formy, úrovně a témata reflexe nyní existují ve vaší organizaci</a:t>
            </a:r>
            <a:r>
              <a:rPr lang="cs-CZ" sz="1700" dirty="0"/>
              <a:t>?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807450" y="4013200"/>
            <a:ext cx="336550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239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8000" y="609600"/>
            <a:ext cx="6447501" cy="1320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dirty="0">
                <a:solidFill>
                  <a:schemeClr val="tx1"/>
                </a:solidFill>
              </a:rPr>
              <a:t>Dimenze využívání a kultivace reflexe </a:t>
            </a:r>
            <a:br>
              <a:rPr lang="cs-CZ" dirty="0">
                <a:solidFill>
                  <a:schemeClr val="tx1"/>
                </a:solidFill>
              </a:rPr>
            </a:br>
            <a:r>
              <a:rPr lang="cs-CZ" dirty="0">
                <a:solidFill>
                  <a:schemeClr val="tx1"/>
                </a:solidFill>
              </a:rPr>
              <a:t>(Havrdová et al, 2022, Sociální práce 5,     tab.2 zkráceno)-studie A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7042685"/>
              </p:ext>
            </p:extLst>
          </p:nvPr>
        </p:nvGraphicFramePr>
        <p:xfrm>
          <a:off x="508397" y="2424565"/>
          <a:ext cx="6447236" cy="346513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95051">
                  <a:extLst>
                    <a:ext uri="{9D8B030D-6E8A-4147-A177-3AD203B41FA5}">
                      <a16:colId xmlns:a16="http://schemas.microsoft.com/office/drawing/2014/main" val="585638400"/>
                    </a:ext>
                  </a:extLst>
                </a:gridCol>
                <a:gridCol w="1377929">
                  <a:extLst>
                    <a:ext uri="{9D8B030D-6E8A-4147-A177-3AD203B41FA5}">
                      <a16:colId xmlns:a16="http://schemas.microsoft.com/office/drawing/2014/main" val="809132093"/>
                    </a:ext>
                  </a:extLst>
                </a:gridCol>
                <a:gridCol w="1351614">
                  <a:extLst>
                    <a:ext uri="{9D8B030D-6E8A-4147-A177-3AD203B41FA5}">
                      <a16:colId xmlns:a16="http://schemas.microsoft.com/office/drawing/2014/main" val="3648906131"/>
                    </a:ext>
                  </a:extLst>
                </a:gridCol>
                <a:gridCol w="1312143">
                  <a:extLst>
                    <a:ext uri="{9D8B030D-6E8A-4147-A177-3AD203B41FA5}">
                      <a16:colId xmlns:a16="http://schemas.microsoft.com/office/drawing/2014/main" val="839035070"/>
                    </a:ext>
                  </a:extLst>
                </a:gridCol>
                <a:gridCol w="1310499">
                  <a:extLst>
                    <a:ext uri="{9D8B030D-6E8A-4147-A177-3AD203B41FA5}">
                      <a16:colId xmlns:a16="http://schemas.microsoft.com/office/drawing/2014/main" val="1532711220"/>
                    </a:ext>
                  </a:extLst>
                </a:gridCol>
              </a:tblGrid>
              <a:tr h="551020">
                <a:tc>
                  <a:txBody>
                    <a:bodyPr/>
                    <a:lstStyle/>
                    <a:p>
                      <a:endParaRPr lang="cs-CZ" sz="1500"/>
                    </a:p>
                  </a:txBody>
                  <a:tcPr marL="58081" marR="58081" marT="35524" marB="35524"/>
                </a:tc>
                <a:tc>
                  <a:txBody>
                    <a:bodyPr/>
                    <a:lstStyle/>
                    <a:p>
                      <a:r>
                        <a:rPr lang="cs-CZ" sz="1500"/>
                        <a:t>Účel, časová perspektiva</a:t>
                      </a:r>
                    </a:p>
                  </a:txBody>
                  <a:tcPr marL="58081" marR="58081" marT="35524" marB="35524"/>
                </a:tc>
                <a:tc>
                  <a:txBody>
                    <a:bodyPr/>
                    <a:lstStyle/>
                    <a:p>
                      <a:r>
                        <a:rPr lang="cs-CZ" sz="1500"/>
                        <a:t>Předchozí formace</a:t>
                      </a:r>
                    </a:p>
                  </a:txBody>
                  <a:tcPr marL="58081" marR="58081" marT="35524" marB="35524"/>
                </a:tc>
                <a:tc>
                  <a:txBody>
                    <a:bodyPr/>
                    <a:lstStyle/>
                    <a:p>
                      <a:r>
                        <a:rPr lang="cs-CZ" sz="1500"/>
                        <a:t>Pracovní prostředí</a:t>
                      </a:r>
                    </a:p>
                  </a:txBody>
                  <a:tcPr marL="58081" marR="58081" marT="35524" marB="35524"/>
                </a:tc>
                <a:tc>
                  <a:txBody>
                    <a:bodyPr/>
                    <a:lstStyle/>
                    <a:p>
                      <a:r>
                        <a:rPr lang="cs-CZ" sz="1500"/>
                        <a:t>Povaha péče</a:t>
                      </a:r>
                    </a:p>
                  </a:txBody>
                  <a:tcPr marL="58081" marR="58081" marT="35524" marB="35524"/>
                </a:tc>
                <a:extLst>
                  <a:ext uri="{0D108BD9-81ED-4DB2-BD59-A6C34878D82A}">
                    <a16:rowId xmlns:a16="http://schemas.microsoft.com/office/drawing/2014/main" val="1104400505"/>
                  </a:ext>
                </a:extLst>
              </a:tr>
              <a:tr h="629963">
                <a:tc>
                  <a:txBody>
                    <a:bodyPr/>
                    <a:lstStyle/>
                    <a:p>
                      <a:r>
                        <a:rPr lang="cs-CZ" sz="1100" dirty="0"/>
                        <a:t>1.Praktická reflexe (reflexe v akci</a:t>
                      </a:r>
                      <a:r>
                        <a:rPr lang="cs-CZ" sz="1100" dirty="0">
                          <a:sym typeface="Wingdings" panose="05000000000000000000" pitchFamily="2" charset="2"/>
                        </a:rPr>
                        <a:t>)</a:t>
                      </a:r>
                      <a:endParaRPr lang="cs-CZ" sz="1100" dirty="0"/>
                    </a:p>
                  </a:txBody>
                  <a:tcPr marL="58081" marR="58081" marT="35524" marB="35524"/>
                </a:tc>
                <a:tc>
                  <a:txBody>
                    <a:bodyPr/>
                    <a:lstStyle/>
                    <a:p>
                      <a:r>
                        <a:rPr lang="cs-CZ" sz="1100" dirty="0"/>
                        <a:t>Spontánní intrapsychická mediace</a:t>
                      </a:r>
                    </a:p>
                  </a:txBody>
                  <a:tcPr marL="58081" marR="58081" marT="35524" marB="35524"/>
                </a:tc>
                <a:tc>
                  <a:txBody>
                    <a:bodyPr/>
                    <a:lstStyle/>
                    <a:p>
                      <a:r>
                        <a:rPr lang="cs-CZ" sz="1100" dirty="0"/>
                        <a:t>Pro reflexi ne, ale profesní trénink, </a:t>
                      </a:r>
                      <a:r>
                        <a:rPr lang="cs-CZ" sz="1100" dirty="0" err="1"/>
                        <a:t>tacitní</a:t>
                      </a:r>
                      <a:r>
                        <a:rPr lang="cs-CZ" sz="1100" dirty="0"/>
                        <a:t> znalosti</a:t>
                      </a:r>
                    </a:p>
                  </a:txBody>
                  <a:tcPr marL="58081" marR="58081" marT="35524" marB="35524"/>
                </a:tc>
                <a:tc>
                  <a:txBody>
                    <a:bodyPr/>
                    <a:lstStyle/>
                    <a:p>
                      <a:r>
                        <a:rPr lang="cs-CZ" sz="1100" dirty="0"/>
                        <a:t>Umožňující profesní výkon</a:t>
                      </a:r>
                    </a:p>
                  </a:txBody>
                  <a:tcPr marL="58081" marR="58081" marT="35524" marB="35524"/>
                </a:tc>
                <a:tc>
                  <a:txBody>
                    <a:bodyPr/>
                    <a:lstStyle/>
                    <a:p>
                      <a:r>
                        <a:rPr lang="cs-CZ" sz="1100" dirty="0"/>
                        <a:t>Hlavně somatická</a:t>
                      </a:r>
                    </a:p>
                    <a:p>
                      <a:r>
                        <a:rPr lang="cs-CZ" sz="1100" baseline="0" dirty="0"/>
                        <a:t>Převaha </a:t>
                      </a:r>
                      <a:r>
                        <a:rPr lang="cs-CZ" sz="1100" baseline="0" dirty="0" err="1"/>
                        <a:t>tacitních</a:t>
                      </a:r>
                      <a:r>
                        <a:rPr lang="cs-CZ" sz="1100" baseline="0" dirty="0"/>
                        <a:t> znalostí</a:t>
                      </a:r>
                      <a:endParaRPr lang="cs-CZ" sz="1100" dirty="0"/>
                    </a:p>
                  </a:txBody>
                  <a:tcPr marL="58081" marR="58081" marT="35524" marB="35524"/>
                </a:tc>
                <a:extLst>
                  <a:ext uri="{0D108BD9-81ED-4DB2-BD59-A6C34878D82A}">
                    <a16:rowId xmlns:a16="http://schemas.microsoft.com/office/drawing/2014/main" val="91594741"/>
                  </a:ext>
                </a:extLst>
              </a:tr>
              <a:tr h="629963">
                <a:tc>
                  <a:txBody>
                    <a:bodyPr/>
                    <a:lstStyle/>
                    <a:p>
                      <a:r>
                        <a:rPr lang="cs-CZ" sz="1100" dirty="0"/>
                        <a:t>2.Abreaktivní reflexe</a:t>
                      </a:r>
                    </a:p>
                  </a:txBody>
                  <a:tcPr marL="58081" marR="58081" marT="35524" marB="35524"/>
                </a:tc>
                <a:tc>
                  <a:txBody>
                    <a:bodyPr/>
                    <a:lstStyle/>
                    <a:p>
                      <a:r>
                        <a:rPr lang="cs-CZ" sz="1100" dirty="0"/>
                        <a:t>Verbální ventilace k úlevě napětí</a:t>
                      </a:r>
                    </a:p>
                  </a:txBody>
                  <a:tcPr marL="58081" marR="58081" marT="35524" marB="35524"/>
                </a:tc>
                <a:tc>
                  <a:txBody>
                    <a:bodyPr/>
                    <a:lstStyle/>
                    <a:p>
                      <a:r>
                        <a:rPr lang="cs-CZ" sz="1100" dirty="0"/>
                        <a:t>Není třeba</a:t>
                      </a:r>
                    </a:p>
                    <a:p>
                      <a:r>
                        <a:rPr lang="cs-CZ" sz="1100" dirty="0"/>
                        <a:t>Pozitivní přijetí kolegy</a:t>
                      </a:r>
                    </a:p>
                  </a:txBody>
                  <a:tcPr marL="58081" marR="58081" marT="35524" marB="35524"/>
                </a:tc>
                <a:tc>
                  <a:txBody>
                    <a:bodyPr/>
                    <a:lstStyle/>
                    <a:p>
                      <a:r>
                        <a:rPr lang="cs-CZ" sz="1100" dirty="0"/>
                        <a:t>Umožňující neformální setkání s kolegy</a:t>
                      </a:r>
                    </a:p>
                  </a:txBody>
                  <a:tcPr marL="58081" marR="58081" marT="35524" marB="35524"/>
                </a:tc>
                <a:tc>
                  <a:txBody>
                    <a:bodyPr/>
                    <a:lstStyle/>
                    <a:p>
                      <a:r>
                        <a:rPr lang="cs-CZ" sz="1100" dirty="0"/>
                        <a:t>Jakákoli</a:t>
                      </a:r>
                    </a:p>
                  </a:txBody>
                  <a:tcPr marL="58081" marR="58081" marT="35524" marB="35524"/>
                </a:tc>
                <a:extLst>
                  <a:ext uri="{0D108BD9-81ED-4DB2-BD59-A6C34878D82A}">
                    <a16:rowId xmlns:a16="http://schemas.microsoft.com/office/drawing/2014/main" val="2645279178"/>
                  </a:ext>
                </a:extLst>
              </a:tr>
              <a:tr h="629963">
                <a:tc>
                  <a:txBody>
                    <a:bodyPr/>
                    <a:lstStyle/>
                    <a:p>
                      <a:r>
                        <a:rPr lang="cs-CZ" sz="1100" dirty="0"/>
                        <a:t>3.Korektivní reflexe</a:t>
                      </a:r>
                    </a:p>
                  </a:txBody>
                  <a:tcPr marL="58081" marR="58081" marT="35524" marB="35524"/>
                </a:tc>
                <a:tc>
                  <a:txBody>
                    <a:bodyPr/>
                    <a:lstStyle/>
                    <a:p>
                      <a:r>
                        <a:rPr lang="cs-CZ" sz="1100" dirty="0"/>
                        <a:t>Odstranění profesních chyb</a:t>
                      </a:r>
                    </a:p>
                  </a:txBody>
                  <a:tcPr marL="58081" marR="58081" marT="35524" marB="35524"/>
                </a:tc>
                <a:tc>
                  <a:txBody>
                    <a:bodyPr/>
                    <a:lstStyle/>
                    <a:p>
                      <a:r>
                        <a:rPr lang="cs-CZ" sz="1100" dirty="0"/>
                        <a:t>Běžné sociální normy, sebeovládání</a:t>
                      </a:r>
                    </a:p>
                  </a:txBody>
                  <a:tcPr marL="58081" marR="58081" marT="35524" marB="35524"/>
                </a:tc>
                <a:tc>
                  <a:txBody>
                    <a:bodyPr/>
                    <a:lstStyle/>
                    <a:p>
                      <a:r>
                        <a:rPr lang="cs-CZ" sz="1100" dirty="0"/>
                        <a:t>Spíše hierarchická distance</a:t>
                      </a:r>
                    </a:p>
                  </a:txBody>
                  <a:tcPr marL="58081" marR="58081" marT="35524" marB="35524"/>
                </a:tc>
                <a:tc>
                  <a:txBody>
                    <a:bodyPr/>
                    <a:lstStyle/>
                    <a:p>
                      <a:r>
                        <a:rPr lang="cs-CZ" sz="1100" dirty="0"/>
                        <a:t>Jakákoli, spíše pobytová</a:t>
                      </a:r>
                    </a:p>
                  </a:txBody>
                  <a:tcPr marL="58081" marR="58081" marT="35524" marB="35524"/>
                </a:tc>
                <a:extLst>
                  <a:ext uri="{0D108BD9-81ED-4DB2-BD59-A6C34878D82A}">
                    <a16:rowId xmlns:a16="http://schemas.microsoft.com/office/drawing/2014/main" val="3939366942"/>
                  </a:ext>
                </a:extLst>
              </a:tr>
              <a:tr h="456289">
                <a:tc>
                  <a:txBody>
                    <a:bodyPr/>
                    <a:lstStyle/>
                    <a:p>
                      <a:r>
                        <a:rPr lang="cs-CZ" sz="1100" dirty="0"/>
                        <a:t>4.Rozvažující reflexe</a:t>
                      </a:r>
                    </a:p>
                  </a:txBody>
                  <a:tcPr marL="58081" marR="58081" marT="35524" marB="35524"/>
                </a:tc>
                <a:tc>
                  <a:txBody>
                    <a:bodyPr/>
                    <a:lstStyle/>
                    <a:p>
                      <a:r>
                        <a:rPr lang="cs-CZ" sz="1100" dirty="0"/>
                        <a:t>Dlouhodobá práce s různými hledisky</a:t>
                      </a:r>
                    </a:p>
                  </a:txBody>
                  <a:tcPr marL="58081" marR="58081" marT="35524" marB="35524"/>
                </a:tc>
                <a:tc>
                  <a:txBody>
                    <a:bodyPr/>
                    <a:lstStyle/>
                    <a:p>
                      <a:r>
                        <a:rPr lang="cs-CZ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Dlouhodobá formace</a:t>
                      </a:r>
                      <a:endParaRPr lang="cs-CZ" sz="1100" dirty="0"/>
                    </a:p>
                  </a:txBody>
                  <a:tcPr marL="58081" marR="58081" marT="35524" marB="35524"/>
                </a:tc>
                <a:tc>
                  <a:txBody>
                    <a:bodyPr/>
                    <a:lstStyle/>
                    <a:p>
                      <a:r>
                        <a:rPr lang="cs-CZ" sz="1100" dirty="0"/>
                        <a:t>Pozitivní k reflexi</a:t>
                      </a:r>
                    </a:p>
                    <a:p>
                      <a:r>
                        <a:rPr lang="cs-CZ" sz="1100" dirty="0"/>
                        <a:t>Menší </a:t>
                      </a:r>
                      <a:r>
                        <a:rPr lang="cs-CZ" sz="1100" dirty="0" err="1"/>
                        <a:t>org</a:t>
                      </a:r>
                      <a:r>
                        <a:rPr lang="cs-CZ" sz="1100" dirty="0"/>
                        <a:t>.</a:t>
                      </a:r>
                    </a:p>
                  </a:txBody>
                  <a:tcPr marL="58081" marR="58081" marT="35524" marB="35524"/>
                </a:tc>
                <a:tc>
                  <a:txBody>
                    <a:bodyPr/>
                    <a:lstStyle/>
                    <a:p>
                      <a:r>
                        <a:rPr lang="cs-CZ" sz="1100" dirty="0"/>
                        <a:t>Spíš víceúrovňová komplexní</a:t>
                      </a:r>
                    </a:p>
                  </a:txBody>
                  <a:tcPr marL="58081" marR="58081" marT="35524" marB="35524"/>
                </a:tc>
                <a:extLst>
                  <a:ext uri="{0D108BD9-81ED-4DB2-BD59-A6C34878D82A}">
                    <a16:rowId xmlns:a16="http://schemas.microsoft.com/office/drawing/2014/main" val="102877977"/>
                  </a:ext>
                </a:extLst>
              </a:tr>
              <a:tr h="456289">
                <a:tc>
                  <a:txBody>
                    <a:bodyPr/>
                    <a:lstStyle/>
                    <a:p>
                      <a:r>
                        <a:rPr lang="cs-CZ" sz="1100" dirty="0"/>
                        <a:t>5.Dialogická reflexe</a:t>
                      </a:r>
                    </a:p>
                  </a:txBody>
                  <a:tcPr marL="58081" marR="58081" marT="35524" marB="35524"/>
                </a:tc>
                <a:tc>
                  <a:txBody>
                    <a:bodyPr/>
                    <a:lstStyle/>
                    <a:p>
                      <a:r>
                        <a:rPr lang="cs-CZ" sz="1100" dirty="0"/>
                        <a:t>Detto-probíhající v týmu</a:t>
                      </a:r>
                    </a:p>
                  </a:txBody>
                  <a:tcPr marL="58081" marR="58081" marT="35524" marB="35524"/>
                </a:tc>
                <a:tc>
                  <a:txBody>
                    <a:bodyPr/>
                    <a:lstStyle/>
                    <a:p>
                      <a:r>
                        <a:rPr lang="cs-CZ" sz="1100" dirty="0"/>
                        <a:t>Dlouhodobá formace</a:t>
                      </a:r>
                    </a:p>
                  </a:txBody>
                  <a:tcPr marL="58081" marR="58081" marT="35524" marB="35524"/>
                </a:tc>
                <a:tc>
                  <a:txBody>
                    <a:bodyPr/>
                    <a:lstStyle/>
                    <a:p>
                      <a:r>
                        <a:rPr lang="cs-CZ" sz="1100" dirty="0" err="1"/>
                        <a:t>Resilientní</a:t>
                      </a:r>
                      <a:r>
                        <a:rPr lang="cs-CZ" sz="1100" dirty="0"/>
                        <a:t> kultura</a:t>
                      </a:r>
                    </a:p>
                  </a:txBody>
                  <a:tcPr marL="58081" marR="58081" marT="35524" marB="35524"/>
                </a:tc>
                <a:tc>
                  <a:txBody>
                    <a:bodyPr/>
                    <a:lstStyle/>
                    <a:p>
                      <a:r>
                        <a:rPr lang="cs-CZ" sz="1100" dirty="0"/>
                        <a:t>Týmová práce, </a:t>
                      </a:r>
                      <a:r>
                        <a:rPr lang="cs-CZ" sz="1100" dirty="0" err="1"/>
                        <a:t>multidsciplinární</a:t>
                      </a:r>
                      <a:endParaRPr lang="cs-CZ" sz="1100" dirty="0"/>
                    </a:p>
                  </a:txBody>
                  <a:tcPr marL="58081" marR="58081" marT="35524" marB="35524"/>
                </a:tc>
                <a:extLst>
                  <a:ext uri="{0D108BD9-81ED-4DB2-BD59-A6C34878D82A}">
                    <a16:rowId xmlns:a16="http://schemas.microsoft.com/office/drawing/2014/main" val="29017598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7369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3845" y="620689"/>
            <a:ext cx="6321657" cy="936104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chemeClr val="tx1"/>
                </a:solidFill>
              </a:rPr>
              <a:t>Studie C Tři typy vztahu k reflexi u pracovníků zdravotních a sociálních služeb (N=771)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br>
              <a:rPr lang="cs-CZ" b="1" dirty="0">
                <a:solidFill>
                  <a:schemeClr val="tx1"/>
                </a:solidFill>
              </a:rPr>
            </a:br>
            <a:r>
              <a:rPr lang="cs-CZ" sz="1200" b="1" dirty="0">
                <a:solidFill>
                  <a:schemeClr val="tx1"/>
                </a:solidFill>
              </a:rPr>
              <a:t>(</a:t>
            </a:r>
            <a:r>
              <a:rPr lang="cs-CZ" sz="1350" b="1" dirty="0">
                <a:solidFill>
                  <a:schemeClr val="tx1"/>
                </a:solidFill>
              </a:rPr>
              <a:t>Havrdová, Soukup,2022)</a:t>
            </a:r>
            <a:endParaRPr lang="cs-CZ" sz="1350" dirty="0">
              <a:solidFill>
                <a:schemeClr val="tx1"/>
              </a:solidFill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6758983"/>
              </p:ext>
            </p:extLst>
          </p:nvPr>
        </p:nvGraphicFramePr>
        <p:xfrm>
          <a:off x="361494" y="2204864"/>
          <a:ext cx="6598988" cy="38769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9747">
                  <a:extLst>
                    <a:ext uri="{9D8B030D-6E8A-4147-A177-3AD203B41FA5}">
                      <a16:colId xmlns:a16="http://schemas.microsoft.com/office/drawing/2014/main" val="1775628495"/>
                    </a:ext>
                  </a:extLst>
                </a:gridCol>
                <a:gridCol w="1649747">
                  <a:extLst>
                    <a:ext uri="{9D8B030D-6E8A-4147-A177-3AD203B41FA5}">
                      <a16:colId xmlns:a16="http://schemas.microsoft.com/office/drawing/2014/main" val="237745811"/>
                    </a:ext>
                  </a:extLst>
                </a:gridCol>
                <a:gridCol w="1649747">
                  <a:extLst>
                    <a:ext uri="{9D8B030D-6E8A-4147-A177-3AD203B41FA5}">
                      <a16:colId xmlns:a16="http://schemas.microsoft.com/office/drawing/2014/main" val="2257863389"/>
                    </a:ext>
                  </a:extLst>
                </a:gridCol>
                <a:gridCol w="1649747">
                  <a:extLst>
                    <a:ext uri="{9D8B030D-6E8A-4147-A177-3AD203B41FA5}">
                      <a16:colId xmlns:a16="http://schemas.microsoft.com/office/drawing/2014/main" val="1157696408"/>
                    </a:ext>
                  </a:extLst>
                </a:gridCol>
              </a:tblGrid>
              <a:tr h="897495"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  Zdravotnické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       Sociální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   průměr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90616397"/>
                  </a:ext>
                </a:extLst>
              </a:tr>
              <a:tr h="740266">
                <a:tc>
                  <a:txBody>
                    <a:bodyPr/>
                    <a:lstStyle/>
                    <a:p>
                      <a:r>
                        <a:rPr lang="cs-CZ" sz="1400" dirty="0"/>
                        <a:t>Reflexe a supervize</a:t>
                      </a:r>
                    </a:p>
                    <a:p>
                      <a:r>
                        <a:rPr lang="cs-CZ" sz="1400" dirty="0"/>
                        <a:t>je běžnou součástí práce v naší </a:t>
                      </a:r>
                      <a:r>
                        <a:rPr lang="cs-CZ" sz="1400" dirty="0" err="1"/>
                        <a:t>org</a:t>
                      </a:r>
                      <a:r>
                        <a:rPr lang="cs-CZ" sz="1400" dirty="0"/>
                        <a:t>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        27,7 %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l" defTabSz="457189" rtl="0" eaLnBrk="1" latinLnBrk="0" hangingPunct="1"/>
                      <a:r>
                        <a:rPr lang="cs-CZ" sz="1400" dirty="0">
                          <a:solidFill>
                            <a:srgbClr val="FF0000"/>
                          </a:solidFill>
                        </a:rPr>
                        <a:t>        63,5 %</a:t>
                      </a:r>
                      <a:endParaRPr lang="cs-CZ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   42,5 %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37782296"/>
                  </a:ext>
                </a:extLst>
              </a:tr>
              <a:tr h="740266">
                <a:tc>
                  <a:txBody>
                    <a:bodyPr/>
                    <a:lstStyle/>
                    <a:p>
                      <a:r>
                        <a:rPr lang="cs-CZ" sz="1400" dirty="0"/>
                        <a:t>Reflexe a supervize v organizaci není a přála bych si ji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        31,8</a:t>
                      </a:r>
                      <a:r>
                        <a:rPr lang="cs-CZ" sz="1400" baseline="0" dirty="0"/>
                        <a:t> %</a:t>
                      </a:r>
                      <a:endParaRPr lang="cs-CZ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        17,4 %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   25,9 %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4940306"/>
                  </a:ext>
                </a:extLst>
              </a:tr>
              <a:tr h="891540">
                <a:tc>
                  <a:txBody>
                    <a:bodyPr/>
                    <a:lstStyle/>
                    <a:p>
                      <a:pPr marL="0" marR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/>
                        <a:t>Reflexe a supervize v organizaci není a nestojím o ni</a:t>
                      </a:r>
                    </a:p>
                    <a:p>
                      <a:endParaRPr lang="cs-CZ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solidFill>
                            <a:srgbClr val="FF0000"/>
                          </a:solidFill>
                        </a:rPr>
                        <a:t>        40,8 %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         19,1 %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   31,9 %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0649565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8904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Jaké faktory souvisejí s přítomností </a:t>
            </a:r>
            <a:r>
              <a:rPr lang="cs-CZ" b="1" dirty="0"/>
              <a:t>reflexe a supervize </a:t>
            </a:r>
            <a:r>
              <a:rPr lang="cs-CZ" dirty="0"/>
              <a:t>v organizaci –studie C</a:t>
            </a:r>
            <a:br>
              <a:rPr lang="cs-CZ" dirty="0"/>
            </a:br>
            <a:r>
              <a:rPr lang="cs-CZ" sz="1200" dirty="0"/>
              <a:t>(Havrdová,Soukup,2022)</a:t>
            </a:r>
            <a:endParaRPr lang="cs-CZ" dirty="0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5552509"/>
              </p:ext>
            </p:extLst>
          </p:nvPr>
        </p:nvGraphicFramePr>
        <p:xfrm>
          <a:off x="508396" y="2060848"/>
          <a:ext cx="7808019" cy="4187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4" name="Přímá spojnice se šipkou 3"/>
          <p:cNvCxnSpPr/>
          <p:nvPr/>
        </p:nvCxnSpPr>
        <p:spPr>
          <a:xfrm>
            <a:off x="4457700" y="3933230"/>
            <a:ext cx="110143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 flipH="1">
            <a:off x="5008419" y="4275859"/>
            <a:ext cx="550718" cy="38514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9233602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1_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4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Capsules</Template>
  <TotalTime>1573</TotalTime>
  <Words>1334</Words>
  <Application>Microsoft Office PowerPoint</Application>
  <PresentationFormat>Předvádění na obrazovce (4:3)</PresentationFormat>
  <Paragraphs>154</Paragraphs>
  <Slides>21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21</vt:i4>
      </vt:variant>
    </vt:vector>
  </HeadingPairs>
  <TitlesOfParts>
    <vt:vector size="29" baseType="lpstr">
      <vt:lpstr>Arial</vt:lpstr>
      <vt:lpstr>Times New Roman</vt:lpstr>
      <vt:lpstr>Trebuchet MS</vt:lpstr>
      <vt:lpstr>Wingdings</vt:lpstr>
      <vt:lpstr>Wingdings 3</vt:lpstr>
      <vt:lpstr>Fazeta</vt:lpstr>
      <vt:lpstr>Fazeta</vt:lpstr>
      <vt:lpstr>1_Fazeta</vt:lpstr>
      <vt:lpstr>Reflexivita a supervize v organizaci Zuzana Havrdová,  UK FHS  2.modul, říjen 2023</vt:lpstr>
      <vt:lpstr>Hodnotová východiska</vt:lpstr>
      <vt:lpstr>Požadavky na kvalifikaci supervizora (ANSE) </vt:lpstr>
      <vt:lpstr>Od  jednotlivci přes tým   k organizaci </vt:lpstr>
      <vt:lpstr>Tříletý smíšený výzkum (Gačr)</vt:lpstr>
      <vt:lpstr>Jak byla reflexivita operacionalizována?                          příklady</vt:lpstr>
      <vt:lpstr>Dimenze využívání a kultivace reflexe  (Havrdová et al, 2022, Sociální práce 5,     tab.2 zkráceno)-studie A</vt:lpstr>
      <vt:lpstr>Studie C Tři typy vztahu k reflexi u pracovníků zdravotních a sociálních služeb (N=771)  (Havrdová, Soukup,2022)</vt:lpstr>
      <vt:lpstr>Jaké faktory souvisejí s přítomností reflexe a supervize v organizaci –studie C (Havrdová,Soukup,2022)</vt:lpstr>
      <vt:lpstr>SEM model (structural equation modelling)-studie C</vt:lpstr>
      <vt:lpstr>Paradigmatický model Podpora reflexivity na pracovišti Lorenz,Havrdová (eds.)2023-studieD D</vt:lpstr>
      <vt:lpstr>Aktivity a strategie manažerů</vt:lpstr>
      <vt:lpstr>ČEHO SE DOSÁHNE PODPOROU REFLEXIVITY NA PRACOVIŠTI?</vt:lpstr>
      <vt:lpstr>Cvičení 1 Reflexivita a reflektivita v organizaci-skupiny mix SxZ se supervizorem</vt:lpstr>
      <vt:lpstr>Cvičení 2 Témata a druhy supervize ve čtveřicích se soc.+ supervizory</vt:lpstr>
      <vt:lpstr>Druhy supervize (přívlastky)</vt:lpstr>
      <vt:lpstr>K čemu chceme supervizi- zvažovat témata splňující metodicky, strategicky i osobně naše potřeby</vt:lpstr>
      <vt:lpstr>Řízení                     Supervize </vt:lpstr>
      <vt:lpstr> Supervize                Vzdělávání</vt:lpstr>
      <vt:lpstr>Supervize se může dotýkat i emocionálně či eticky náročných témat</vt:lpstr>
      <vt:lpstr>Konec výuky 2.modul </vt:lpstr>
    </vt:vector>
  </TitlesOfParts>
  <Company>CHARITA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Možnosti supervize v organizaci</dc:title>
  <dc:creator>CHARITA</dc:creator>
  <cp:lastModifiedBy>Zuzana Havrdová</cp:lastModifiedBy>
  <cp:revision>91</cp:revision>
  <cp:lastPrinted>2023-10-30T18:42:20Z</cp:lastPrinted>
  <dcterms:created xsi:type="dcterms:W3CDTF">2004-11-29T08:16:44Z</dcterms:created>
  <dcterms:modified xsi:type="dcterms:W3CDTF">2023-11-03T08:57:57Z</dcterms:modified>
</cp:coreProperties>
</file>