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5" d="100"/>
          <a:sy n="115" d="100"/>
        </p:scale>
        <p:origin x="372" y="15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můžete upravit styl předlohy.</a:t>
            </a:r>
            <a:endParaRPr lang="cs-CZ"/>
          </a:p>
        </p:txBody>
      </p:sp>
      <p:sp>
        <p:nvSpPr>
          <p:cNvPr id="4" name="Zástupný symbol pro datum 3"/>
          <p:cNvSpPr>
            <a:spLocks noGrp="1"/>
          </p:cNvSpPr>
          <p:nvPr>
            <p:ph type="dt" sz="half" idx="10"/>
          </p:nvPr>
        </p:nvSpPr>
        <p:spPr/>
        <p:txBody>
          <a:bodyPr/>
          <a:lstStyle/>
          <a:p>
            <a:fld id="{B8BC2948-170A-42F7-9216-77B8B3390B1A}" type="datetimeFigureOut">
              <a:rPr lang="cs-CZ" smtClean="0"/>
              <a:t>27.10.2020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593450A-7613-4CF9-87DD-5C753CA397F0}" type="slidenum">
              <a:rPr lang="cs-CZ" smtClean="0"/>
              <a:t>‹#›</a:t>
            </a:fld>
            <a:endParaRPr lang="cs-CZ"/>
          </a:p>
        </p:txBody>
      </p:sp>
    </p:spTree>
    <p:extLst>
      <p:ext uri="{BB962C8B-B14F-4D97-AF65-F5344CB8AC3E}">
        <p14:creationId xmlns:p14="http://schemas.microsoft.com/office/powerpoint/2010/main" val="12451916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8BC2948-170A-42F7-9216-77B8B3390B1A}" type="datetimeFigureOut">
              <a:rPr lang="cs-CZ" smtClean="0"/>
              <a:t>27.10.2020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593450A-7613-4CF9-87DD-5C753CA397F0}" type="slidenum">
              <a:rPr lang="cs-CZ" smtClean="0"/>
              <a:t>‹#›</a:t>
            </a:fld>
            <a:endParaRPr lang="cs-CZ"/>
          </a:p>
        </p:txBody>
      </p:sp>
    </p:spTree>
    <p:extLst>
      <p:ext uri="{BB962C8B-B14F-4D97-AF65-F5344CB8AC3E}">
        <p14:creationId xmlns:p14="http://schemas.microsoft.com/office/powerpoint/2010/main" val="18243269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8BC2948-170A-42F7-9216-77B8B3390B1A}" type="datetimeFigureOut">
              <a:rPr lang="cs-CZ" smtClean="0"/>
              <a:t>27.10.2020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593450A-7613-4CF9-87DD-5C753CA397F0}" type="slidenum">
              <a:rPr lang="cs-CZ" smtClean="0"/>
              <a:t>‹#›</a:t>
            </a:fld>
            <a:endParaRPr lang="cs-CZ"/>
          </a:p>
        </p:txBody>
      </p:sp>
    </p:spTree>
    <p:extLst>
      <p:ext uri="{BB962C8B-B14F-4D97-AF65-F5344CB8AC3E}">
        <p14:creationId xmlns:p14="http://schemas.microsoft.com/office/powerpoint/2010/main" val="18215258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8BC2948-170A-42F7-9216-77B8B3390B1A}" type="datetimeFigureOut">
              <a:rPr lang="cs-CZ" smtClean="0"/>
              <a:t>27.10.2020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593450A-7613-4CF9-87DD-5C753CA397F0}" type="slidenum">
              <a:rPr lang="cs-CZ" smtClean="0"/>
              <a:t>‹#›</a:t>
            </a:fld>
            <a:endParaRPr lang="cs-CZ"/>
          </a:p>
        </p:txBody>
      </p:sp>
    </p:spTree>
    <p:extLst>
      <p:ext uri="{BB962C8B-B14F-4D97-AF65-F5344CB8AC3E}">
        <p14:creationId xmlns:p14="http://schemas.microsoft.com/office/powerpoint/2010/main" val="19714995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Upravte styly předlohy textu.</a:t>
            </a:r>
          </a:p>
        </p:txBody>
      </p:sp>
      <p:sp>
        <p:nvSpPr>
          <p:cNvPr id="4" name="Zástupný symbol pro datum 3"/>
          <p:cNvSpPr>
            <a:spLocks noGrp="1"/>
          </p:cNvSpPr>
          <p:nvPr>
            <p:ph type="dt" sz="half" idx="10"/>
          </p:nvPr>
        </p:nvSpPr>
        <p:spPr/>
        <p:txBody>
          <a:bodyPr/>
          <a:lstStyle/>
          <a:p>
            <a:fld id="{B8BC2948-170A-42F7-9216-77B8B3390B1A}" type="datetimeFigureOut">
              <a:rPr lang="cs-CZ" smtClean="0"/>
              <a:t>27.10.2020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1593450A-7613-4CF9-87DD-5C753CA397F0}" type="slidenum">
              <a:rPr lang="cs-CZ" smtClean="0"/>
              <a:t>‹#›</a:t>
            </a:fld>
            <a:endParaRPr lang="cs-CZ"/>
          </a:p>
        </p:txBody>
      </p:sp>
    </p:spTree>
    <p:extLst>
      <p:ext uri="{BB962C8B-B14F-4D97-AF65-F5344CB8AC3E}">
        <p14:creationId xmlns:p14="http://schemas.microsoft.com/office/powerpoint/2010/main" val="36243657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838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6172200" y="1825625"/>
            <a:ext cx="5181600" cy="435133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B8BC2948-170A-42F7-9216-77B8B3390B1A}" type="datetimeFigureOut">
              <a:rPr lang="cs-CZ" smtClean="0"/>
              <a:t>27.10.2020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593450A-7613-4CF9-87DD-5C753CA397F0}" type="slidenum">
              <a:rPr lang="cs-CZ" smtClean="0"/>
              <a:t>‹#›</a:t>
            </a:fld>
            <a:endParaRPr lang="cs-CZ"/>
          </a:p>
        </p:txBody>
      </p:sp>
    </p:spTree>
    <p:extLst>
      <p:ext uri="{BB962C8B-B14F-4D97-AF65-F5344CB8AC3E}">
        <p14:creationId xmlns:p14="http://schemas.microsoft.com/office/powerpoint/2010/main" val="5673165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4" name="Zástupný symbol pro obsah 3"/>
          <p:cNvSpPr>
            <a:spLocks noGrp="1"/>
          </p:cNvSpPr>
          <p:nvPr>
            <p:ph sz="half" idx="2"/>
          </p:nvPr>
        </p:nvSpPr>
        <p:spPr>
          <a:xfrm>
            <a:off x="839788" y="2505075"/>
            <a:ext cx="5157787"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Upravte styly předlohy textu.</a:t>
            </a:r>
          </a:p>
        </p:txBody>
      </p:sp>
      <p:sp>
        <p:nvSpPr>
          <p:cNvPr id="6" name="Zástupný symbol pro obsah 5"/>
          <p:cNvSpPr>
            <a:spLocks noGrp="1"/>
          </p:cNvSpPr>
          <p:nvPr>
            <p:ph sz="quarter" idx="4"/>
          </p:nvPr>
        </p:nvSpPr>
        <p:spPr>
          <a:xfrm>
            <a:off x="6172200" y="2505075"/>
            <a:ext cx="5183188" cy="3684588"/>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B8BC2948-170A-42F7-9216-77B8B3390B1A}" type="datetimeFigureOut">
              <a:rPr lang="cs-CZ" smtClean="0"/>
              <a:t>27.10.2020</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1593450A-7613-4CF9-87DD-5C753CA397F0}" type="slidenum">
              <a:rPr lang="cs-CZ" smtClean="0"/>
              <a:t>‹#›</a:t>
            </a:fld>
            <a:endParaRPr lang="cs-CZ"/>
          </a:p>
        </p:txBody>
      </p:sp>
    </p:spTree>
    <p:extLst>
      <p:ext uri="{BB962C8B-B14F-4D97-AF65-F5344CB8AC3E}">
        <p14:creationId xmlns:p14="http://schemas.microsoft.com/office/powerpoint/2010/main" val="16140761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B8BC2948-170A-42F7-9216-77B8B3390B1A}" type="datetimeFigureOut">
              <a:rPr lang="cs-CZ" smtClean="0"/>
              <a:t>27.10.2020</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1593450A-7613-4CF9-87DD-5C753CA397F0}" type="slidenum">
              <a:rPr lang="cs-CZ" smtClean="0"/>
              <a:t>‹#›</a:t>
            </a:fld>
            <a:endParaRPr lang="cs-CZ"/>
          </a:p>
        </p:txBody>
      </p:sp>
    </p:spTree>
    <p:extLst>
      <p:ext uri="{BB962C8B-B14F-4D97-AF65-F5344CB8AC3E}">
        <p14:creationId xmlns:p14="http://schemas.microsoft.com/office/powerpoint/2010/main" val="3090299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B8BC2948-170A-42F7-9216-77B8B3390B1A}" type="datetimeFigureOut">
              <a:rPr lang="cs-CZ" smtClean="0"/>
              <a:t>27.10.2020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1593450A-7613-4CF9-87DD-5C753CA397F0}" type="slidenum">
              <a:rPr lang="cs-CZ" smtClean="0"/>
              <a:t>‹#›</a:t>
            </a:fld>
            <a:endParaRPr lang="cs-CZ"/>
          </a:p>
        </p:txBody>
      </p:sp>
    </p:spTree>
    <p:extLst>
      <p:ext uri="{BB962C8B-B14F-4D97-AF65-F5344CB8AC3E}">
        <p14:creationId xmlns:p14="http://schemas.microsoft.com/office/powerpoint/2010/main" val="19159004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B8BC2948-170A-42F7-9216-77B8B3390B1A}" type="datetimeFigureOut">
              <a:rPr lang="cs-CZ" smtClean="0"/>
              <a:t>27.10.2020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593450A-7613-4CF9-87DD-5C753CA397F0}" type="slidenum">
              <a:rPr lang="cs-CZ" smtClean="0"/>
              <a:t>‹#›</a:t>
            </a:fld>
            <a:endParaRPr lang="cs-CZ"/>
          </a:p>
        </p:txBody>
      </p:sp>
    </p:spTree>
    <p:extLst>
      <p:ext uri="{BB962C8B-B14F-4D97-AF65-F5344CB8AC3E}">
        <p14:creationId xmlns:p14="http://schemas.microsoft.com/office/powerpoint/2010/main" val="8202176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Upravte styly předlohy textu.</a:t>
            </a:r>
          </a:p>
        </p:txBody>
      </p:sp>
      <p:sp>
        <p:nvSpPr>
          <p:cNvPr id="5" name="Zástupný symbol pro datum 4"/>
          <p:cNvSpPr>
            <a:spLocks noGrp="1"/>
          </p:cNvSpPr>
          <p:nvPr>
            <p:ph type="dt" sz="half" idx="10"/>
          </p:nvPr>
        </p:nvSpPr>
        <p:spPr/>
        <p:txBody>
          <a:bodyPr/>
          <a:lstStyle/>
          <a:p>
            <a:fld id="{B8BC2948-170A-42F7-9216-77B8B3390B1A}" type="datetimeFigureOut">
              <a:rPr lang="cs-CZ" smtClean="0"/>
              <a:t>27.10.2020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1593450A-7613-4CF9-87DD-5C753CA397F0}" type="slidenum">
              <a:rPr lang="cs-CZ" smtClean="0"/>
              <a:t>‹#›</a:t>
            </a:fld>
            <a:endParaRPr lang="cs-CZ"/>
          </a:p>
        </p:txBody>
      </p:sp>
    </p:spTree>
    <p:extLst>
      <p:ext uri="{BB962C8B-B14F-4D97-AF65-F5344CB8AC3E}">
        <p14:creationId xmlns:p14="http://schemas.microsoft.com/office/powerpoint/2010/main" val="1694822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BC2948-170A-42F7-9216-77B8B3390B1A}" type="datetimeFigureOut">
              <a:rPr lang="cs-CZ" smtClean="0"/>
              <a:t>27.10.2020</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593450A-7613-4CF9-87DD-5C753CA397F0}" type="slidenum">
              <a:rPr lang="cs-CZ" smtClean="0"/>
              <a:t>‹#›</a:t>
            </a:fld>
            <a:endParaRPr lang="cs-CZ"/>
          </a:p>
        </p:txBody>
      </p:sp>
    </p:spTree>
    <p:extLst>
      <p:ext uri="{BB962C8B-B14F-4D97-AF65-F5344CB8AC3E}">
        <p14:creationId xmlns:p14="http://schemas.microsoft.com/office/powerpoint/2010/main" val="25059373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hyperlink" Target="https://www.youtube.com/watch?v=9Y17YaZRRvY"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youtube.com/watch?v=korGK0yGIDo"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Kognitivní disonance</a:t>
            </a:r>
            <a:endParaRPr lang="cs-CZ" dirty="0"/>
          </a:p>
        </p:txBody>
      </p:sp>
    </p:spTree>
    <p:extLst>
      <p:ext uri="{BB962C8B-B14F-4D97-AF65-F5344CB8AC3E}">
        <p14:creationId xmlns:p14="http://schemas.microsoft.com/office/powerpoint/2010/main" val="16689487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1524000" y="0"/>
            <a:ext cx="9144000" cy="476672"/>
          </a:xfrm>
          <a:prstGeom prst="rect">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cs-CZ" sz="2800" dirty="0">
                <a:solidFill>
                  <a:schemeClr val="bg1"/>
                </a:solidFill>
              </a:rPr>
              <a:t>Kognitivní disonance</a:t>
            </a:r>
            <a:endParaRPr lang="cs-CZ" sz="2800" dirty="0">
              <a:solidFill>
                <a:schemeClr val="bg1"/>
              </a:solidFill>
            </a:endParaRPr>
          </a:p>
        </p:txBody>
      </p:sp>
      <p:sp>
        <p:nvSpPr>
          <p:cNvPr id="5" name="Obdélník 4"/>
          <p:cNvSpPr/>
          <p:nvPr/>
        </p:nvSpPr>
        <p:spPr>
          <a:xfrm>
            <a:off x="1524000" y="476672"/>
            <a:ext cx="9144000" cy="432048"/>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Obdélník 5"/>
          <p:cNvSpPr/>
          <p:nvPr/>
        </p:nvSpPr>
        <p:spPr>
          <a:xfrm>
            <a:off x="1559496" y="476672"/>
            <a:ext cx="6768752" cy="523220"/>
          </a:xfrm>
          <a:prstGeom prst="rect">
            <a:avLst/>
          </a:prstGeom>
        </p:spPr>
        <p:txBody>
          <a:bodyPr wrap="square">
            <a:spAutoFit/>
          </a:bodyPr>
          <a:lstStyle/>
          <a:p>
            <a:r>
              <a:rPr lang="cs-CZ" sz="2800" dirty="0">
                <a:solidFill>
                  <a:schemeClr val="bg1"/>
                </a:solidFill>
              </a:rPr>
              <a:t>Leon </a:t>
            </a:r>
            <a:r>
              <a:rPr lang="cs-CZ" sz="2800" dirty="0" err="1">
                <a:solidFill>
                  <a:schemeClr val="bg1"/>
                </a:solidFill>
              </a:rPr>
              <a:t>Festinger</a:t>
            </a:r>
            <a:endParaRPr lang="cs-CZ" sz="2800" dirty="0"/>
          </a:p>
        </p:txBody>
      </p:sp>
      <p:sp>
        <p:nvSpPr>
          <p:cNvPr id="7" name="TextovéPole 6"/>
          <p:cNvSpPr txBox="1"/>
          <p:nvPr/>
        </p:nvSpPr>
        <p:spPr>
          <a:xfrm>
            <a:off x="1631504" y="1052737"/>
            <a:ext cx="8856984" cy="5632311"/>
          </a:xfrm>
          <a:prstGeom prst="rect">
            <a:avLst/>
          </a:prstGeom>
          <a:noFill/>
        </p:spPr>
        <p:txBody>
          <a:bodyPr wrap="square" rtlCol="0">
            <a:spAutoFit/>
          </a:bodyPr>
          <a:lstStyle/>
          <a:p>
            <a:pPr algn="just">
              <a:buFont typeface="Wingdings" pitchFamily="2" charset="2"/>
              <a:buChar char="§"/>
            </a:pPr>
            <a:r>
              <a:rPr lang="cs-CZ" sz="2400" dirty="0"/>
              <a:t> nejvlivnější teorie od 50. do 70. let</a:t>
            </a:r>
          </a:p>
          <a:p>
            <a:pPr algn="just">
              <a:buFont typeface="Wingdings" pitchFamily="2" charset="2"/>
              <a:buChar char="§"/>
            </a:pPr>
            <a:r>
              <a:rPr lang="cs-CZ" sz="2400" dirty="0"/>
              <a:t> dnes je obecně přijímána, ale výzkumy v této oblasti se již nekonají</a:t>
            </a:r>
          </a:p>
          <a:p>
            <a:pPr algn="just">
              <a:buFont typeface="Wingdings" pitchFamily="2" charset="2"/>
              <a:buChar char="§"/>
            </a:pPr>
            <a:r>
              <a:rPr lang="cs-CZ" sz="2400" dirty="0"/>
              <a:t> TKD říká, že </a:t>
            </a:r>
            <a:r>
              <a:rPr lang="cs-CZ" sz="2400" b="1" dirty="0"/>
              <a:t>člověk cítí neklid a napětí, když zastává protichůdné názory nebo např. pokud se jeho chování neslučuje s jeho prožíváním</a:t>
            </a:r>
            <a:r>
              <a:rPr lang="cs-CZ" sz="2400" dirty="0"/>
              <a:t>. Např. šéf je zlý člověk…..když se potkáme, jsem k němu příjemný až </a:t>
            </a:r>
            <a:r>
              <a:rPr lang="cs-CZ" sz="2400" dirty="0" err="1"/>
              <a:t>potolízalský</a:t>
            </a:r>
            <a:r>
              <a:rPr lang="cs-CZ" sz="2400" dirty="0"/>
              <a:t>, kamarádka partnera mi nesedí, opisuji při písemce apod.</a:t>
            </a:r>
          </a:p>
          <a:p>
            <a:pPr algn="just"/>
            <a:r>
              <a:rPr lang="cs-CZ" sz="2400" dirty="0"/>
              <a:t>             kognitivní disonanci snížím tím, že si řeknu, že šéfa potřebuju a proto jsem k němu milý – srovnám, ospravedlním svoje chování a myšlení : chovám-li se hloupě nebo nemorálně, měním svoje postoje tak, abych uvěřil, že chování je rozumné a ospravedlnitelné (opisují všichni</a:t>
            </a:r>
            <a:r>
              <a:rPr lang="cs-CZ" sz="2400" dirty="0" smtClean="0"/>
              <a:t>) </a:t>
            </a:r>
            <a:r>
              <a:rPr lang="cs-CZ" sz="2400" dirty="0" smtClean="0">
                <a:hlinkClick r:id="rId2"/>
              </a:rPr>
              <a:t>https://www.youtube.com/watch?v=9Y17YaZRRvY</a:t>
            </a:r>
            <a:endParaRPr lang="cs-CZ" sz="2400" dirty="0" smtClean="0"/>
          </a:p>
          <a:p>
            <a:pPr algn="just"/>
            <a:r>
              <a:rPr lang="cs-CZ" sz="2400" b="1" dirty="0" smtClean="0"/>
              <a:t>Kognice</a:t>
            </a:r>
            <a:r>
              <a:rPr lang="cs-CZ" sz="2400" dirty="0" smtClean="0"/>
              <a:t> </a:t>
            </a:r>
            <a:r>
              <a:rPr lang="cs-CZ" sz="2400" dirty="0"/>
              <a:t>(názor, přesvědčení, poznatek) – 2 názory</a:t>
            </a:r>
          </a:p>
          <a:p>
            <a:pPr algn="just"/>
            <a:r>
              <a:rPr lang="cs-CZ" sz="2400" dirty="0"/>
              <a:t>                                                            relevantní     x   irelevantní         </a:t>
            </a:r>
          </a:p>
          <a:p>
            <a:pPr algn="just"/>
            <a:r>
              <a:rPr lang="cs-CZ" sz="2400" dirty="0"/>
              <a:t>                                  disonantní               konsonantní</a:t>
            </a:r>
          </a:p>
        </p:txBody>
      </p:sp>
      <p:sp>
        <p:nvSpPr>
          <p:cNvPr id="8" name="Šipka doprava 7"/>
          <p:cNvSpPr/>
          <p:nvPr/>
        </p:nvSpPr>
        <p:spPr>
          <a:xfrm>
            <a:off x="1775520" y="3717032"/>
            <a:ext cx="648072"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 name="Šipka dolů 9"/>
          <p:cNvSpPr/>
          <p:nvPr/>
        </p:nvSpPr>
        <p:spPr>
          <a:xfrm>
            <a:off x="6384032" y="5805264"/>
            <a:ext cx="432048" cy="14401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1" name="Šipka dolů 10"/>
          <p:cNvSpPr/>
          <p:nvPr/>
        </p:nvSpPr>
        <p:spPr>
          <a:xfrm>
            <a:off x="8040216" y="5805264"/>
            <a:ext cx="432048" cy="14401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3" name="Šipka doprava 12"/>
          <p:cNvSpPr/>
          <p:nvPr/>
        </p:nvSpPr>
        <p:spPr>
          <a:xfrm>
            <a:off x="5951984" y="6237312"/>
            <a:ext cx="360040"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4" name="Šipka doprava 13"/>
          <p:cNvSpPr/>
          <p:nvPr/>
        </p:nvSpPr>
        <p:spPr>
          <a:xfrm flipH="1">
            <a:off x="5447928" y="6237312"/>
            <a:ext cx="360040" cy="2880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23315335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1703512" y="2276872"/>
            <a:ext cx="8507288" cy="360040"/>
          </a:xfrm>
        </p:spPr>
        <p:txBody>
          <a:bodyPr>
            <a:noAutofit/>
          </a:bodyPr>
          <a:lstStyle/>
          <a:p>
            <a:pPr>
              <a:buNone/>
            </a:pPr>
            <a:r>
              <a:rPr lang="cs-CZ" sz="2000" dirty="0">
                <a:hlinkClick r:id="rId2"/>
              </a:rPr>
              <a:t>http://www.</a:t>
            </a:r>
            <a:r>
              <a:rPr lang="cs-CZ" sz="2000" dirty="0" err="1">
                <a:hlinkClick r:id="rId2"/>
              </a:rPr>
              <a:t>youtube.com</a:t>
            </a:r>
            <a:r>
              <a:rPr lang="cs-CZ" sz="2000" dirty="0">
                <a:hlinkClick r:id="rId2"/>
              </a:rPr>
              <a:t>/</a:t>
            </a:r>
            <a:r>
              <a:rPr lang="cs-CZ" sz="2000" dirty="0" err="1">
                <a:hlinkClick r:id="rId2"/>
              </a:rPr>
              <a:t>watch</a:t>
            </a:r>
            <a:r>
              <a:rPr lang="cs-CZ" sz="2000" dirty="0">
                <a:hlinkClick r:id="rId2"/>
              </a:rPr>
              <a:t>?v=korGK0yGIDo</a:t>
            </a:r>
            <a:endParaRPr lang="cs-CZ" sz="2000" dirty="0"/>
          </a:p>
          <a:p>
            <a:endParaRPr lang="cs-CZ" sz="2000" dirty="0"/>
          </a:p>
        </p:txBody>
      </p:sp>
      <p:sp>
        <p:nvSpPr>
          <p:cNvPr id="4" name="Obdélník 3"/>
          <p:cNvSpPr/>
          <p:nvPr/>
        </p:nvSpPr>
        <p:spPr>
          <a:xfrm>
            <a:off x="1524000" y="0"/>
            <a:ext cx="9144000" cy="476672"/>
          </a:xfrm>
          <a:prstGeom prst="rect">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cs-CZ" sz="2800" dirty="0">
                <a:solidFill>
                  <a:schemeClr val="bg1"/>
                </a:solidFill>
              </a:rPr>
              <a:t>Kognitivní disonance</a:t>
            </a:r>
            <a:endParaRPr lang="cs-CZ" sz="2800" dirty="0">
              <a:solidFill>
                <a:schemeClr val="bg1"/>
              </a:solidFill>
            </a:endParaRPr>
          </a:p>
        </p:txBody>
      </p:sp>
      <p:sp>
        <p:nvSpPr>
          <p:cNvPr id="5" name="Obdélník 4"/>
          <p:cNvSpPr/>
          <p:nvPr/>
        </p:nvSpPr>
        <p:spPr>
          <a:xfrm>
            <a:off x="1524000" y="476672"/>
            <a:ext cx="9144000" cy="432048"/>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Obdélník 5"/>
          <p:cNvSpPr/>
          <p:nvPr/>
        </p:nvSpPr>
        <p:spPr>
          <a:xfrm>
            <a:off x="1559496" y="476672"/>
            <a:ext cx="6768752" cy="523220"/>
          </a:xfrm>
          <a:prstGeom prst="rect">
            <a:avLst/>
          </a:prstGeom>
        </p:spPr>
        <p:txBody>
          <a:bodyPr wrap="square">
            <a:spAutoFit/>
          </a:bodyPr>
          <a:lstStyle/>
          <a:p>
            <a:r>
              <a:rPr lang="cs-CZ" sz="2800" dirty="0">
                <a:solidFill>
                  <a:schemeClr val="bg1"/>
                </a:solidFill>
              </a:rPr>
              <a:t>Leon </a:t>
            </a:r>
            <a:r>
              <a:rPr lang="cs-CZ" sz="2800" dirty="0" err="1">
                <a:solidFill>
                  <a:schemeClr val="bg1"/>
                </a:solidFill>
              </a:rPr>
              <a:t>Festinger</a:t>
            </a:r>
            <a:endParaRPr lang="cs-CZ" sz="2800" dirty="0"/>
          </a:p>
        </p:txBody>
      </p:sp>
      <p:sp>
        <p:nvSpPr>
          <p:cNvPr id="7" name="TextovéPole 6"/>
          <p:cNvSpPr txBox="1"/>
          <p:nvPr/>
        </p:nvSpPr>
        <p:spPr>
          <a:xfrm>
            <a:off x="1631504" y="1052737"/>
            <a:ext cx="8856984" cy="1200329"/>
          </a:xfrm>
          <a:prstGeom prst="rect">
            <a:avLst/>
          </a:prstGeom>
          <a:noFill/>
        </p:spPr>
        <p:txBody>
          <a:bodyPr wrap="square" rtlCol="0">
            <a:spAutoFit/>
          </a:bodyPr>
          <a:lstStyle/>
          <a:p>
            <a:r>
              <a:rPr lang="cs-CZ" sz="2400" dirty="0"/>
              <a:t>S KD začal </a:t>
            </a:r>
            <a:r>
              <a:rPr lang="cs-CZ" sz="2400" dirty="0" err="1"/>
              <a:t>Lewin</a:t>
            </a:r>
            <a:r>
              <a:rPr lang="cs-CZ" sz="2400" dirty="0"/>
              <a:t>, rozpracoval a proslavil </a:t>
            </a:r>
            <a:r>
              <a:rPr lang="cs-CZ" sz="2400" dirty="0" err="1"/>
              <a:t>Festinger</a:t>
            </a:r>
            <a:endParaRPr lang="cs-CZ" sz="2400" dirty="0"/>
          </a:p>
          <a:p>
            <a:r>
              <a:rPr lang="cs-CZ" sz="2400" dirty="0"/>
              <a:t>Příklad: potopa 21. prosince</a:t>
            </a:r>
          </a:p>
          <a:p>
            <a:r>
              <a:rPr lang="cs-CZ" sz="2400" dirty="0"/>
              <a:t>             : nudný úkol</a:t>
            </a:r>
          </a:p>
        </p:txBody>
      </p:sp>
      <p:sp>
        <p:nvSpPr>
          <p:cNvPr id="9" name="TextovéPole 8"/>
          <p:cNvSpPr txBox="1"/>
          <p:nvPr/>
        </p:nvSpPr>
        <p:spPr>
          <a:xfrm>
            <a:off x="1703512" y="2708920"/>
            <a:ext cx="8568952" cy="3785652"/>
          </a:xfrm>
          <a:prstGeom prst="rect">
            <a:avLst/>
          </a:prstGeom>
          <a:noFill/>
        </p:spPr>
        <p:txBody>
          <a:bodyPr wrap="square" rtlCol="0">
            <a:spAutoFit/>
          </a:bodyPr>
          <a:lstStyle/>
          <a:p>
            <a:pPr algn="just"/>
            <a:r>
              <a:rPr lang="cs-CZ" sz="2400" b="1" dirty="0"/>
              <a:t>Implikace KD:</a:t>
            </a:r>
          </a:p>
          <a:p>
            <a:pPr algn="just">
              <a:buClr>
                <a:schemeClr val="accent2">
                  <a:lumMod val="50000"/>
                </a:schemeClr>
              </a:buClr>
              <a:buFont typeface="Wingdings" pitchFamily="2" charset="2"/>
              <a:buChar char="§"/>
            </a:pPr>
            <a:r>
              <a:rPr lang="cs-CZ" sz="2400" dirty="0"/>
              <a:t> Čím těší je získat členství v nějaké skupině, organizaci (těžké zkoušky, vstupní testy) tím více si člověk, který je přijat váží  svého členství ve skupině a skutečnosti, že byl přijat. Sami se přesvědčujeme o tom, že ten kdo nám ubližuje, za to stojí, respektive bolest, kterou podstupujeme, že stála za to.</a:t>
            </a:r>
          </a:p>
          <a:p>
            <a:pPr algn="just">
              <a:buClr>
                <a:schemeClr val="accent2">
                  <a:lumMod val="50000"/>
                </a:schemeClr>
              </a:buClr>
              <a:buFont typeface="Wingdings" pitchFamily="2" charset="2"/>
              <a:buChar char="§"/>
            </a:pPr>
            <a:r>
              <a:rPr lang="cs-CZ" sz="2400" dirty="0"/>
              <a:t> Lidé, kteří mají odlišné, protikladné názory, dokáží interpretovat stejné zprávy naprosto odlišně, každý vyzobává ty informace, které podporují jeho názor a přehlíží (zapomíná) to, co je s jeho názorem v protikladu</a:t>
            </a:r>
            <a:endParaRPr lang="cs-CZ" sz="2400" dirty="0"/>
          </a:p>
        </p:txBody>
      </p:sp>
    </p:spTree>
    <p:extLst>
      <p:ext uri="{BB962C8B-B14F-4D97-AF65-F5344CB8AC3E}">
        <p14:creationId xmlns:p14="http://schemas.microsoft.com/office/powerpoint/2010/main" val="20207110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1524000" y="0"/>
            <a:ext cx="9144000" cy="476672"/>
          </a:xfrm>
          <a:prstGeom prst="rect">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cs-CZ" sz="2800" dirty="0">
                <a:solidFill>
                  <a:schemeClr val="bg1"/>
                </a:solidFill>
              </a:rPr>
              <a:t>Kognitivní disonance</a:t>
            </a:r>
            <a:endParaRPr lang="cs-CZ" sz="2800" dirty="0">
              <a:solidFill>
                <a:schemeClr val="bg1"/>
              </a:solidFill>
            </a:endParaRPr>
          </a:p>
        </p:txBody>
      </p:sp>
      <p:sp>
        <p:nvSpPr>
          <p:cNvPr id="5" name="Obdélník 4"/>
          <p:cNvSpPr/>
          <p:nvPr/>
        </p:nvSpPr>
        <p:spPr>
          <a:xfrm>
            <a:off x="1524000" y="476672"/>
            <a:ext cx="9144000" cy="432048"/>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6" name="Obdélník 5"/>
          <p:cNvSpPr/>
          <p:nvPr/>
        </p:nvSpPr>
        <p:spPr>
          <a:xfrm>
            <a:off x="1559496" y="476672"/>
            <a:ext cx="6768752" cy="523220"/>
          </a:xfrm>
          <a:prstGeom prst="rect">
            <a:avLst/>
          </a:prstGeom>
        </p:spPr>
        <p:txBody>
          <a:bodyPr wrap="square">
            <a:spAutoFit/>
          </a:bodyPr>
          <a:lstStyle/>
          <a:p>
            <a:r>
              <a:rPr lang="cs-CZ" sz="2800" dirty="0">
                <a:solidFill>
                  <a:schemeClr val="bg1"/>
                </a:solidFill>
              </a:rPr>
              <a:t>Leon </a:t>
            </a:r>
            <a:r>
              <a:rPr lang="cs-CZ" sz="2800" dirty="0" err="1">
                <a:solidFill>
                  <a:schemeClr val="bg1"/>
                </a:solidFill>
              </a:rPr>
              <a:t>Festinger</a:t>
            </a:r>
            <a:endParaRPr lang="cs-CZ" sz="2800" dirty="0"/>
          </a:p>
        </p:txBody>
      </p:sp>
      <p:sp>
        <p:nvSpPr>
          <p:cNvPr id="9" name="TextovéPole 8"/>
          <p:cNvSpPr txBox="1"/>
          <p:nvPr/>
        </p:nvSpPr>
        <p:spPr>
          <a:xfrm>
            <a:off x="1559496" y="908720"/>
            <a:ext cx="8856984" cy="3785652"/>
          </a:xfrm>
          <a:prstGeom prst="rect">
            <a:avLst/>
          </a:prstGeom>
          <a:noFill/>
        </p:spPr>
        <p:txBody>
          <a:bodyPr wrap="square" rtlCol="0">
            <a:spAutoFit/>
          </a:bodyPr>
          <a:lstStyle/>
          <a:p>
            <a:pPr algn="just"/>
            <a:r>
              <a:rPr lang="cs-CZ" sz="2400" b="1" dirty="0"/>
              <a:t>Implikace KD:</a:t>
            </a:r>
          </a:p>
          <a:p>
            <a:pPr algn="just">
              <a:buClr>
                <a:schemeClr val="accent2">
                  <a:lumMod val="50000"/>
                </a:schemeClr>
              </a:buClr>
              <a:buFont typeface="Wingdings" pitchFamily="2" charset="2"/>
              <a:buChar char="§"/>
            </a:pPr>
            <a:r>
              <a:rPr lang="cs-CZ" sz="2400" dirty="0"/>
              <a:t> když se lidé, kteří jsou o sobě přesvědčeni, že jsou morální a </a:t>
            </a:r>
            <a:r>
              <a:rPr lang="cs-CZ" sz="2400" dirty="0" err="1"/>
              <a:t>humální</a:t>
            </a:r>
            <a:r>
              <a:rPr lang="cs-CZ" sz="2400" dirty="0"/>
              <a:t>, ocitnou v situaci, která je vede k ubližování druhým (válka), snižují výslednou disonanci tím, že své oběti znehodnocují a </a:t>
            </a:r>
            <a:r>
              <a:rPr lang="cs-CZ" sz="2400" dirty="0" err="1"/>
              <a:t>přiřkávají</a:t>
            </a:r>
            <a:r>
              <a:rPr lang="cs-CZ" sz="2400" dirty="0"/>
              <a:t> jim negativní vlastnosti (musel jsem ho zabít já, zabil by mě jinak on, jsou to parchanti, kteří vraždí můj národ apod.)</a:t>
            </a:r>
          </a:p>
          <a:p>
            <a:pPr algn="just">
              <a:buClr>
                <a:schemeClr val="accent2">
                  <a:lumMod val="50000"/>
                </a:schemeClr>
              </a:buClr>
              <a:buFont typeface="Wingdings" pitchFamily="2" charset="2"/>
              <a:buChar char="§"/>
            </a:pPr>
            <a:r>
              <a:rPr lang="cs-CZ" sz="2400" dirty="0"/>
              <a:t> když těžíme ze sociální nerovnosti ve společnosti (chudí, bohatí, černí, bílí) přesvědčujeme sami sebe, že ti druzí jsou neschopní, jsou se svým stylem života spokojeni, jsou líní, nejsou schopní pracovat, jsou zahálčiví apod.</a:t>
            </a:r>
            <a:endParaRPr lang="cs-CZ" sz="2400" dirty="0"/>
          </a:p>
        </p:txBody>
      </p:sp>
      <p:sp>
        <p:nvSpPr>
          <p:cNvPr id="10" name="TextovéPole 9"/>
          <p:cNvSpPr txBox="1"/>
          <p:nvPr/>
        </p:nvSpPr>
        <p:spPr>
          <a:xfrm>
            <a:off x="1631504" y="4581128"/>
            <a:ext cx="8784976" cy="2308324"/>
          </a:xfrm>
          <a:prstGeom prst="rect">
            <a:avLst/>
          </a:prstGeom>
          <a:noFill/>
        </p:spPr>
        <p:txBody>
          <a:bodyPr wrap="square" rtlCol="0">
            <a:spAutoFit/>
          </a:bodyPr>
          <a:lstStyle/>
          <a:p>
            <a:pPr algn="just"/>
            <a:r>
              <a:rPr lang="cs-CZ" sz="2400" b="1" dirty="0"/>
              <a:t>KD</a:t>
            </a:r>
            <a:r>
              <a:rPr lang="cs-CZ" sz="2400" dirty="0"/>
              <a:t>: tlak na kognici, aby byla v souladu s realitou a vnějším chováním (o kterém nemusí ani nikdo vědět)</a:t>
            </a:r>
          </a:p>
          <a:p>
            <a:pPr algn="just"/>
            <a:r>
              <a:rPr lang="cs-CZ" sz="2400" dirty="0"/>
              <a:t>: snaha zachovat si konzistenci mezi jednotlivými kognicemi (názory) – např. přidáním nových kognicí, změnou stávajících, vyzobáváním informací, které jsou relevantní, opomíjením pravdivých, ale nehodících se informací, snížení významu objektů (názorů) apod. </a:t>
            </a:r>
            <a:endParaRPr lang="cs-CZ" sz="2400" dirty="0"/>
          </a:p>
        </p:txBody>
      </p:sp>
    </p:spTree>
    <p:extLst>
      <p:ext uri="{BB962C8B-B14F-4D97-AF65-F5344CB8AC3E}">
        <p14:creationId xmlns:p14="http://schemas.microsoft.com/office/powerpoint/2010/main" val="1220089972"/>
      </p:ext>
    </p:extLst>
  </p:cSld>
  <p:clrMapOvr>
    <a:masterClrMapping/>
  </p:clrMapOvr>
</p:sld>
</file>

<file path=ppt/theme/theme1.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478</Words>
  <Application>Microsoft Office PowerPoint</Application>
  <PresentationFormat>Širokoúhlá obrazovka</PresentationFormat>
  <Paragraphs>26</Paragraphs>
  <Slides>4</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4</vt:i4>
      </vt:variant>
    </vt:vector>
  </HeadingPairs>
  <TitlesOfParts>
    <vt:vector size="9" baseType="lpstr">
      <vt:lpstr>Arial</vt:lpstr>
      <vt:lpstr>Calibri</vt:lpstr>
      <vt:lpstr>Calibri Light</vt:lpstr>
      <vt:lpstr>Wingdings</vt:lpstr>
      <vt:lpstr>Motiv Office</vt:lpstr>
      <vt:lpstr>Kognitivní disonance</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Kognitivní disonance</dc:title>
  <dc:creator>Polackova Iva</dc:creator>
  <cp:lastModifiedBy>Polackova Iva</cp:lastModifiedBy>
  <cp:revision>1</cp:revision>
  <dcterms:created xsi:type="dcterms:W3CDTF">2020-10-27T09:46:39Z</dcterms:created>
  <dcterms:modified xsi:type="dcterms:W3CDTF">2020-10-27T09:46:49Z</dcterms:modified>
</cp:coreProperties>
</file>