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48"/>
  </p:notesMasterIdLst>
  <p:sldIdLst>
    <p:sldId id="256" r:id="rId2"/>
    <p:sldId id="392" r:id="rId3"/>
    <p:sldId id="473" r:id="rId4"/>
    <p:sldId id="486" r:id="rId5"/>
    <p:sldId id="485" r:id="rId6"/>
    <p:sldId id="487" r:id="rId7"/>
    <p:sldId id="488" r:id="rId8"/>
    <p:sldId id="444" r:id="rId9"/>
    <p:sldId id="489" r:id="rId10"/>
    <p:sldId id="482" r:id="rId11"/>
    <p:sldId id="481" r:id="rId12"/>
    <p:sldId id="490" r:id="rId13"/>
    <p:sldId id="484" r:id="rId14"/>
    <p:sldId id="479" r:id="rId15"/>
    <p:sldId id="457" r:id="rId16"/>
    <p:sldId id="496" r:id="rId17"/>
    <p:sldId id="480" r:id="rId18"/>
    <p:sldId id="416" r:id="rId19"/>
    <p:sldId id="497" r:id="rId20"/>
    <p:sldId id="500" r:id="rId21"/>
    <p:sldId id="501" r:id="rId22"/>
    <p:sldId id="502" r:id="rId23"/>
    <p:sldId id="503" r:id="rId24"/>
    <p:sldId id="504" r:id="rId25"/>
    <p:sldId id="506" r:id="rId26"/>
    <p:sldId id="507" r:id="rId27"/>
    <p:sldId id="508" r:id="rId28"/>
    <p:sldId id="510" r:id="rId29"/>
    <p:sldId id="514" r:id="rId30"/>
    <p:sldId id="515" r:id="rId31"/>
    <p:sldId id="516" r:id="rId32"/>
    <p:sldId id="517" r:id="rId33"/>
    <p:sldId id="518" r:id="rId34"/>
    <p:sldId id="519" r:id="rId35"/>
    <p:sldId id="520" r:id="rId36"/>
    <p:sldId id="491" r:id="rId37"/>
    <p:sldId id="492" r:id="rId38"/>
    <p:sldId id="493" r:id="rId39"/>
    <p:sldId id="494" r:id="rId40"/>
    <p:sldId id="498" r:id="rId41"/>
    <p:sldId id="499" r:id="rId42"/>
    <p:sldId id="474" r:id="rId43"/>
    <p:sldId id="364" r:id="rId44"/>
    <p:sldId id="511" r:id="rId45"/>
    <p:sldId id="512" r:id="rId46"/>
    <p:sldId id="513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Hudáková" initials="AH" lastIdx="41" clrIdx="0">
    <p:extLst>
      <p:ext uri="{19B8F6BF-5375-455C-9EA6-DF929625EA0E}">
        <p15:presenceInfo xmlns:p15="http://schemas.microsoft.com/office/powerpoint/2012/main" userId="741b2a806fc06f49" providerId="Windows Live"/>
      </p:ext>
    </p:extLst>
  </p:cmAuthor>
  <p:cmAuthor id="2" name="Hudáková, Andrea" initials="HA" lastIdx="20" clrIdx="1"/>
  <p:cmAuthor id="3" name="Slánská Bímová, Petra" initials="SBP" lastIdx="11" clrIdx="2">
    <p:extLst>
      <p:ext uri="{19B8F6BF-5375-455C-9EA6-DF929625EA0E}">
        <p15:presenceInfo xmlns:p15="http://schemas.microsoft.com/office/powerpoint/2012/main" userId="Slánská Bímová, Pet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3899" autoAdjust="0"/>
  </p:normalViewPr>
  <p:slideViewPr>
    <p:cSldViewPr snapToGrid="0">
      <p:cViewPr varScale="1">
        <p:scale>
          <a:sx n="106" d="100"/>
          <a:sy n="106" d="100"/>
        </p:scale>
        <p:origin x="744" y="96"/>
      </p:cViewPr>
      <p:guideLst/>
    </p:cSldViewPr>
  </p:slideViewPr>
  <p:outlineViewPr>
    <p:cViewPr>
      <p:scale>
        <a:sx n="33" d="100"/>
        <a:sy n="33" d="100"/>
      </p:scale>
      <p:origin x="0" y="-40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listopad_2017_veronika%20culikov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fuk\Documents\statistiky_pocty%20deti%20ve%20skolach_listopad_2017_veronika%20culikov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'děti a žáci se SP_celkem'!$A$27</c:f>
              <c:strCache>
                <c:ptCount val="1"/>
                <c:pt idx="0">
                  <c:v>MŠ + ZŠ + SŠ bez SVP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SP_celkem'!$B$27:$O$27</c:f>
              <c:numCache>
                <c:formatCode>#\ ##0_ ;[Red]\-#\ ##0\ ;\–\ </c:formatCode>
                <c:ptCount val="14"/>
                <c:pt idx="0">
                  <c:v>774</c:v>
                </c:pt>
                <c:pt idx="1">
                  <c:v>761</c:v>
                </c:pt>
                <c:pt idx="2">
                  <c:v>730</c:v>
                </c:pt>
                <c:pt idx="3">
                  <c:v>746</c:v>
                </c:pt>
                <c:pt idx="4">
                  <c:v>765</c:v>
                </c:pt>
                <c:pt idx="5">
                  <c:v>788</c:v>
                </c:pt>
                <c:pt idx="6">
                  <c:v>796</c:v>
                </c:pt>
                <c:pt idx="7">
                  <c:v>837</c:v>
                </c:pt>
                <c:pt idx="8">
                  <c:v>849</c:v>
                </c:pt>
                <c:pt idx="9">
                  <c:v>934</c:v>
                </c:pt>
                <c:pt idx="10">
                  <c:v>988</c:v>
                </c:pt>
                <c:pt idx="11">
                  <c:v>1049</c:v>
                </c:pt>
                <c:pt idx="12">
                  <c:v>1097</c:v>
                </c:pt>
                <c:pt idx="13">
                  <c:v>1114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FC-4043-B4F7-313ABB3F912F}"/>
            </c:ext>
          </c:extLst>
        </c:ser>
        <c:ser>
          <c:idx val="1"/>
          <c:order val="1"/>
          <c:tx>
            <c:strRef>
              <c:f>'děti a žáci se SP_celkem'!$A$28</c:f>
              <c:strCache>
                <c:ptCount val="1"/>
                <c:pt idx="0">
                  <c:v>MŠ + ZŠ + SŠ se SVP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SP_celkem'!$B$28:$O$28</c:f>
              <c:numCache>
                <c:formatCode>General</c:formatCode>
                <c:ptCount val="14"/>
                <c:pt idx="0">
                  <c:v>1462</c:v>
                </c:pt>
                <c:pt idx="1">
                  <c:v>1478</c:v>
                </c:pt>
                <c:pt idx="2">
                  <c:v>1317</c:v>
                </c:pt>
                <c:pt idx="3">
                  <c:v>1301</c:v>
                </c:pt>
                <c:pt idx="4">
                  <c:v>1258</c:v>
                </c:pt>
                <c:pt idx="5">
                  <c:v>1267</c:v>
                </c:pt>
                <c:pt idx="6">
                  <c:v>1213</c:v>
                </c:pt>
                <c:pt idx="7">
                  <c:v>1132</c:v>
                </c:pt>
                <c:pt idx="8">
                  <c:v>1040</c:v>
                </c:pt>
                <c:pt idx="9">
                  <c:v>937</c:v>
                </c:pt>
                <c:pt idx="10">
                  <c:v>898</c:v>
                </c:pt>
                <c:pt idx="11">
                  <c:v>922</c:v>
                </c:pt>
                <c:pt idx="12">
                  <c:v>916</c:v>
                </c:pt>
                <c:pt idx="13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FC-4043-B4F7-313ABB3F9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75912"/>
        <c:axId val="153429224"/>
      </c:barChart>
      <c:catAx>
        <c:axId val="317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3429224"/>
        <c:crosses val="autoZero"/>
        <c:auto val="1"/>
        <c:lblAlgn val="ctr"/>
        <c:lblOffset val="100"/>
        <c:noMultiLvlLbl val="0"/>
      </c:catAx>
      <c:valAx>
        <c:axId val="15342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5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'děti a žáci se SP_celkem'!$A$27</c:f>
              <c:strCache>
                <c:ptCount val="1"/>
                <c:pt idx="0">
                  <c:v>MŠ + ZŠ + SŠ bez SVP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SP_celkem'!$B$27:$O$27</c:f>
              <c:numCache>
                <c:formatCode>#\ ##0_ ;[Red]\-#\ ##0\ ;\–\ </c:formatCode>
                <c:ptCount val="14"/>
                <c:pt idx="0">
                  <c:v>774</c:v>
                </c:pt>
                <c:pt idx="1">
                  <c:v>761</c:v>
                </c:pt>
                <c:pt idx="2">
                  <c:v>730</c:v>
                </c:pt>
                <c:pt idx="3">
                  <c:v>746</c:v>
                </c:pt>
                <c:pt idx="4">
                  <c:v>765</c:v>
                </c:pt>
                <c:pt idx="5">
                  <c:v>788</c:v>
                </c:pt>
                <c:pt idx="6">
                  <c:v>796</c:v>
                </c:pt>
                <c:pt idx="7">
                  <c:v>837</c:v>
                </c:pt>
                <c:pt idx="8">
                  <c:v>849</c:v>
                </c:pt>
                <c:pt idx="9">
                  <c:v>934</c:v>
                </c:pt>
                <c:pt idx="10">
                  <c:v>988</c:v>
                </c:pt>
                <c:pt idx="11">
                  <c:v>1049</c:v>
                </c:pt>
                <c:pt idx="12">
                  <c:v>1097</c:v>
                </c:pt>
                <c:pt idx="13">
                  <c:v>1114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34-49CF-98DC-46F3232741DD}"/>
            </c:ext>
          </c:extLst>
        </c:ser>
        <c:ser>
          <c:idx val="1"/>
          <c:order val="1"/>
          <c:tx>
            <c:strRef>
              <c:f>'děti a žáci se SP_celkem'!$A$28</c:f>
              <c:strCache>
                <c:ptCount val="1"/>
                <c:pt idx="0">
                  <c:v>MŠ + ZŠ + SŠ se SVP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'děti a žáci se SP_celkem'!$B$26:$O$26</c:f>
              <c:strCache>
                <c:ptCount val="14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</c:strCache>
            </c:strRef>
          </c:cat>
          <c:val>
            <c:numRef>
              <c:f>'děti a žáci se SP_celkem'!$B$28:$O$28</c:f>
              <c:numCache>
                <c:formatCode>General</c:formatCode>
                <c:ptCount val="14"/>
                <c:pt idx="0">
                  <c:v>1462</c:v>
                </c:pt>
                <c:pt idx="1">
                  <c:v>1478</c:v>
                </c:pt>
                <c:pt idx="2">
                  <c:v>1317</c:v>
                </c:pt>
                <c:pt idx="3">
                  <c:v>1301</c:v>
                </c:pt>
                <c:pt idx="4">
                  <c:v>1258</c:v>
                </c:pt>
                <c:pt idx="5">
                  <c:v>1267</c:v>
                </c:pt>
                <c:pt idx="6">
                  <c:v>1213</c:v>
                </c:pt>
                <c:pt idx="7">
                  <c:v>1132</c:v>
                </c:pt>
                <c:pt idx="8">
                  <c:v>1040</c:v>
                </c:pt>
                <c:pt idx="9">
                  <c:v>937</c:v>
                </c:pt>
                <c:pt idx="10">
                  <c:v>898</c:v>
                </c:pt>
                <c:pt idx="11">
                  <c:v>922</c:v>
                </c:pt>
                <c:pt idx="12">
                  <c:v>916</c:v>
                </c:pt>
                <c:pt idx="13">
                  <c:v>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34-49CF-98DC-46F3232741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20435592"/>
        <c:axId val="154768136"/>
      </c:barChart>
      <c:catAx>
        <c:axId val="12043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4768136"/>
        <c:crosses val="autoZero"/>
        <c:auto val="1"/>
        <c:lblAlgn val="ctr"/>
        <c:lblOffset val="100"/>
        <c:noMultiLvlLbl val="0"/>
      </c:catAx>
      <c:valAx>
        <c:axId val="15476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;\–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0435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23B3-BB05-47EC-B080-AFF06F8E158D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FD5B-F75B-4D58-9301-8D0ACD4FA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06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0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9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2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0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6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smtClean="0"/>
              <a:t>3/7/2019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3/7/2019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3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0" dirty="0"/>
              <a:t>I</a:t>
            </a:r>
            <a:r>
              <a:rPr lang="cs-CZ" b="0" dirty="0" smtClean="0"/>
              <a:t>nkluze </a:t>
            </a:r>
            <a:r>
              <a:rPr lang="cs-CZ" b="0" dirty="0"/>
              <a:t>&amp; neslyšící?</a:t>
            </a:r>
            <a:endParaRPr lang="en-GB" sz="5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8675" y="4389120"/>
            <a:ext cx="8132445" cy="144018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600" b="0" dirty="0"/>
              <a:t>Mgr. Andrea Hudáková, Ph.D</a:t>
            </a:r>
            <a:r>
              <a:rPr lang="cs-CZ" sz="2600" b="0" dirty="0" smtClean="0"/>
              <a:t>.</a:t>
            </a:r>
            <a:endParaRPr lang="cs-CZ" sz="2600" b="0" dirty="0"/>
          </a:p>
          <a:p>
            <a:r>
              <a:rPr lang="cs-CZ" sz="2600" b="0" dirty="0" err="1" smtClean="0"/>
              <a:t>Znakovárna</a:t>
            </a:r>
            <a:r>
              <a:rPr lang="cs-CZ" sz="2600" b="0" dirty="0" smtClean="0"/>
              <a:t>, 18. 1. 2019</a:t>
            </a:r>
            <a:endParaRPr lang="cs-CZ" sz="2600" b="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7208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1026" name="Picture 2" descr="VÃ½sledek obrÃ¡zku pro osmerÄ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8" y="1877603"/>
            <a:ext cx="5334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osmerÄ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456" y="484632"/>
            <a:ext cx="47625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2052" name="Picture 4" descr="VÃ½sledek obrÃ¡zku pro rodina s osmi dÄt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0" y="1843159"/>
            <a:ext cx="9670621" cy="45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/>
              <a:t>Inkluze v překladu ztracená </a:t>
            </a:r>
            <a:r>
              <a:rPr lang="cs-CZ" altLang="cs-CZ" sz="2400" dirty="0" smtClean="0"/>
              <a:t>(časopis Unie)</a:t>
            </a:r>
          </a:p>
          <a:p>
            <a:pPr eaLnBrk="1" hangingPunct="1"/>
            <a:r>
              <a:rPr lang="cs-CZ" altLang="cs-CZ" sz="2400" i="1" dirty="0"/>
              <a:t>ú</a:t>
            </a:r>
            <a:r>
              <a:rPr lang="cs-CZ" altLang="cs-CZ" sz="2400" i="1" dirty="0" smtClean="0"/>
              <a:t>levy, tolerovat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158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3074" name="Picture 2" descr="VÃ½sledek obrÃ¡zku pro class with children same 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1948814"/>
            <a:ext cx="542336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school group age diffe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412" y="1948814"/>
            <a:ext cx="542552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dětí a žáků?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1948 povinná školní docházka pro všechny žáky se sluchovým postižením</a:t>
            </a:r>
          </a:p>
          <a:p>
            <a:pPr lvl="1"/>
            <a:r>
              <a:rPr lang="cs-CZ" sz="2400" dirty="0" smtClean="0"/>
              <a:t>ZŠ pro nedoslýchavé</a:t>
            </a:r>
          </a:p>
          <a:p>
            <a:pPr lvl="1"/>
            <a:r>
              <a:rPr lang="cs-CZ" sz="2400" dirty="0" smtClean="0"/>
              <a:t>ZŠ pro žáky se zbytky sluchu</a:t>
            </a:r>
          </a:p>
          <a:p>
            <a:pPr lvl="1"/>
            <a:r>
              <a:rPr lang="cs-CZ" sz="2400" dirty="0" smtClean="0"/>
              <a:t>ZŠ pro neslyšící</a:t>
            </a:r>
          </a:p>
          <a:p>
            <a:r>
              <a:rPr lang="cs-CZ" sz="2400" b="1" dirty="0" smtClean="0"/>
              <a:t>1991</a:t>
            </a:r>
          </a:p>
          <a:p>
            <a:pPr lvl="1"/>
            <a:r>
              <a:rPr lang="cs-CZ" sz="2400" dirty="0"/>
              <a:t>MŠ, ZŠ, SŠ pro sluchově postižené</a:t>
            </a:r>
          </a:p>
          <a:p>
            <a:pPr lvl="1"/>
            <a:r>
              <a:rPr lang="cs-CZ" sz="2400" dirty="0"/>
              <a:t>všechny děti se speciálními vzdělávacími potřebami mohou chodit do škol hlavního vzdělávacího proudu nebo do škol pro žáky se speciálními vzdělávacími potřebami</a:t>
            </a:r>
          </a:p>
          <a:p>
            <a:pPr lvl="1"/>
            <a:r>
              <a:rPr lang="cs-CZ" sz="2400" dirty="0"/>
              <a:t>vznik </a:t>
            </a:r>
            <a:r>
              <a:rPr lang="cs-CZ" sz="2400" dirty="0" smtClean="0"/>
              <a:t>SPC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1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sz="2400" dirty="0">
              <a:latin typeface="+mj-lt"/>
            </a:endParaRPr>
          </a:p>
          <a:p>
            <a:endParaRPr lang="en-GB" dirty="0"/>
          </a:p>
        </p:txBody>
      </p:sp>
      <p:pic>
        <p:nvPicPr>
          <p:cNvPr id="5" name="Zástupný symbol pro obsah 11">
            <a:extLst>
              <a:ext uri="{FF2B5EF4-FFF2-40B4-BE49-F238E27FC236}">
                <a16:creationId xmlns:a16="http://schemas.microsoft.com/office/drawing/2014/main" xmlns="" id="{C5291D61-8793-477C-9ED5-68B331A81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392" y="0"/>
            <a:ext cx="6845944" cy="70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dětí a žáků?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2016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ystém podpůrných opatření</a:t>
            </a:r>
          </a:p>
          <a:p>
            <a:pPr lvl="1"/>
            <a:r>
              <a:rPr lang="cs-CZ" sz="2400" dirty="0"/>
              <a:t>f</a:t>
            </a:r>
            <a:r>
              <a:rPr lang="cs-CZ" sz="2400" dirty="0" smtClean="0"/>
              <a:t>inancování podpůrných opatření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99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studentů VŠ?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1992 </a:t>
            </a:r>
            <a:r>
              <a:rPr lang="cs-CZ" sz="2400" dirty="0" smtClean="0"/>
              <a:t>Výchovná dramatika pro neslyšící, </a:t>
            </a:r>
            <a:r>
              <a:rPr lang="cs-CZ" sz="2400" dirty="0" err="1" smtClean="0"/>
              <a:t>DiFA</a:t>
            </a:r>
            <a:r>
              <a:rPr lang="cs-CZ" sz="2400" dirty="0" smtClean="0"/>
              <a:t> JAMU, Brno</a:t>
            </a:r>
          </a:p>
          <a:p>
            <a:endParaRPr lang="cs-CZ" sz="2400" dirty="0" smtClean="0"/>
          </a:p>
          <a:p>
            <a:r>
              <a:rPr lang="cs-CZ" sz="2400" b="1" dirty="0" smtClean="0"/>
              <a:t>1998 </a:t>
            </a:r>
            <a:r>
              <a:rPr lang="cs-CZ" sz="2400" dirty="0" smtClean="0"/>
              <a:t>Čeština v komunikaci neslyšících, FF UK, Praha</a:t>
            </a:r>
          </a:p>
          <a:p>
            <a:endParaRPr lang="cs-CZ" sz="2400" dirty="0"/>
          </a:p>
          <a:p>
            <a:r>
              <a:rPr lang="cs-CZ" sz="2400" b="1" dirty="0"/>
              <a:t>c</a:t>
            </a:r>
            <a:r>
              <a:rPr lang="cs-CZ" sz="2400" b="1" dirty="0" smtClean="0"/>
              <a:t>ca 2000 </a:t>
            </a:r>
            <a:r>
              <a:rPr lang="cs-CZ" sz="2400" dirty="0" err="1" smtClean="0"/>
              <a:t>Teiresiás</a:t>
            </a:r>
            <a:r>
              <a:rPr lang="cs-CZ" sz="2400" dirty="0" smtClean="0"/>
              <a:t>, MU, Brno</a:t>
            </a:r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4711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xmlns="" id="{18A23A97-E001-46F5-B112-C9FF4D41C1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tretch/>
        </p:blipFill>
        <p:spPr>
          <a:xfrm>
            <a:off x="1078785" y="12565"/>
            <a:ext cx="9683395" cy="68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u nás začala inkluze ve vzdělávání neslyšících studentů VŠ?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79738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2012 </a:t>
            </a:r>
            <a:r>
              <a:rPr lang="cs-CZ" sz="2400" dirty="0" smtClean="0"/>
              <a:t>„metodický pokyn k financování“ – všechny veřejné VŠ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681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Úvod: přivítání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cs-CZ" altLang="cs-CZ" sz="4000" dirty="0"/>
          </a:p>
          <a:p>
            <a:pPr marL="274320" lvl="1" indent="0">
              <a:buNone/>
            </a:pPr>
            <a:endParaRPr lang="cs-CZ" altLang="cs-CZ" sz="2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 smtClean="0"/>
              <a:t>Školský zákon, r. 2016, </a:t>
            </a:r>
            <a:r>
              <a:rPr lang="cs-CZ" sz="4400" dirty="0"/>
              <a:t>§ </a:t>
            </a:r>
            <a:r>
              <a:rPr lang="cs-CZ" sz="4400" dirty="0" smtClean="0"/>
              <a:t>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(2) Podpůrná opatření spočívají v</a:t>
            </a:r>
          </a:p>
          <a:p>
            <a:r>
              <a:rPr lang="cs-CZ" sz="2400" dirty="0">
                <a:latin typeface="+mj-lt"/>
              </a:rPr>
              <a:t>d</a:t>
            </a:r>
            <a:r>
              <a:rPr lang="cs-CZ" sz="2400" dirty="0" smtClean="0">
                <a:latin typeface="+mj-lt"/>
              </a:rPr>
              <a:t>) … </a:t>
            </a:r>
            <a:r>
              <a:rPr lang="cs-CZ" sz="2400" b="1" dirty="0" smtClean="0">
                <a:latin typeface="+mj-lt"/>
              </a:rPr>
              <a:t>využívání komunikačních systémů neslyšících a hluchoslepých osob…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1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/>
              <a:t>Školský zákon, r. 2016, </a:t>
            </a:r>
            <a:r>
              <a:rPr lang="cs-CZ" sz="4400" dirty="0"/>
              <a:t>§ 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(2) Podpůrná opatření spočívají v</a:t>
            </a:r>
          </a:p>
          <a:p>
            <a:r>
              <a:rPr lang="cs-CZ" sz="2400" dirty="0" smtClean="0">
                <a:latin typeface="+mj-lt"/>
              </a:rPr>
              <a:t>h) … využití dalšího pedagogického pracovníka, </a:t>
            </a:r>
            <a:r>
              <a:rPr lang="cs-CZ" sz="2400" b="1" dirty="0" smtClean="0">
                <a:latin typeface="+mj-lt"/>
              </a:rPr>
              <a:t>tlumočníka českého znakového jazyka, přepisovatele pro neslyšící…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3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/>
              <a:t>Školský zákon, r. 2016, </a:t>
            </a:r>
            <a:r>
              <a:rPr lang="cs-CZ" sz="4400" dirty="0"/>
              <a:t>§ 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(7) Podpůrná při vzdělávání dítěte, žáka a studenta, který nemůže vnímat řeč sluchem, se volí tak, aby bylo zajištěno </a:t>
            </a:r>
            <a:r>
              <a:rPr lang="cs-CZ" sz="2400" b="1" dirty="0" smtClean="0">
                <a:latin typeface="+mj-lt"/>
              </a:rPr>
              <a:t>vzdělávání v komunikačním systému neslyšících a hluchoslepých osobo, který odpovídá potřebám dítěte</a:t>
            </a:r>
            <a:r>
              <a:rPr lang="cs-CZ" sz="2400" dirty="0" smtClean="0">
                <a:latin typeface="+mj-lt"/>
              </a:rPr>
              <a:t>, žáka nebo studenta.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0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/>
              <a:t>Školský zákon, r. 2016, </a:t>
            </a:r>
            <a:r>
              <a:rPr lang="cs-CZ" sz="4400" dirty="0"/>
              <a:t>§ 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(7) </a:t>
            </a:r>
            <a:r>
              <a:rPr lang="cs-CZ" sz="2400" b="1" dirty="0" smtClean="0">
                <a:latin typeface="+mj-lt"/>
              </a:rPr>
              <a:t>Žákům a studentům vzdělávaným v českém znakovém jazyce se souběžně poskytuje také vzdělávání v psaném českém jazyce</a:t>
            </a:r>
            <a:r>
              <a:rPr lang="cs-CZ" sz="2400" dirty="0" smtClean="0">
                <a:latin typeface="+mj-lt"/>
              </a:rPr>
              <a:t>, přičemž znalost českého jazyka si tito žáci a studenti osvojují </a:t>
            </a:r>
            <a:r>
              <a:rPr lang="cs-CZ" sz="2400" b="1" dirty="0" smtClean="0">
                <a:latin typeface="+mj-lt"/>
              </a:rPr>
              <a:t>metodami používanými při výuce českého jazyka jako cizího jazyka</a:t>
            </a:r>
            <a:r>
              <a:rPr lang="cs-CZ" sz="2400" dirty="0" smtClean="0">
                <a:latin typeface="+mj-lt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5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4300" dirty="0"/>
              <a:t>Školský zákon, r. 2016, </a:t>
            </a:r>
            <a:r>
              <a:rPr lang="cs-CZ" sz="4400" dirty="0"/>
              <a:t>§ 16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+mj-lt"/>
              </a:rPr>
              <a:t>(7) Využívá-li škola nebo školské zařízení </a:t>
            </a:r>
            <a:r>
              <a:rPr lang="cs-CZ" sz="2400" b="1" dirty="0" smtClean="0">
                <a:latin typeface="+mj-lt"/>
              </a:rPr>
              <a:t>tlumočníka českého jazyka</a:t>
            </a:r>
            <a:r>
              <a:rPr lang="cs-CZ" sz="2400" dirty="0" smtClean="0">
                <a:latin typeface="+mj-lt"/>
              </a:rPr>
              <a:t>, zajistí, aby jeho činnost vykonávala osoba, která prokáže vzdělávání, nebo praxi a vzdělávání, jimiž získala znalost českého znakového jazyka na úrovni rodilého mluvčího a tlumočnické dovednosti na úrovni umožňující plnohodnotné vzdělávání dítěte, žáka nebo studenta.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5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dirty="0" smtClean="0"/>
              <a:t>Vyhláška o vzdělávání žáků se speciálními potřebami a žáků nadaných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470" y="2486025"/>
            <a:ext cx="8481155" cy="4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300" dirty="0"/>
              <a:t>Vyhláška o vzdělávání žáků se speciálními potřebami a žáků nadaných</a:t>
            </a:r>
            <a:endParaRPr lang="en-GB" sz="43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320" y="2093976"/>
            <a:ext cx="7685456" cy="46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300" dirty="0"/>
              <a:t>Vyhláška o vzdělávání žáků se speciálními potřebami a žáků nadaných</a:t>
            </a:r>
            <a:endParaRPr lang="en-GB" sz="4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62" y="2121408"/>
            <a:ext cx="7625326" cy="32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 smtClean="0"/>
              <a:t/>
            </a:r>
            <a:br>
              <a:rPr lang="cs-CZ" sz="3100" i="1" dirty="0" smtClean="0"/>
            </a:br>
            <a:r>
              <a:rPr lang="cs-CZ" sz="3100" i="1" dirty="0"/>
              <a:t/>
            </a:r>
            <a:br>
              <a:rPr lang="cs-CZ" sz="3100" i="1" dirty="0"/>
            </a:br>
            <a:r>
              <a:rPr lang="cs-CZ" dirty="0" smtClean="0"/>
              <a:t>Vyhláška o poskytování poradenských služeb ve školách a školských poradenských zařízeních</a:t>
            </a:r>
            <a:endParaRPr lang="en-GB" b="0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3195262"/>
            <a:ext cx="10058400" cy="297693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Školská poradenská zařízení</a:t>
            </a:r>
          </a:p>
          <a:p>
            <a:pPr lvl="1"/>
            <a:r>
              <a:rPr lang="cs-CZ" sz="2400" dirty="0" smtClean="0"/>
              <a:t>SPC</a:t>
            </a:r>
          </a:p>
          <a:p>
            <a:pPr lvl="1"/>
            <a:r>
              <a:rPr lang="cs-CZ" sz="2400" dirty="0" smtClean="0"/>
              <a:t>PPP</a:t>
            </a:r>
          </a:p>
          <a:p>
            <a:r>
              <a:rPr lang="cs-CZ" sz="2400" dirty="0" smtClean="0"/>
              <a:t>Školní poradenská pracoviště</a:t>
            </a:r>
          </a:p>
          <a:p>
            <a:endParaRPr lang="cs-CZ" sz="2400" dirty="0" smtClean="0"/>
          </a:p>
          <a:p>
            <a:r>
              <a:rPr lang="cs-CZ" sz="2400" dirty="0" smtClean="0"/>
              <a:t>Podpůrná opatření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421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i="1" dirty="0" smtClean="0"/>
              <a:t>Shrnutí</a:t>
            </a:r>
          </a:p>
          <a:p>
            <a:pPr eaLnBrk="1" hangingPunct="1"/>
            <a:endParaRPr lang="cs-CZ" altLang="cs-CZ" sz="2400" i="1" dirty="0"/>
          </a:p>
        </p:txBody>
      </p:sp>
      <p:pic>
        <p:nvPicPr>
          <p:cNvPr id="4" name="Picture 4" descr="VÃ½sledek obrÃ¡zku pro shake hands partn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2" y="2840888"/>
            <a:ext cx="34779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716810" y="2840888"/>
            <a:ext cx="1280160" cy="896112"/>
          </a:xfrm>
          <a:prstGeom prst="rect">
            <a:avLst/>
          </a:prstGeom>
          <a:solidFill>
            <a:srgbClr val="4FB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4" descr="VÃ½sledek obrÃ¡zku pro school group age diffe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60" y="2840888"/>
            <a:ext cx="3363832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2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Cíl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/>
              <a:t>Jasně </a:t>
            </a:r>
            <a:r>
              <a:rPr lang="cs-CZ" sz="2400" dirty="0"/>
              <a:t>a srozumitelně představit základní principy </a:t>
            </a:r>
            <a:r>
              <a:rPr lang="cs-CZ" sz="2400" dirty="0" smtClean="0"/>
              <a:t>inkluze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400" dirty="0" smtClean="0"/>
              <a:t>Pomoci posluchačům </a:t>
            </a:r>
            <a:r>
              <a:rPr lang="cs-CZ" sz="2400" dirty="0"/>
              <a:t>zorientovat se v této poměrně složité a nepřehledné problematice, která se velmi silně dotýká i neslyšících dětí, žáků a </a:t>
            </a:r>
            <a:r>
              <a:rPr lang="cs-CZ" sz="2400" dirty="0" smtClean="0"/>
              <a:t>studentů</a:t>
            </a: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</p:spTree>
    <p:extLst>
      <p:ext uri="{BB962C8B-B14F-4D97-AF65-F5344CB8AC3E}">
        <p14:creationId xmlns:p14="http://schemas.microsoft.com/office/powerpoint/2010/main" val="12096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b="1" dirty="0" smtClean="0"/>
              <a:t>Úmluva OSN o právech osob se zdravotním postižením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74561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Úmluva o právech osob se zdravotním postižením</a:t>
            </a:r>
            <a:endParaRPr lang="cs-CZ" dirty="0"/>
          </a:p>
          <a:p>
            <a:r>
              <a:rPr lang="cs-CZ" b="1" i="1" dirty="0"/>
              <a:t>Článek 24: Vzdělávání</a:t>
            </a:r>
            <a:endParaRPr lang="cs-CZ" dirty="0"/>
          </a:p>
          <a:p>
            <a:r>
              <a:rPr lang="cs-CZ" i="1" dirty="0"/>
              <a:t>1. Státy, které jsou smluvní stranou této úmluvy, uznávají právo osob se zdravotním postižením na vzdělání. S cílem realizovat toto právo </a:t>
            </a:r>
            <a:r>
              <a:rPr lang="cs-CZ" b="1" i="1" dirty="0"/>
              <a:t>bez diskriminace a na základě rovných </a:t>
            </a:r>
            <a:r>
              <a:rPr lang="cs-CZ" b="1" i="1" dirty="0" smtClean="0"/>
              <a:t>příležitostí…</a:t>
            </a:r>
            <a:endParaRPr lang="cs-CZ" b="1" dirty="0"/>
          </a:p>
          <a:p>
            <a:pPr lvl="0"/>
            <a:r>
              <a:rPr lang="cs-CZ" i="1" dirty="0"/>
              <a:t>plný rozvoj lidského potenciálu a smyslu pro vlastní důstojnost a uvědomění si vlastní hodnoty, stejně jako na posilování úcty k lidským právům, základním svobodám a lidské různorodosti;</a:t>
            </a:r>
            <a:endParaRPr lang="cs-CZ" dirty="0"/>
          </a:p>
          <a:p>
            <a:pPr lvl="0"/>
            <a:r>
              <a:rPr lang="cs-CZ" b="1" i="1" dirty="0"/>
              <a:t>rozvoj osobnosti, </a:t>
            </a:r>
            <a:r>
              <a:rPr lang="cs-CZ" i="1" dirty="0"/>
              <a:t>nadání a kreativity osob se zdravotním postižením, jakož i jejich duševních a tělesných schopností, v co největší možné míře;</a:t>
            </a:r>
            <a:endParaRPr lang="cs-CZ" dirty="0"/>
          </a:p>
          <a:p>
            <a:pPr lvl="0"/>
            <a:r>
              <a:rPr lang="cs-CZ" i="1" dirty="0"/>
              <a:t>účinné zapojení osob se zdravotním postižením do života ve svobodné společnosti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16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Úmluva o právech osob se zdravotním postižením</a:t>
            </a:r>
            <a:endParaRPr lang="cs-CZ" dirty="0"/>
          </a:p>
          <a:p>
            <a:r>
              <a:rPr lang="cs-CZ" b="1" i="1" dirty="0"/>
              <a:t>Článek 24: Vzdělávání</a:t>
            </a:r>
            <a:endParaRPr lang="cs-CZ" dirty="0"/>
          </a:p>
          <a:p>
            <a:r>
              <a:rPr lang="cs-CZ" i="1" dirty="0" smtClean="0"/>
              <a:t>zajistí </a:t>
            </a:r>
            <a:r>
              <a:rPr lang="cs-CZ" i="1" dirty="0"/>
              <a:t>aby:</a:t>
            </a:r>
            <a:endParaRPr lang="cs-CZ" dirty="0"/>
          </a:p>
          <a:p>
            <a:pPr lvl="0"/>
            <a:r>
              <a:rPr lang="cs-CZ" i="1" dirty="0"/>
              <a:t>osoby se zdravotním postižením </a:t>
            </a:r>
            <a:r>
              <a:rPr lang="cs-CZ" b="1" i="1" dirty="0"/>
              <a:t>nebyly z důvodu svého postižení vyloučeny ze všeobecné vzdělávací soustavy</a:t>
            </a:r>
            <a:r>
              <a:rPr lang="cs-CZ" i="1" dirty="0"/>
              <a:t>, a aby děti se zdravotním postižením nebyly z důvodu svého postižení vyloučeny z bezplatného a povinného základního vzdělávání nebo středního vzdělávání;</a:t>
            </a:r>
            <a:endParaRPr lang="cs-CZ" dirty="0"/>
          </a:p>
          <a:p>
            <a:pPr lvl="0"/>
            <a:r>
              <a:rPr lang="cs-CZ" i="1" dirty="0"/>
              <a:t>osoby se zdravotním postižením </a:t>
            </a:r>
            <a:r>
              <a:rPr lang="cs-CZ" b="1" i="1" dirty="0"/>
              <a:t>měly na rovnoprávném základě s ostatními přístup k inkluzívnímu, kvalitnímu a bezplatnému základnímu vzdělávání </a:t>
            </a:r>
            <a:r>
              <a:rPr lang="cs-CZ" i="1" dirty="0"/>
              <a:t>a střednímu vzdělávání v místě, kde žijí;</a:t>
            </a:r>
            <a:endParaRPr lang="cs-CZ" dirty="0"/>
          </a:p>
          <a:p>
            <a:pPr lvl="0"/>
            <a:r>
              <a:rPr lang="cs-CZ" i="1" dirty="0"/>
              <a:t>byla jim poskytována </a:t>
            </a:r>
            <a:r>
              <a:rPr lang="cs-CZ" b="1" i="1" dirty="0"/>
              <a:t>přiměřená úprava podle individuálních potřeb</a:t>
            </a:r>
            <a:r>
              <a:rPr lang="cs-CZ" i="1" dirty="0" smtClean="0"/>
              <a:t>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9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Úmluva o právech osob se zdravotním postižením</a:t>
            </a:r>
            <a:endParaRPr lang="cs-CZ" dirty="0"/>
          </a:p>
          <a:p>
            <a:r>
              <a:rPr lang="cs-CZ" b="1" i="1" dirty="0"/>
              <a:t>Článek 24: Vzdělávání</a:t>
            </a:r>
            <a:endParaRPr lang="cs-CZ" dirty="0"/>
          </a:p>
          <a:p>
            <a:r>
              <a:rPr lang="cs-CZ" i="1" dirty="0" smtClean="0"/>
              <a:t>… zajistí </a:t>
            </a:r>
            <a:r>
              <a:rPr lang="cs-CZ" i="1" dirty="0"/>
              <a:t>aby:</a:t>
            </a:r>
            <a:endParaRPr lang="cs-CZ" dirty="0"/>
          </a:p>
          <a:p>
            <a:pPr lvl="0"/>
            <a:r>
              <a:rPr lang="cs-CZ" i="1" dirty="0" smtClean="0"/>
              <a:t>osobám </a:t>
            </a:r>
            <a:r>
              <a:rPr lang="cs-CZ" i="1" dirty="0"/>
              <a:t>se zdravotním postižením byla v rámci všeobecné vzdělávací soustavy poskytována nezbytná </a:t>
            </a:r>
            <a:r>
              <a:rPr lang="cs-CZ" b="1" i="1" dirty="0"/>
              <a:t>podpora umožňující jejich účinné vzdělávání</a:t>
            </a:r>
            <a:r>
              <a:rPr lang="cs-CZ" i="1" dirty="0"/>
              <a:t>;</a:t>
            </a:r>
            <a:endParaRPr lang="cs-CZ" dirty="0"/>
          </a:p>
          <a:p>
            <a:pPr lvl="0"/>
            <a:r>
              <a:rPr lang="cs-CZ" i="1" dirty="0"/>
              <a:t>účinná </a:t>
            </a:r>
            <a:r>
              <a:rPr lang="cs-CZ" b="1" i="1" dirty="0"/>
              <a:t>opatření individualizované podpory </a:t>
            </a:r>
            <a:r>
              <a:rPr lang="cs-CZ" i="1" dirty="0"/>
              <a:t>byla realizována v prostředí, které v souladu s cílem plného začlenění </a:t>
            </a:r>
            <a:r>
              <a:rPr lang="cs-CZ" b="1" i="1" dirty="0"/>
              <a:t>maximalizuje vzdělávací pokroky a sociální rozvoj</a:t>
            </a:r>
            <a:r>
              <a:rPr lang="cs-CZ" b="1" i="1" dirty="0" smtClean="0"/>
              <a:t>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7685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Úmluva o právech osob se zdravotním postižením</a:t>
            </a:r>
            <a:endParaRPr lang="cs-CZ" dirty="0"/>
          </a:p>
          <a:p>
            <a:r>
              <a:rPr lang="cs-CZ" b="1" i="1" dirty="0"/>
              <a:t>Článek 24: Vzdělávání</a:t>
            </a:r>
            <a:endParaRPr lang="cs-CZ" dirty="0"/>
          </a:p>
          <a:p>
            <a:r>
              <a:rPr lang="cs-CZ" i="1" dirty="0" smtClean="0"/>
              <a:t>… </a:t>
            </a:r>
            <a:r>
              <a:rPr lang="cs-CZ" b="1" i="1" dirty="0" smtClean="0"/>
              <a:t>umožní </a:t>
            </a:r>
            <a:r>
              <a:rPr lang="cs-CZ" b="1" i="1" dirty="0"/>
              <a:t>studium znakového jazyka a podporu jazykové identity společenství neslyšících</a:t>
            </a:r>
            <a:r>
              <a:rPr lang="cs-CZ" i="1" dirty="0"/>
              <a:t>;</a:t>
            </a:r>
            <a:endParaRPr lang="cs-CZ" dirty="0"/>
          </a:p>
          <a:p>
            <a:pPr lvl="0"/>
            <a:r>
              <a:rPr lang="cs-CZ" i="1" dirty="0"/>
              <a:t>zajistí, aby nevidomým, neslyšícím a hluchoslepým osobám, a zejména dětem, bylo poskytováno </a:t>
            </a:r>
            <a:r>
              <a:rPr lang="cs-CZ" b="1" i="1" dirty="0"/>
              <a:t>vzdělávání v jazycích a způsobech a prostředcích komunikace, které jsou pro dotyčnou osobu nejvhodnější, a v prostředích, která maximalizují vzdělávací pokroky a sociální rozvoj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1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b="1" i="1" dirty="0"/>
              <a:t>Úmluva o právech osob se zdravotním postižením</a:t>
            </a:r>
            <a:endParaRPr lang="cs-CZ" dirty="0"/>
          </a:p>
          <a:p>
            <a:r>
              <a:rPr lang="cs-CZ" b="1" i="1" dirty="0"/>
              <a:t>Článek 24: Vzdělávání</a:t>
            </a:r>
            <a:endParaRPr lang="cs-CZ" dirty="0"/>
          </a:p>
          <a:p>
            <a:r>
              <a:rPr lang="cs-CZ" i="1" dirty="0" smtClean="0"/>
              <a:t>4</a:t>
            </a:r>
            <a:r>
              <a:rPr lang="cs-CZ" i="1" dirty="0"/>
              <a:t>. S cílem přispět k zajištění realizace tohoto práva, státy, které jsou smluvní stranou této úmluvy, přijmou příslušná opatření pro</a:t>
            </a:r>
            <a:r>
              <a:rPr lang="cs-CZ" b="1" i="1" dirty="0"/>
              <a:t> zaměstnávání učitelů, včetně učitelů se zdravotním postižením, kteří ovládají znakový jazyk</a:t>
            </a:r>
            <a:r>
              <a:rPr lang="cs-CZ" i="1" dirty="0"/>
              <a:t> a/nebo Braillovo písmo, a pro přípravu odborníků a pracovníků, kteří působí na všech úrovních </a:t>
            </a:r>
            <a:r>
              <a:rPr lang="cs-CZ" i="1" dirty="0" smtClean="0"/>
              <a:t>vzdělávání…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05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MŠ + ZŠ + SŠ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70122" y="1573619"/>
          <a:ext cx="109582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0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MŠ + ZŠ + SŠ</a:t>
            </a:r>
            <a:endParaRPr lang="en-GB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170122" y="1573619"/>
          <a:ext cx="10958254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2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MŠ + ZŠ + SŠ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8288" lvl="1" indent="-268288"/>
            <a:endParaRPr lang="cs-CZ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364288" y="2193925"/>
          <a:ext cx="4754562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72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baseline="0" dirty="0" smtClean="0">
                          <a:latin typeface="+mn-lt"/>
                        </a:rPr>
                        <a:t>neslyšící děti + žáci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2010/11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1 969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2011/12</a:t>
                      </a: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1 889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2012/13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1" dirty="0" smtClean="0"/>
                        <a:t>1 871</a:t>
                      </a:r>
                      <a:endParaRPr lang="en-GB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2013/14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1 886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2014/15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1 971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1015/16</a:t>
                      </a:r>
                      <a:endParaRPr lang="en-GB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2 013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/>
                        <a:t>1016/17</a:t>
                      </a:r>
                      <a:endParaRPr lang="en-GB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1 995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/>
          </p:nvPr>
        </p:nvGraphicFramePr>
        <p:xfrm>
          <a:off x="768444" y="2193925"/>
          <a:ext cx="5326064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30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b="0" dirty="0" smtClean="0">
                          <a:latin typeface="+mn-lt"/>
                        </a:rPr>
                        <a:t>rok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0" baseline="0" dirty="0" smtClean="0">
                          <a:latin typeface="+mn-lt"/>
                        </a:rPr>
                        <a:t>neslyšící děti + žáci</a:t>
                      </a:r>
                      <a:endParaRPr lang="en-GB" sz="2200" b="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2003/04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2 236</a:t>
                      </a: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2004/05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b="1" dirty="0" smtClean="0">
                          <a:latin typeface="+mn-lt"/>
                        </a:rPr>
                        <a:t>2 239</a:t>
                      </a:r>
                      <a:endParaRPr lang="en-GB" sz="2200" b="1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2005/06</a:t>
                      </a: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2 047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2006/07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2 047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2007/08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2 023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2008/09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200" dirty="0" smtClean="0">
                          <a:latin typeface="+mn-lt"/>
                        </a:rPr>
                        <a:t>2 055</a:t>
                      </a:r>
                      <a:endParaRPr lang="en-GB" sz="2200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 smtClean="0">
                          <a:latin typeface="+mn-lt"/>
                        </a:rPr>
                        <a:t>2009/10</a:t>
                      </a:r>
                      <a:endParaRPr lang="en-GB" sz="22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 smtClean="0"/>
                        <a:t>2 009</a:t>
                      </a:r>
                      <a:endParaRPr lang="en-GB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MŠ + ZŠ + </a:t>
            </a:r>
            <a:r>
              <a:rPr lang="cs-CZ" dirty="0" smtClean="0"/>
              <a:t>SŠ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54954" y="1956391"/>
            <a:ext cx="8825659" cy="456136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j-lt"/>
              </a:rPr>
              <a:t>r</a:t>
            </a:r>
            <a:r>
              <a:rPr lang="cs-CZ" sz="2400" dirty="0" smtClean="0">
                <a:latin typeface="+mj-lt"/>
              </a:rPr>
              <a:t>očně se u nás narodí </a:t>
            </a:r>
            <a:r>
              <a:rPr lang="en-US" sz="2400" dirty="0" smtClean="0">
                <a:latin typeface="+mj-lt"/>
              </a:rPr>
              <a:t>700–1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300 </a:t>
            </a:r>
            <a:r>
              <a:rPr lang="cs-CZ" sz="2400" dirty="0" smtClean="0">
                <a:latin typeface="+mj-lt"/>
              </a:rPr>
              <a:t>dětí s těžkým a středně těžkým sluchovým postižením</a:t>
            </a:r>
            <a:endParaRPr lang="cs-CZ" sz="2400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3 x 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2 100–3 900 v MŠ</a:t>
            </a:r>
          </a:p>
          <a:p>
            <a:pPr lvl="1"/>
            <a:r>
              <a:rPr lang="cs-CZ" dirty="0" smtClean="0">
                <a:latin typeface="+mj-lt"/>
              </a:rPr>
              <a:t>9  x </a:t>
            </a:r>
            <a:r>
              <a:rPr lang="cs-CZ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700–1</a:t>
            </a:r>
            <a:r>
              <a:rPr lang="cs-CZ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300</a:t>
            </a:r>
            <a:r>
              <a:rPr lang="cs-CZ" dirty="0">
                <a:latin typeface="+mj-lt"/>
              </a:rPr>
              <a:t>) = </a:t>
            </a:r>
            <a:r>
              <a:rPr lang="cs-CZ" dirty="0" smtClean="0">
                <a:latin typeface="+mj-lt"/>
              </a:rPr>
              <a:t>6 300–11 700 </a:t>
            </a: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 ZŠ</a:t>
            </a:r>
          </a:p>
          <a:p>
            <a:pPr lvl="1"/>
            <a:r>
              <a:rPr lang="cs-CZ" dirty="0" smtClean="0">
                <a:latin typeface="+mj-lt"/>
              </a:rPr>
              <a:t>4 x </a:t>
            </a:r>
            <a:r>
              <a:rPr lang="cs-CZ" dirty="0">
                <a:latin typeface="+mj-lt"/>
              </a:rPr>
              <a:t>(</a:t>
            </a:r>
            <a:r>
              <a:rPr lang="en-US" dirty="0">
                <a:latin typeface="+mj-lt"/>
              </a:rPr>
              <a:t>700–1</a:t>
            </a:r>
            <a:r>
              <a:rPr lang="cs-CZ" dirty="0">
                <a:latin typeface="+mj-lt"/>
              </a:rPr>
              <a:t> </a:t>
            </a:r>
            <a:r>
              <a:rPr lang="en-US" dirty="0">
                <a:latin typeface="+mj-lt"/>
              </a:rPr>
              <a:t>300</a:t>
            </a:r>
            <a:r>
              <a:rPr lang="cs-CZ" dirty="0" smtClean="0">
                <a:latin typeface="+mj-lt"/>
              </a:rPr>
              <a:t>) = 2 800–5 200 v SŠ</a:t>
            </a:r>
          </a:p>
          <a:p>
            <a:pPr lvl="1"/>
            <a:r>
              <a:rPr lang="cs-CZ" sz="2400" b="1" dirty="0">
                <a:latin typeface="+mj-lt"/>
              </a:rPr>
              <a:t>c</a:t>
            </a:r>
            <a:r>
              <a:rPr lang="cs-CZ" sz="2400" b="1" dirty="0" smtClean="0">
                <a:latin typeface="+mj-lt"/>
              </a:rPr>
              <a:t>elkem: 11 200–20 800</a:t>
            </a:r>
          </a:p>
          <a:p>
            <a:pPr lvl="1"/>
            <a:endParaRPr lang="cs-CZ" sz="2400" b="1" dirty="0" smtClean="0">
              <a:latin typeface="+mj-lt"/>
            </a:endParaRPr>
          </a:p>
          <a:p>
            <a:r>
              <a:rPr lang="cs-CZ" sz="2400" dirty="0" smtClean="0">
                <a:latin typeface="+mj-lt"/>
              </a:rPr>
              <a:t>ve </a:t>
            </a:r>
            <a:r>
              <a:rPr lang="cs-CZ" sz="2400" dirty="0" err="1" smtClean="0">
                <a:latin typeface="+mj-lt"/>
              </a:rPr>
              <a:t>šk</a:t>
            </a:r>
            <a:r>
              <a:rPr lang="cs-CZ" sz="2400" dirty="0" smtClean="0">
                <a:latin typeface="+mj-lt"/>
              </a:rPr>
              <a:t>. roce 2016/2017 bylo u nás ve všech typech MŠ, ZŠ, SŠ evidováno </a:t>
            </a:r>
            <a:r>
              <a:rPr lang="cs-CZ" sz="2400" b="1" dirty="0" smtClean="0">
                <a:latin typeface="+mj-lt"/>
              </a:rPr>
              <a:t>1 995 neslyšících dětí a žáků</a:t>
            </a:r>
          </a:p>
          <a:p>
            <a:endParaRPr lang="cs-CZ" sz="2400" b="1" dirty="0" smtClean="0">
              <a:latin typeface="+mj-lt"/>
            </a:endParaRPr>
          </a:p>
          <a:p>
            <a:r>
              <a:rPr lang="cs-CZ" sz="2400" b="1" dirty="0">
                <a:latin typeface="+mj-lt"/>
              </a:rPr>
              <a:t>r</a:t>
            </a:r>
            <a:r>
              <a:rPr lang="cs-CZ" sz="2400" b="1" dirty="0" smtClean="0">
                <a:latin typeface="+mj-lt"/>
              </a:rPr>
              <a:t>ozdíl (??? </a:t>
            </a:r>
            <a:r>
              <a:rPr lang="cs-CZ" sz="2400" b="1" smtClean="0">
                <a:latin typeface="+mj-lt"/>
              </a:rPr>
              <a:t>%) → </a:t>
            </a:r>
            <a:r>
              <a:rPr lang="cs-CZ" sz="2400" b="1" dirty="0" smtClean="0">
                <a:latin typeface="+mj-lt"/>
              </a:rPr>
              <a:t>???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90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Neslyšící </a:t>
            </a:r>
            <a:r>
              <a:rPr lang="cs-CZ" dirty="0" smtClean="0">
                <a:cs typeface="Arial" panose="020B0604020202020204" pitchFamily="34" charset="0"/>
              </a:rPr>
              <a:t>lidé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lidé </a:t>
            </a:r>
            <a:r>
              <a:rPr lang="cs-CZ" sz="2400" b="1" dirty="0" err="1"/>
              <a:t>prelingválně</a:t>
            </a:r>
            <a:r>
              <a:rPr lang="cs-CZ" sz="2400" b="1" dirty="0"/>
              <a:t> </a:t>
            </a:r>
            <a:r>
              <a:rPr lang="cs-CZ" sz="2400" b="1" dirty="0" smtClean="0"/>
              <a:t>neslyšící/nedoslýchaví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ohluchlí – neslyšící/nedoslýchaví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jednostrannou hluchotou/nedoslýchavostí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</a:t>
            </a:r>
            <a:r>
              <a:rPr lang="cs-CZ" sz="2400" b="1" dirty="0" err="1" smtClean="0"/>
              <a:t>tinnitem</a:t>
            </a:r>
            <a:endParaRPr lang="cs-CZ" sz="2400" b="1" dirty="0" smtClean="0"/>
          </a:p>
          <a:p>
            <a:r>
              <a:rPr lang="cs-CZ" sz="2400" dirty="0" smtClean="0"/>
              <a:t>lidé </a:t>
            </a:r>
            <a:r>
              <a:rPr lang="cs-CZ" sz="2400" b="1" dirty="0"/>
              <a:t>se sluchadly, s KI, s jinými pomůckami, bez </a:t>
            </a:r>
            <a:r>
              <a:rPr lang="cs-CZ" sz="2400" b="1" dirty="0" smtClean="0"/>
              <a:t>pomůcek</a:t>
            </a:r>
          </a:p>
          <a:p>
            <a:r>
              <a:rPr lang="cs-CZ" sz="2400" dirty="0" smtClean="0"/>
              <a:t>lidé </a:t>
            </a:r>
            <a:r>
              <a:rPr lang="cs-CZ" sz="2400" b="1" dirty="0"/>
              <a:t>s dalšími </a:t>
            </a:r>
            <a:r>
              <a:rPr lang="cs-CZ" sz="2400" b="1" dirty="0" err="1"/>
              <a:t>spec</a:t>
            </a:r>
            <a:r>
              <a:rPr lang="cs-CZ" sz="2400" b="1" dirty="0"/>
              <a:t>. potřebami </a:t>
            </a:r>
            <a:r>
              <a:rPr lang="cs-CZ" sz="2400" dirty="0"/>
              <a:t>(studenti se zrakovým postižením, s psychickými obtížemi, s poruchami autistického spektra, se specifickými poruchami učení</a:t>
            </a:r>
            <a:r>
              <a:rPr lang="cs-CZ" sz="2400" dirty="0" smtClean="0"/>
              <a:t>…)</a:t>
            </a:r>
          </a:p>
          <a:p>
            <a:r>
              <a:rPr lang="cs-CZ" sz="2400" b="1" dirty="0" smtClean="0"/>
              <a:t>…</a:t>
            </a:r>
            <a:endParaRPr lang="cs-CZ" sz="2400" b="1" dirty="0"/>
          </a:p>
          <a:p>
            <a:endParaRPr lang="cs-CZ" b="1" dirty="0"/>
          </a:p>
          <a:p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9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Neslyšící studenti na UK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450842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</a:pPr>
            <a:r>
              <a:rPr lang="cs-CZ" sz="2600" b="1" dirty="0"/>
              <a:t>Bc., </a:t>
            </a:r>
            <a:r>
              <a:rPr lang="cs-CZ" sz="2600" b="1" dirty="0" err="1"/>
              <a:t>NMgr</a:t>
            </a:r>
            <a:r>
              <a:rPr lang="cs-CZ" sz="2600" b="1" dirty="0"/>
              <a:t>. Mgr., PhD.</a:t>
            </a:r>
          </a:p>
          <a:p>
            <a:pPr lvl="0">
              <a:lnSpc>
                <a:spcPct val="120000"/>
              </a:lnSpc>
            </a:pPr>
            <a:r>
              <a:rPr lang="cs-CZ" sz="2600" b="1" dirty="0"/>
              <a:t>skoro 50 oborů (v ČJ, také v AJ)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pedagogika (čeština; angličtina; pedagogika; </a:t>
            </a:r>
            <a:r>
              <a:rPr lang="cs-CZ" sz="2400" dirty="0" smtClean="0"/>
              <a:t>speciální </a:t>
            </a:r>
            <a:r>
              <a:rPr lang="cs-CZ" sz="2400" dirty="0"/>
              <a:t>pedagogika; vychovatelství…) 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společenské vědy (historie; sociologie; ekonomie; lingvistika – španělština, francouzština, </a:t>
            </a:r>
            <a:r>
              <a:rPr lang="cs-CZ" sz="2400" dirty="0" err="1"/>
              <a:t>koreanistika</a:t>
            </a:r>
            <a:r>
              <a:rPr lang="cs-CZ" sz="2400" dirty="0"/>
              <a:t>, </a:t>
            </a:r>
            <a:r>
              <a:rPr lang="cs-CZ" sz="2400" dirty="0" err="1"/>
              <a:t>romistika</a:t>
            </a:r>
            <a:r>
              <a:rPr lang="cs-CZ" sz="2400" dirty="0"/>
              <a:t>; hispanistika; Čeština v komunikaci neslyšících (lingvistika znakových jazyků); knihovnictví; informatika; právo; sociální práce; psychologie; teologie…)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tělesná výchova a sport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medicínské a zdravotnické obory (všeobecné lékařství, ergoterapie, farmacie, neurovědy…)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přírodní vědy (biologie; chemie; kartografie…) </a:t>
            </a:r>
          </a:p>
          <a:p>
            <a:pPr lvl="0">
              <a:lnSpc>
                <a:spcPct val="12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35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Neslyšící studenti na VŠ</a:t>
            </a:r>
            <a:endParaRPr lang="en-GB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069975" y="2193925"/>
          <a:ext cx="4754290" cy="3472476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77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9525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+mn-lt"/>
                        </a:rPr>
                        <a:t>rok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marL="106313" marR="106313"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latin typeface="+mn-lt"/>
                        </a:rPr>
                        <a:t>počet</a:t>
                      </a:r>
                      <a:r>
                        <a:rPr lang="cs-CZ" sz="2000" b="1" baseline="0" dirty="0" smtClean="0">
                          <a:latin typeface="+mn-lt"/>
                        </a:rPr>
                        <a:t> studentů ČR</a:t>
                      </a:r>
                      <a:endParaRPr lang="en-GB" sz="2000" b="1" dirty="0">
                        <a:latin typeface="+mn-lt"/>
                      </a:endParaRPr>
                    </a:p>
                  </a:txBody>
                  <a:tcPr marL="106313" marR="10631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2012/13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175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2013/14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2014/15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170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2015/16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2016/17</a:t>
                      </a:r>
                      <a:endParaRPr lang="en-GB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187</a:t>
                      </a:r>
                      <a:endParaRPr lang="en-GB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1906"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2017/18</a:t>
                      </a:r>
                      <a:endParaRPr lang="en-GB" sz="2400" i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9735" marR="79735" marT="34290" marB="34290"/>
                </a:tc>
                <a:tc>
                  <a:txBody>
                    <a:bodyPr/>
                    <a:lstStyle/>
                    <a:p>
                      <a:r>
                        <a:rPr lang="cs-CZ" sz="2400" i="0" dirty="0" smtClean="0"/>
                        <a:t>194</a:t>
                      </a:r>
                      <a:endParaRPr lang="en-GB" sz="2400" i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68288" lvl="1" indent="-268288"/>
            <a:r>
              <a:rPr lang="cs-CZ" sz="2400" dirty="0"/>
              <a:t>c</a:t>
            </a:r>
            <a:r>
              <a:rPr lang="cs-CZ" sz="2400" dirty="0" smtClean="0"/>
              <a:t>elkem </a:t>
            </a:r>
            <a:r>
              <a:rPr lang="cs-CZ" sz="2400" dirty="0"/>
              <a:t>by u nás mělo </a:t>
            </a:r>
            <a:r>
              <a:rPr lang="cs-CZ" sz="2400" dirty="0" smtClean="0"/>
              <a:t>studovat </a:t>
            </a:r>
            <a:r>
              <a:rPr lang="cs-CZ" sz="2400" b="1" dirty="0" smtClean="0"/>
              <a:t>2 </a:t>
            </a:r>
            <a:r>
              <a:rPr lang="cs-CZ" sz="2400" b="1" dirty="0"/>
              <a:t>240–4 160 </a:t>
            </a:r>
            <a:r>
              <a:rPr lang="cs-CZ" sz="2400" dirty="0"/>
              <a:t>neslyšících </a:t>
            </a:r>
            <a:r>
              <a:rPr lang="cs-CZ" sz="2400" dirty="0" smtClean="0"/>
              <a:t>studentů (64 % „neslyšící populace ve věku 18–23 let“)</a:t>
            </a:r>
          </a:p>
          <a:p>
            <a:pPr marL="268288" lvl="1" indent="-268288"/>
            <a:r>
              <a:rPr lang="cs-CZ" sz="24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  <a:r>
              <a:rPr lang="cs-CZ" sz="2400" b="1" dirty="0" smtClean="0">
                <a:solidFill>
                  <a:schemeClr val="accent4">
                    <a:lumMod val="75000"/>
                  </a:schemeClr>
                </a:solidFill>
              </a:rPr>
              <a:t>tuduje pouze 5–9 % „neslyšící populace ve věku 18–23 let“</a:t>
            </a:r>
            <a:endParaRPr lang="cs-CZ" sz="2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747779" cy="1609344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altLang="cs-CZ" sz="2400" dirty="0"/>
          </a:p>
          <a:p>
            <a:pPr eaLnBrk="1" hangingPunct="1"/>
            <a:endParaRPr lang="cs-CZ" altLang="cs-CZ" sz="4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447" t="9820" r="27696" b="60880"/>
          <a:stretch/>
        </p:blipFill>
        <p:spPr>
          <a:xfrm>
            <a:off x="163921" y="1982972"/>
            <a:ext cx="11848405" cy="42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/>
              <a:t>Děkuji </a:t>
            </a:r>
            <a:r>
              <a:rPr lang="cs-CZ" sz="6600" dirty="0"/>
              <a:t>za pozornost</a:t>
            </a:r>
            <a:endParaRPr lang="en-GB" sz="66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847725" y="4391024"/>
            <a:ext cx="8113395" cy="106794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andrea.hudakova@ff.cuni.cz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331" y="156518"/>
            <a:ext cx="2730053" cy="58101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9" t="1246"/>
          <a:stretch/>
        </p:blipFill>
        <p:spPr>
          <a:xfrm rot="10800000">
            <a:off x="7752016" y="790832"/>
            <a:ext cx="2915985" cy="162757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8418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ne/být prozrazen,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ne/mít žádné zvýhodnění/výhody/úlevy oproti spolužákům,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ne/mít něco tolerováno,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ne/být brán jako normální student,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latin typeface="+mj-lt"/>
              </a:rPr>
              <a:t>ne/chtít pomoc...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0">
              <a:latin typeface="+mj-lt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>
                <a:latin typeface="+mj-lt"/>
                <a:cs typeface="Arial" panose="020B0604020202020204" pitchFamily="34" charset="0"/>
              </a:rPr>
              <a:t>►</a:t>
            </a:r>
            <a:r>
              <a:rPr lang="cs-CZ" b="1" dirty="0">
                <a:latin typeface="+mj-lt"/>
                <a:cs typeface="Arial" panose="020B0604020202020204" pitchFamily="34" charset="0"/>
              </a:rPr>
              <a:t>skrývání sluchového postižení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latin typeface="+mj-lt"/>
                <a:cs typeface="Arial" panose="020B0604020202020204" pitchFamily="34" charset="0"/>
              </a:rPr>
              <a:t>►devalvace studia za využití podpory</a:t>
            </a:r>
          </a:p>
          <a:p>
            <a:pPr marL="0" indent="0">
              <a:buNone/>
            </a:pPr>
            <a:endParaRPr lang="cs-CZ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45" y="0"/>
            <a:ext cx="8783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B5DA91F-D8F5-4660-8FDF-261F98214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28" y="0"/>
            <a:ext cx="10283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165B100-CCC8-4DAB-A75D-5BDF0298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 smtClean="0"/>
              <a:t>Co je inkluze?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i="1" dirty="0" smtClean="0"/>
              <a:t>hra</a:t>
            </a:r>
            <a:endParaRPr lang="cs-CZ" alt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25010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Arial" panose="020B0604020202020204" pitchFamily="34" charset="0"/>
              </a:rPr>
              <a:t>Neslyšící lidé</a:t>
            </a:r>
            <a:endParaRPr lang="en-GB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72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dirty="0" smtClean="0"/>
              <a:t>Nespočet osobností, situací, okolností, vlivů</a:t>
            </a:r>
            <a:r>
              <a:rPr lang="en-US" sz="2800" dirty="0" smtClean="0"/>
              <a:t>…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… </a:t>
            </a:r>
            <a:r>
              <a:rPr lang="cs-CZ" sz="2800" dirty="0" smtClean="0"/>
              <a:t>každý neslyšící člověk je originál se svým neopakovatelným životním příběhem.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/>
              <a:t>            </a:t>
            </a:r>
            <a:r>
              <a:rPr lang="cs-CZ" sz="2800" dirty="0" smtClean="0"/>
              <a:t>Jaká je to barva? Zelená? Modrá?</a:t>
            </a:r>
            <a:endParaRPr lang="en-US" sz="28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cs-CZ" sz="2800" b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800" b="1" dirty="0" smtClean="0"/>
              <a:t>Podobně jako je nemožné popsat či určit tyrkysovou barvu, je nemožné popsat „typického neslyšícího člověka“.</a:t>
            </a:r>
            <a:endParaRPr lang="en-US" sz="2800" dirty="0"/>
          </a:p>
        </p:txBody>
      </p:sp>
      <p:sp>
        <p:nvSpPr>
          <p:cNvPr id="3" name="Obdélník 2"/>
          <p:cNvSpPr/>
          <p:nvPr/>
        </p:nvSpPr>
        <p:spPr>
          <a:xfrm>
            <a:off x="1177651" y="3959352"/>
            <a:ext cx="1280160" cy="896112"/>
          </a:xfrm>
          <a:prstGeom prst="rect">
            <a:avLst/>
          </a:prstGeom>
          <a:solidFill>
            <a:srgbClr val="4FB4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7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24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1609344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364224" y="3657600"/>
            <a:ext cx="4754880" cy="2377440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endParaRPr lang="cs-CZ" sz="2400" dirty="0" smtClean="0"/>
          </a:p>
          <a:p>
            <a:endParaRPr lang="en-US" sz="2400" dirty="0" smtClean="0"/>
          </a:p>
        </p:txBody>
      </p:sp>
      <p:pic>
        <p:nvPicPr>
          <p:cNvPr id="3088" name="Picture 16" descr="VÃ½sledek obrÃ¡zku pro caress chi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59" y="544157"/>
            <a:ext cx="7823999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Ã½sledek obrÃ¡zku pro pomocnÃ¡ ru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5133" y="544157"/>
            <a:ext cx="8896849" cy="592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1066800" y="408432"/>
            <a:ext cx="10213848" cy="176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cs typeface="Arial" panose="020B0604020202020204" pitchFamily="34" charset="0"/>
              </a:rPr>
              <a:t>Deficit </a:t>
            </a:r>
            <a:r>
              <a:rPr lang="cs-CZ" dirty="0">
                <a:cs typeface="Arial" panose="020B0604020202020204" pitchFamily="34" charset="0"/>
              </a:rPr>
              <a:t>vs. </a:t>
            </a:r>
            <a:r>
              <a:rPr lang="cs-CZ" dirty="0" smtClean="0">
                <a:cs typeface="Arial" panose="020B0604020202020204" pitchFamily="34" charset="0"/>
              </a:rPr>
              <a:t>potenciál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>
          <a:xfrm>
            <a:off x="956833" y="2147274"/>
            <a:ext cx="10058400" cy="4050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cs typeface="Arial" panose="020B0604020202020204" pitchFamily="34" charset="0"/>
              </a:rPr>
              <a:t>Sluchový deficit, vada   </a:t>
            </a:r>
            <a:r>
              <a:rPr lang="cs-CZ" sz="2800" dirty="0">
                <a:cs typeface="Arial" panose="020B0604020202020204" pitchFamily="34" charset="0"/>
              </a:rPr>
              <a:t>	      </a:t>
            </a:r>
            <a:r>
              <a:rPr lang="cs-CZ" sz="2800" b="1" dirty="0"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cs typeface="Arial" panose="020B0604020202020204" pitchFamily="34" charset="0"/>
              </a:rPr>
              <a:t>sluchové postižení</a:t>
            </a:r>
            <a:endParaRPr lang="cs-CZ" sz="28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8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800" dirty="0" smtClean="0">
                <a:cs typeface="Arial" panose="020B0604020202020204" pitchFamily="34" charset="0"/>
              </a:rPr>
              <a:t>Různé potenciály, talenty </a:t>
            </a:r>
            <a:r>
              <a:rPr lang="cs-CZ" sz="2800" dirty="0">
                <a:cs typeface="Arial" panose="020B0604020202020204" pitchFamily="34" charset="0"/>
              </a:rPr>
              <a:t>	    </a:t>
            </a:r>
            <a:r>
              <a:rPr lang="cs-CZ" sz="2800" b="1" dirty="0" smtClean="0">
                <a:cs typeface="Arial" panose="020B0604020202020204" pitchFamily="34" charset="0"/>
              </a:rPr>
              <a:t>silné </a:t>
            </a:r>
            <a:r>
              <a:rPr lang="cs-CZ" sz="2800" b="1" dirty="0">
                <a:cs typeface="Arial" panose="020B0604020202020204" pitchFamily="34" charset="0"/>
              </a:rPr>
              <a:t>stránky</a:t>
            </a: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5860402" y="3357761"/>
            <a:ext cx="947688" cy="143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5262035" y="2347595"/>
            <a:ext cx="947688" cy="143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517224" y="1564475"/>
            <a:ext cx="4754880" cy="96756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>
          <a:xfrm>
            <a:off x="6364224" y="2679405"/>
            <a:ext cx="4754880" cy="3806455"/>
          </a:xfrm>
        </p:spPr>
        <p:txBody>
          <a:bodyPr>
            <a:noAutofit/>
          </a:bodyPr>
          <a:lstStyle/>
          <a:p>
            <a:endParaRPr lang="en-US" sz="2400" dirty="0" smtClean="0"/>
          </a:p>
        </p:txBody>
      </p:sp>
      <p:pic>
        <p:nvPicPr>
          <p:cNvPr id="6148" name="Picture 4" descr="VÃ½sledek obrÃ¡zku pro shake hands partnersh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55" y="991540"/>
            <a:ext cx="8992590" cy="558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Dřevo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1213</TotalTime>
  <Words>1224</Words>
  <Application>Microsoft Office PowerPoint</Application>
  <PresentationFormat>Širokoúhlá obrazovka</PresentationFormat>
  <Paragraphs>196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Bookman Old Style</vt:lpstr>
      <vt:lpstr>Calibri</vt:lpstr>
      <vt:lpstr>Century Gothic</vt:lpstr>
      <vt:lpstr>Wingdings</vt:lpstr>
      <vt:lpstr>Dřevo</vt:lpstr>
      <vt:lpstr>Inkluze &amp; neslyšící?</vt:lpstr>
      <vt:lpstr>Úvod: přivítání</vt:lpstr>
      <vt:lpstr>Cíl</vt:lpstr>
      <vt:lpstr>Neslyšící lidé</vt:lpstr>
      <vt:lpstr>Co je inkluze?</vt:lpstr>
      <vt:lpstr>Neslyšící lidé</vt:lpstr>
      <vt:lpstr>Prezentace aplikace PowerPoint</vt:lpstr>
      <vt:lpstr>Deficit vs. potenciál</vt:lpstr>
      <vt:lpstr>Prezentace aplikace PowerPoint</vt:lpstr>
      <vt:lpstr>Co je inkluze?</vt:lpstr>
      <vt:lpstr>Co je inkluze?</vt:lpstr>
      <vt:lpstr>Co je inkluze?</vt:lpstr>
      <vt:lpstr>Co je inkluze?</vt:lpstr>
      <vt:lpstr>Kdy u nás začala inkluze ve vzdělávání neslyšících dětí a žáků?</vt:lpstr>
      <vt:lpstr>Prezentace aplikace PowerPoint</vt:lpstr>
      <vt:lpstr>Kdy u nás začala inkluze ve vzdělávání neslyšících dětí a žáků?</vt:lpstr>
      <vt:lpstr>Kdy u nás začala inkluze ve vzdělávání neslyšících studentů VŠ?</vt:lpstr>
      <vt:lpstr>Prezentace aplikace PowerPoint</vt:lpstr>
      <vt:lpstr>Kdy u nás začala inkluze ve vzdělávání neslyšících studentů VŠ?</vt:lpstr>
      <vt:lpstr> Školský zákon, r. 2016, § 16</vt:lpstr>
      <vt:lpstr> Školský zákon, r. 2016, § 16</vt:lpstr>
      <vt:lpstr> Školský zákon, r. 2016, § 16</vt:lpstr>
      <vt:lpstr> Školský zákon, r. 2016, § 16</vt:lpstr>
      <vt:lpstr> Školský zákon, r. 2016, § 16</vt:lpstr>
      <vt:lpstr> Vyhláška o vzdělávání žáků se speciálními potřebami a žáků nadaných</vt:lpstr>
      <vt:lpstr>Vyhláška o vzdělávání žáků se speciálními potřebami a žáků nadaných</vt:lpstr>
      <vt:lpstr>Vyhláška o vzdělávání žáků se speciálními potřebami a žáků nadaných</vt:lpstr>
      <vt:lpstr>    Vyhláška o poskytování poradenských služeb ve školách a školských poradenských zařízeních</vt:lpstr>
      <vt:lpstr>Co je inkluze?</vt:lpstr>
      <vt:lpstr>Co je inkluze?</vt:lpstr>
      <vt:lpstr>Co je inkluze?</vt:lpstr>
      <vt:lpstr>Co je inkluze?</vt:lpstr>
      <vt:lpstr>Co je inkluze?</vt:lpstr>
      <vt:lpstr>Co je inkluze?</vt:lpstr>
      <vt:lpstr>Co je inkluze?</vt:lpstr>
      <vt:lpstr>MŠ + ZŠ + SŠ</vt:lpstr>
      <vt:lpstr>MŠ + ZŠ + SŠ</vt:lpstr>
      <vt:lpstr>MŠ + ZŠ + SŠ</vt:lpstr>
      <vt:lpstr>MŠ + ZŠ + SŠ</vt:lpstr>
      <vt:lpstr>Neslyšící studenti na UK</vt:lpstr>
      <vt:lpstr>Neslyšící studenti na VŠ</vt:lpstr>
      <vt:lpstr>Co je inkluze?</vt:lpstr>
      <vt:lpstr>Děkuji za pozornost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neslyšícího dítěte vyroste neslyšící dospělý</dc:title>
  <dc:creator>Andrea Hudáková</dc:creator>
  <cp:lastModifiedBy>Hudáková, Andrea</cp:lastModifiedBy>
  <cp:revision>126</cp:revision>
  <dcterms:created xsi:type="dcterms:W3CDTF">2016-02-19T04:36:05Z</dcterms:created>
  <dcterms:modified xsi:type="dcterms:W3CDTF">2019-03-07T08:22:14Z</dcterms:modified>
</cp:coreProperties>
</file>