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94" r:id="rId1"/>
  </p:sldMasterIdLst>
  <p:notesMasterIdLst>
    <p:notesMasterId r:id="rId22"/>
  </p:notesMasterIdLst>
  <p:handoutMasterIdLst>
    <p:handoutMasterId r:id="rId23"/>
  </p:handoutMasterIdLst>
  <p:sldIdLst>
    <p:sldId id="256" r:id="rId2"/>
    <p:sldId id="295" r:id="rId3"/>
    <p:sldId id="290" r:id="rId4"/>
    <p:sldId id="291" r:id="rId5"/>
    <p:sldId id="292" r:id="rId6"/>
    <p:sldId id="293" r:id="rId7"/>
    <p:sldId id="297" r:id="rId8"/>
    <p:sldId id="296" r:id="rId9"/>
    <p:sldId id="298" r:id="rId10"/>
    <p:sldId id="269" r:id="rId11"/>
    <p:sldId id="271" r:id="rId12"/>
    <p:sldId id="272" r:id="rId13"/>
    <p:sldId id="275" r:id="rId14"/>
    <p:sldId id="270" r:id="rId15"/>
    <p:sldId id="299" r:id="rId16"/>
    <p:sldId id="273" r:id="rId17"/>
    <p:sldId id="283" r:id="rId18"/>
    <p:sldId id="278" r:id="rId19"/>
    <p:sldId id="279" r:id="rId20"/>
    <p:sldId id="282" r:id="rId21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3" autoAdjust="0"/>
    <p:restoredTop sz="81162" autoAdjust="0"/>
  </p:normalViewPr>
  <p:slideViewPr>
    <p:cSldViewPr snapToGrid="0" snapToObjects="1">
      <p:cViewPr varScale="1">
        <p:scale>
          <a:sx n="54" d="100"/>
          <a:sy n="54" d="100"/>
        </p:scale>
        <p:origin x="16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3D6E3F09-7D53-5546-95B9-038378ECBD5D}" type="datetime1">
              <a:rPr lang="en-US"/>
              <a:pPr>
                <a:defRPr/>
              </a:pPr>
              <a:t>18-Apr-18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BE501C0-4EA8-644C-AFDC-6886270AA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964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9E00457-5374-E14A-BCD1-94DAB29AFC04}" type="datetime1">
              <a:rPr lang="en-US"/>
              <a:pPr>
                <a:defRPr/>
              </a:pPr>
              <a:t>18-Apr-18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noProof="0"/>
              <a:t>Click to edit Master text styles</a:t>
            </a:r>
          </a:p>
          <a:p>
            <a:pPr lvl="1"/>
            <a:r>
              <a:rPr lang="cs-CZ" noProof="0"/>
              <a:t>Second level</a:t>
            </a:r>
          </a:p>
          <a:p>
            <a:pPr lvl="2"/>
            <a:r>
              <a:rPr lang="cs-CZ" noProof="0"/>
              <a:t>Third level</a:t>
            </a:r>
          </a:p>
          <a:p>
            <a:pPr lvl="3"/>
            <a:r>
              <a:rPr lang="cs-CZ" noProof="0"/>
              <a:t>Fourth level</a:t>
            </a:r>
          </a:p>
          <a:p>
            <a:pPr lvl="4"/>
            <a:r>
              <a:rPr lang="cs-CZ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E8577F40-97DA-4043-AF9D-1FC2F5D511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327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https://en.wikipedia.org/wiki/Seattle_windshield_pitting_epidemic</a:t>
            </a:r>
          </a:p>
          <a:p>
            <a:endParaRPr lang="cs-CZ" dirty="0"/>
          </a:p>
          <a:p>
            <a:r>
              <a:rPr lang="cs-CZ" dirty="0"/>
              <a:t>+ https://rationalwiki.org/wiki/Frequency_illusion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577F40-97DA-4043-AF9D-1FC2F5D5113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809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AA7E7E-C6EC-FD44-9ACA-2648BFA1FADD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401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F4E741-BC94-7B41-95DE-F64A5ACA48C6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1864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BB64C6-4739-DE43-8950-06A3245198B9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589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F51BC5-76B8-C041-81D8-DEF608751A52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72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2D3014-B99E-5D4B-8E1D-DA3BE7558E99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465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7CCDC6-B6A4-4845-929F-B26B6E19752A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818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5335DA-5B04-584D-8811-FE73152CD09A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3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6CB484-F1D4-264E-B3F1-C63C4A97C75C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7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EBE9BE-43AC-014D-A39D-166221E06590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00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D8E960-F416-D541-B598-BE0E7FEA1B49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09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2011D0-9154-584C-962C-9F1E5A9691FB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089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9F69E0-E31B-2E47-AF61-0A203F2A4FE3}" type="datetime1">
              <a:rPr lang="cs-CZ"/>
              <a:pPr>
                <a:defRPr/>
              </a:pPr>
              <a:t>18.04.2018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97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7" y="0"/>
            <a:ext cx="3736585" cy="1440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685800" y="1739608"/>
            <a:ext cx="7772400" cy="215741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  <a:t>J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B225 </a:t>
            </a:r>
            <a:br>
              <a:rPr lang="cs-CZ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Sociálně-psychologické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aspekty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marketingové</a:t>
            </a:r>
            <a:r>
              <a:rPr lang="en-US" b="1" dirty="0">
                <a:latin typeface="Calibri" charset="0"/>
                <a:ea typeface="ＭＳ Ｐゴシック" charset="0"/>
                <a:cs typeface="ＭＳ Ｐゴシック" charset="0"/>
              </a:rPr>
              <a:t> </a:t>
            </a:r>
            <a:r>
              <a:rPr lang="en-US" b="1" dirty="0" err="1">
                <a:latin typeface="Calibri" charset="0"/>
                <a:ea typeface="ＭＳ Ｐゴシック" charset="0"/>
                <a:cs typeface="ＭＳ Ｐゴシック" charset="0"/>
              </a:rPr>
              <a:t>komunikace</a:t>
            </a: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br>
              <a:rPr lang="en-US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1600" dirty="0">
                <a:latin typeface="Calibri" charset="0"/>
                <a:ea typeface="ＭＳ Ｐゴシック" charset="0"/>
                <a:cs typeface="ＭＳ Ｐゴシック" charset="0"/>
              </a:rPr>
              <a:t>Přednášející:</a:t>
            </a:r>
            <a:br>
              <a:rPr lang="cs-CZ" sz="2800" dirty="0">
                <a:latin typeface="Calibri" charset="0"/>
                <a:ea typeface="ＭＳ Ｐゴシック" charset="0"/>
                <a:cs typeface="ＭＳ Ｐゴシック" charset="0"/>
              </a:rPr>
            </a:br>
            <a: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  <a:t>Ing. Mgr. Marek Vranka</a:t>
            </a:r>
            <a:br>
              <a:rPr lang="cs-CZ" sz="3100" b="1" dirty="0">
                <a:latin typeface="Calibri" charset="0"/>
                <a:ea typeface="ＭＳ Ｐゴシック" charset="0"/>
                <a:cs typeface="ＭＳ Ｐゴシック" charset="0"/>
              </a:rPr>
            </a:br>
            <a:endParaRPr lang="en-US" sz="2800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90364"/>
            <a:ext cx="6400800" cy="1714678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sz="2800" b="1" dirty="0">
                <a:solidFill>
                  <a:schemeClr val="tx1"/>
                </a:solidFill>
              </a:rPr>
              <a:t>8. Korekce </a:t>
            </a:r>
            <a:r>
              <a:rPr lang="cs-CZ" sz="2800" b="1" dirty="0" err="1">
                <a:solidFill>
                  <a:schemeClr val="tx1"/>
                </a:solidFill>
              </a:rPr>
              <a:t>miskoncepcí</a:t>
            </a:r>
            <a:endParaRPr lang="cs-CZ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Correcting</a:t>
            </a:r>
            <a:r>
              <a:rPr lang="cs-CZ" dirty="0"/>
              <a:t> </a:t>
            </a:r>
            <a:r>
              <a:rPr lang="cs-CZ" dirty="0" err="1"/>
              <a:t>misconceptions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„</a:t>
            </a:r>
            <a:r>
              <a:rPr lang="cs-CZ" dirty="0" err="1"/>
              <a:t>information</a:t>
            </a:r>
            <a:r>
              <a:rPr lang="cs-CZ" dirty="0"/>
              <a:t> deficit model“ – představa, že chybné přesvědčení lze odstranit dodáním správné informace</a:t>
            </a:r>
          </a:p>
          <a:p>
            <a:r>
              <a:rPr lang="cs-CZ" dirty="0"/>
              <a:t>snaha vyvrátit mylné přesvědčení ho ale může paradoxně posílit („</a:t>
            </a:r>
            <a:r>
              <a:rPr lang="cs-CZ" dirty="0" err="1"/>
              <a:t>backfire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“)</a:t>
            </a:r>
          </a:p>
          <a:p>
            <a:pPr lvl="1"/>
            <a:r>
              <a:rPr lang="cs-CZ" dirty="0" err="1"/>
              <a:t>miskoncepce</a:t>
            </a:r>
            <a:r>
              <a:rPr lang="cs-CZ" dirty="0"/>
              <a:t> se opakováním stává známější</a:t>
            </a:r>
          </a:p>
          <a:p>
            <a:pPr lvl="1"/>
            <a:r>
              <a:rPr lang="cs-CZ" dirty="0"/>
              <a:t>příliš mnoho komplikovaných informací vede k preferenci jednoduchého mýtu</a:t>
            </a:r>
          </a:p>
          <a:p>
            <a:pPr lvl="1"/>
            <a:r>
              <a:rPr lang="cs-CZ" dirty="0"/>
              <a:t>pravdivá informace ohrožuje světonázor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75113"/>
            <a:ext cx="8229600" cy="2051050"/>
          </a:xfrm>
        </p:spPr>
        <p:txBody>
          <a:bodyPr/>
          <a:lstStyle/>
          <a:p>
            <a:r>
              <a:rPr lang="cs-CZ" dirty="0"/>
              <a:t>lidé preferují jednoduchost</a:t>
            </a:r>
          </a:p>
          <a:p>
            <a:pPr lvl="1"/>
            <a:r>
              <a:rPr lang="cs-CZ" dirty="0"/>
              <a:t>co považují za jednoduché se liší v závislosti na jejich znalostech a inteligenci</a:t>
            </a:r>
          </a:p>
          <a:p>
            <a:pPr lvl="1"/>
            <a:r>
              <a:rPr lang="cs-CZ" dirty="0"/>
              <a:t>důležité vědět, na koho cílíte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274638"/>
            <a:ext cx="46482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1573"/>
            <a:ext cx="8229600" cy="3464590"/>
          </a:xfrm>
        </p:spPr>
        <p:txBody>
          <a:bodyPr/>
          <a:lstStyle/>
          <a:p>
            <a:r>
              <a:rPr lang="cs-CZ" dirty="0"/>
              <a:t>i nepravda je lepší než nejistota / nevědění</a:t>
            </a:r>
          </a:p>
          <a:p>
            <a:r>
              <a:rPr lang="cs-CZ" dirty="0"/>
              <a:t>důležitost poskytnutí alternativního vysvětlení</a:t>
            </a:r>
          </a:p>
          <a:p>
            <a:pPr lvl="1"/>
            <a:r>
              <a:rPr lang="cs-CZ" dirty="0"/>
              <a:t>např. z výzkumů rozhodování poroty plyne, že porota obviněného osvobodí, když je prezentován alternativní pachatel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9723" y="538827"/>
            <a:ext cx="5107077" cy="2122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Correcting</a:t>
            </a:r>
            <a:r>
              <a:rPr lang="cs-CZ" dirty="0"/>
              <a:t> </a:t>
            </a:r>
            <a:r>
              <a:rPr lang="cs-CZ" dirty="0" err="1"/>
              <a:t>misconceptions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pouze základní fakty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důraz na pravdivé informace a jednoznačné označení </a:t>
            </a:r>
            <a:r>
              <a:rPr lang="cs-CZ" dirty="0" err="1"/>
              <a:t>miskoncepce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poskytnutí alternativního vysvětlení (+ motivace propagátorů </a:t>
            </a:r>
            <a:r>
              <a:rPr lang="cs-CZ" dirty="0" err="1"/>
              <a:t>miskoncepce</a:t>
            </a:r>
            <a:r>
              <a:rPr lang="cs-CZ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ne-ohrožující formulace / rámování</a:t>
            </a:r>
          </a:p>
          <a:p>
            <a:endParaRPr lang="cs-CZ" dirty="0"/>
          </a:p>
          <a:p>
            <a:pPr algn="r">
              <a:buNone/>
            </a:pPr>
            <a:r>
              <a:rPr lang="cs-CZ" dirty="0" err="1"/>
              <a:t>Cook</a:t>
            </a:r>
            <a:r>
              <a:rPr lang="cs-CZ" dirty="0"/>
              <a:t>, </a:t>
            </a:r>
            <a:r>
              <a:rPr lang="cs-CZ" dirty="0" err="1"/>
              <a:t>Lewandowski</a:t>
            </a:r>
            <a:r>
              <a:rPr lang="cs-CZ" dirty="0"/>
              <a:t>, 2011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3925" y="912813"/>
            <a:ext cx="2362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10225" y="998538"/>
            <a:ext cx="2381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76225" y="2185988"/>
            <a:ext cx="8763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5" y="3109913"/>
            <a:ext cx="88963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2875" y="4576763"/>
            <a:ext cx="88201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0488" y="5508625"/>
            <a:ext cx="8963025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Motivované uvažování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korekce je náročná, protože když lidé uvažují </a:t>
            </a:r>
            <a:r>
              <a:rPr lang="cs-CZ" dirty="0" err="1"/>
              <a:t>motivovaně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když chtějí věřit, hledají aspoň jeden důvod, proč tomu </a:t>
            </a:r>
            <a:r>
              <a:rPr lang="cs-CZ" b="1" dirty="0"/>
              <a:t>mohou</a:t>
            </a:r>
            <a:r>
              <a:rPr lang="cs-CZ" dirty="0"/>
              <a:t> věřit</a:t>
            </a:r>
          </a:p>
          <a:p>
            <a:pPr lvl="1"/>
            <a:r>
              <a:rPr lang="cs-CZ" dirty="0"/>
              <a:t>když nechtějí, hledají aspoň jeden důvod, proč tomu </a:t>
            </a:r>
            <a:r>
              <a:rPr lang="cs-CZ" b="1" dirty="0"/>
              <a:t>nemusí</a:t>
            </a:r>
            <a:r>
              <a:rPr lang="cs-CZ" dirty="0"/>
              <a:t> věřit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Vyvrácení mýtu a ohrožení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4810125" cy="530383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někdy tvoří chybné přesvědčení důležitou součást identity</a:t>
            </a:r>
          </a:p>
          <a:p>
            <a:pPr lvl="1"/>
            <a:r>
              <a:rPr lang="cs-CZ" dirty="0"/>
              <a:t>např. behaviorální terapie pro autismus je nelidská a citově chladná</a:t>
            </a:r>
          </a:p>
          <a:p>
            <a:pPr lvl="1"/>
            <a:r>
              <a:rPr lang="cs-CZ" dirty="0"/>
              <a:t>já nejsem / nechci být chladnou matkou -&gt; terapii odmítám</a:t>
            </a:r>
          </a:p>
          <a:p>
            <a:r>
              <a:rPr lang="cs-CZ" dirty="0"/>
              <a:t>potřeba nejdřív zmírnit vnímané ohrožení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170" name="Picture 2" descr="http://vgalt.com/wp-content/uploads/2012/03/Looming_Threat-7841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67325" y="1600200"/>
            <a:ext cx="3419475" cy="4010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dirty="0"/>
              <a:t>Identita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774" y="1087821"/>
            <a:ext cx="8686800" cy="563365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výsledkem introspektivního zaměření na vlastní myšlenkové pochody: </a:t>
            </a:r>
            <a:r>
              <a:rPr lang="cs-CZ" b="1" dirty="0"/>
              <a:t>suma významů a asociací</a:t>
            </a:r>
            <a:r>
              <a:rPr lang="cs-CZ" dirty="0"/>
              <a:t>, jež člověk přijímá za své vlastní (</a:t>
            </a:r>
            <a:r>
              <a:rPr lang="cs-CZ" dirty="0" err="1"/>
              <a:t>Stets</a:t>
            </a:r>
            <a:r>
              <a:rPr lang="cs-CZ" dirty="0"/>
              <a:t>, 2006)</a:t>
            </a:r>
          </a:p>
          <a:p>
            <a:pPr>
              <a:buNone/>
            </a:pPr>
            <a:endParaRPr lang="cs-CZ" sz="1200" dirty="0"/>
          </a:p>
          <a:p>
            <a:pPr>
              <a:buNone/>
            </a:pPr>
            <a:r>
              <a:rPr lang="cs-CZ" dirty="0"/>
              <a:t>Druhy identity uspořádané hierarchicky:</a:t>
            </a:r>
          </a:p>
          <a:p>
            <a:r>
              <a:rPr lang="cs-CZ" dirty="0"/>
              <a:t>sociální identity</a:t>
            </a:r>
          </a:p>
          <a:p>
            <a:pPr lvl="1"/>
            <a:r>
              <a:rPr lang="cs-CZ" dirty="0"/>
              <a:t>rolová</a:t>
            </a:r>
          </a:p>
          <a:p>
            <a:pPr lvl="1"/>
            <a:r>
              <a:rPr lang="cs-CZ" dirty="0"/>
              <a:t>skupinová</a:t>
            </a:r>
          </a:p>
          <a:p>
            <a:r>
              <a:rPr lang="cs-CZ" dirty="0"/>
              <a:t>osobní identita</a:t>
            </a:r>
          </a:p>
          <a:p>
            <a:pPr lvl="1"/>
            <a:r>
              <a:rPr lang="cs-CZ" dirty="0"/>
              <a:t>(alt. označení: </a:t>
            </a:r>
            <a:r>
              <a:rPr lang="cs-CZ" dirty="0" err="1"/>
              <a:t>self</a:t>
            </a:r>
            <a:r>
              <a:rPr lang="cs-CZ" dirty="0"/>
              <a:t>-schéma, </a:t>
            </a:r>
            <a:r>
              <a:rPr lang="cs-CZ" dirty="0" err="1"/>
              <a:t>self</a:t>
            </a:r>
            <a:r>
              <a:rPr lang="cs-CZ" dirty="0"/>
              <a:t>-koncept)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dirty="0"/>
              <a:t>identita funguje jako </a:t>
            </a:r>
            <a:r>
              <a:rPr lang="cs-CZ" b="1" dirty="0"/>
              <a:t>organizační princip</a:t>
            </a:r>
            <a:r>
              <a:rPr lang="cs-CZ" dirty="0"/>
              <a:t>, jež ovlivňuje zpracování informací, jejich hodnocení, emocionální reakce, motivace i chování</a:t>
            </a:r>
          </a:p>
          <a:p>
            <a:r>
              <a:rPr lang="cs-CZ" dirty="0"/>
              <a:t>může být situačně specifická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zprávách, že </a:t>
            </a:r>
            <a:r>
              <a:rPr lang="cs-CZ" dirty="0" err="1"/>
              <a:t>Irak</a:t>
            </a:r>
            <a:r>
              <a:rPr lang="cs-CZ" dirty="0"/>
              <a:t> zbraně hromadného ničení neměl u republikánů paradoxně vzrostlo původní přesvědčení</a:t>
            </a:r>
          </a:p>
          <a:p>
            <a:r>
              <a:rPr lang="cs-CZ" dirty="0"/>
              <a:t>pokud ale korekce přichází ze „správného“ zdroje, lidé ji spíše akceptují</a:t>
            </a:r>
          </a:p>
          <a:p>
            <a:r>
              <a:rPr lang="cs-CZ" dirty="0"/>
              <a:t>proč?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možné vysvětlení: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/>
              <a:t>důvěryhodnost zdroje?</a:t>
            </a:r>
          </a:p>
          <a:p>
            <a:pPr lvl="1"/>
            <a:r>
              <a:rPr lang="cs-CZ" dirty="0"/>
              <a:t>pozor na obrácenou kauzalitu</a:t>
            </a:r>
          </a:p>
          <a:p>
            <a:r>
              <a:rPr lang="cs-CZ" dirty="0"/>
              <a:t>identita není ohrožena</a:t>
            </a:r>
          </a:p>
          <a:p>
            <a:pPr lvl="1"/>
            <a:r>
              <a:rPr lang="cs-CZ" dirty="0"/>
              <a:t>pokud zdroj reprezentuje názor vlastní skupiny, lze ho akceptovat bez obavy ze signalizace vyčlenění se</a:t>
            </a:r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Mýty a fámy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vakcíny a autismus</a:t>
            </a:r>
          </a:p>
          <a:p>
            <a:r>
              <a:rPr lang="cs-CZ" dirty="0"/>
              <a:t>globální klimatické změny neexistují</a:t>
            </a:r>
          </a:p>
          <a:p>
            <a:r>
              <a:rPr lang="cs-CZ" dirty="0" err="1"/>
              <a:t>Obama</a:t>
            </a:r>
            <a:r>
              <a:rPr lang="cs-CZ" dirty="0"/>
              <a:t> se nenarodil v USA</a:t>
            </a:r>
          </a:p>
          <a:p>
            <a:r>
              <a:rPr lang="cs-CZ" dirty="0" err="1"/>
              <a:t>Listerin</a:t>
            </a:r>
            <a:r>
              <a:rPr lang="cs-CZ" dirty="0"/>
              <a:t> jako prevence nachlazení</a:t>
            </a:r>
          </a:p>
          <a:p>
            <a:r>
              <a:rPr lang="cs-CZ" dirty="0"/>
              <a:t>útok sarinem v Sýrii se</a:t>
            </a:r>
          </a:p>
          <a:p>
            <a:pPr lvl="1"/>
            <a:r>
              <a:rPr lang="cs-CZ" dirty="0"/>
              <a:t>nestal</a:t>
            </a:r>
          </a:p>
          <a:p>
            <a:pPr lvl="1"/>
            <a:r>
              <a:rPr lang="cs-CZ" dirty="0"/>
              <a:t>sarin měli teroristé</a:t>
            </a:r>
          </a:p>
          <a:p>
            <a:pPr lvl="1"/>
            <a:r>
              <a:rPr lang="cs-CZ" dirty="0"/>
              <a:t>nebyl to sarin</a:t>
            </a:r>
          </a:p>
          <a:p>
            <a:r>
              <a:rPr lang="cs-CZ" dirty="0"/>
              <a:t>mnoho dalších...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zmírnit vnímané ohrožení identity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1.</a:t>
            </a:r>
            <a:r>
              <a:rPr lang="en-US" dirty="0"/>
              <a:t> </a:t>
            </a:r>
            <a:r>
              <a:rPr lang="cs-CZ" dirty="0"/>
              <a:t>vyvarujte se emocím</a:t>
            </a:r>
            <a:r>
              <a:rPr lang="en-US" dirty="0"/>
              <a:t>, 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2.</a:t>
            </a:r>
            <a:r>
              <a:rPr lang="en-US" dirty="0"/>
              <a:t> </a:t>
            </a:r>
            <a:r>
              <a:rPr lang="cs-CZ" dirty="0"/>
              <a:t>mluvte věcně, neútočte</a:t>
            </a:r>
            <a:r>
              <a:rPr lang="en-US" dirty="0"/>
              <a:t>, 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3.</a:t>
            </a:r>
            <a:r>
              <a:rPr lang="en-US" dirty="0"/>
              <a:t> </a:t>
            </a:r>
            <a:r>
              <a:rPr lang="cs-CZ" dirty="0"/>
              <a:t>naslouchejte a snažte se vyjádřit postoj druhých co nejpřesněji</a:t>
            </a:r>
            <a:r>
              <a:rPr lang="en-US" dirty="0"/>
              <a:t>, 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4.</a:t>
            </a:r>
            <a:r>
              <a:rPr lang="en-US" dirty="0"/>
              <a:t> </a:t>
            </a:r>
            <a:r>
              <a:rPr lang="cs-CZ" dirty="0"/>
              <a:t>prokažte respekt</a:t>
            </a:r>
            <a:r>
              <a:rPr lang="en-US" dirty="0"/>
              <a:t>, 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5.</a:t>
            </a:r>
            <a:r>
              <a:rPr lang="en-US" dirty="0"/>
              <a:t> </a:t>
            </a:r>
            <a:r>
              <a:rPr lang="cs-CZ" dirty="0"/>
              <a:t>zdůrazněte, že chápete, proč někdo může zastávat daný názor</a:t>
            </a:r>
            <a:r>
              <a:rPr lang="en-US" dirty="0"/>
              <a:t>,</a:t>
            </a:r>
            <a:endParaRPr lang="cs-CZ" dirty="0"/>
          </a:p>
          <a:p>
            <a:pPr>
              <a:buNone/>
            </a:pPr>
            <a:r>
              <a:rPr lang="cs-CZ" b="1" dirty="0"/>
              <a:t>	</a:t>
            </a:r>
            <a:r>
              <a:rPr lang="en-US" b="1" dirty="0"/>
              <a:t>6.</a:t>
            </a:r>
            <a:r>
              <a:rPr lang="en-US" dirty="0"/>
              <a:t> </a:t>
            </a:r>
            <a:r>
              <a:rPr lang="cs-CZ" dirty="0"/>
              <a:t>ukažte, že přijetím daných faktů nemusí člověk nezbytně změnit celý světonázor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Víra ve “fakta”, protože v ně ostatní věří (tzv. </a:t>
            </a:r>
            <a:r>
              <a:rPr lang="cs-CZ" sz="3200" dirty="0" err="1"/>
              <a:t>urban</a:t>
            </a:r>
            <a:r>
              <a:rPr lang="cs-CZ" sz="3200" dirty="0"/>
              <a:t> legend)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rcRect t="-22043" b="-22043"/>
          <a:stretch>
            <a:fillRect/>
          </a:stretch>
        </p:blipFill>
        <p:spPr/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  <a:p>
            <a:r>
              <a:rPr lang="en-US" dirty="0"/>
              <a:t>Vi</a:t>
            </a:r>
            <a:r>
              <a:rPr lang="cs-CZ" dirty="0" err="1"/>
              <a:t>ki</a:t>
            </a:r>
            <a:r>
              <a:rPr lang="en-US" dirty="0" err="1"/>
              <a:t>ngové</a:t>
            </a:r>
            <a:r>
              <a:rPr lang="en-US" dirty="0"/>
              <a:t> </a:t>
            </a:r>
            <a:r>
              <a:rPr lang="cs-CZ" dirty="0"/>
              <a:t>nosili na helmách rohy.</a:t>
            </a:r>
          </a:p>
          <a:p>
            <a:r>
              <a:rPr lang="cs-CZ" b="1" dirty="0"/>
              <a:t>Skutečně?</a:t>
            </a:r>
          </a:p>
          <a:p>
            <a:pPr lvl="1"/>
            <a:r>
              <a:rPr lang="cs-CZ" dirty="0"/>
              <a:t>Wagner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Houdek, Vranka, Koblovský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8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Pštrosi strkají v nebezpečí hlavu do písku …</a:t>
            </a:r>
          </a:p>
          <a:p>
            <a:r>
              <a:rPr lang="cs-CZ" dirty="0"/>
              <a:t>Albert Einstein ve škole propadal …</a:t>
            </a:r>
          </a:p>
          <a:p>
            <a:r>
              <a:rPr lang="cs-CZ" dirty="0"/>
              <a:t>Býky dráždí červená barva …</a:t>
            </a:r>
          </a:p>
          <a:p>
            <a:r>
              <a:rPr lang="cs-CZ" dirty="0"/>
              <a:t>Psi nemají potní žlázy, (popř. mají je jen na jazyku), chladí se pomocí jazyka/“sliněním” …</a:t>
            </a:r>
          </a:p>
          <a:p>
            <a:r>
              <a:rPr lang="cs-CZ" dirty="0"/>
              <a:t>Pití alkoholu zahřeje tělo …</a:t>
            </a:r>
          </a:p>
          <a:p>
            <a:r>
              <a:rPr lang="en-US" dirty="0"/>
              <a:t>…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Houdek, Vranka, Koblovský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9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Einsteinovo vysvědčení (a zdroj chyby)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-95179" r="-95179"/>
          <a:stretch>
            <a:fillRect/>
          </a:stretch>
        </p:blipFill>
        <p:spPr/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5</a:t>
            </a:fld>
            <a:endParaRPr lang="en-US"/>
          </a:p>
        </p:txBody>
      </p:sp>
      <p:sp>
        <p:nvSpPr>
          <p:cNvPr id="6" name="Left Arrow 5"/>
          <p:cNvSpPr/>
          <p:nvPr/>
        </p:nvSpPr>
        <p:spPr>
          <a:xfrm rot="1622106" flipV="1">
            <a:off x="5759405" y="2907122"/>
            <a:ext cx="1053042" cy="50622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 rot="19610350" flipV="1">
            <a:off x="5754589" y="4059304"/>
            <a:ext cx="1053042" cy="506220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Houdek, Vranka, Koblovský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45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Kolektivní bludy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-38118" r="-38118"/>
          <a:stretch>
            <a:fillRect/>
          </a:stretch>
        </p:blipFill>
        <p:spPr/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AE3C6-CECF-6D4C-AAC8-E586F0070338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CC: BY NC SA by Houdek, Vranka, Koblovský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10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414"/>
            <a:ext cx="8229600" cy="1143000"/>
          </a:xfrm>
        </p:spPr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0166"/>
            <a:ext cx="8229600" cy="592783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zvěsti, konspirační teorie</a:t>
            </a:r>
          </a:p>
          <a:p>
            <a:pPr lvl="1"/>
            <a:r>
              <a:rPr lang="cs-CZ" dirty="0"/>
              <a:t>informace, jež vzbuzují emoce jsou více sdíleny</a:t>
            </a:r>
          </a:p>
          <a:p>
            <a:pPr lvl="1"/>
            <a:r>
              <a:rPr lang="cs-CZ" dirty="0"/>
              <a:t>např. konspirace o 9/11 se relativně úspěšně šířili i bez zapojení </a:t>
            </a:r>
            <a:r>
              <a:rPr lang="cs-CZ" dirty="0" err="1"/>
              <a:t>mainstreamových</a:t>
            </a:r>
            <a:r>
              <a:rPr lang="cs-CZ" dirty="0"/>
              <a:t> médií</a:t>
            </a:r>
          </a:p>
          <a:p>
            <a:r>
              <a:rPr lang="cs-CZ" dirty="0"/>
              <a:t>fikce</a:t>
            </a:r>
          </a:p>
          <a:p>
            <a:pPr lvl="1"/>
            <a:r>
              <a:rPr lang="cs-CZ" dirty="0"/>
              <a:t>romány a filmy – </a:t>
            </a:r>
            <a:r>
              <a:rPr lang="cs-CZ" dirty="0" err="1"/>
              <a:t>source</a:t>
            </a:r>
            <a:r>
              <a:rPr lang="cs-CZ" dirty="0"/>
              <a:t> </a:t>
            </a:r>
            <a:r>
              <a:rPr lang="cs-CZ" dirty="0" err="1"/>
              <a:t>confusion</a:t>
            </a:r>
            <a:r>
              <a:rPr lang="cs-CZ" dirty="0"/>
              <a:t> </a:t>
            </a:r>
          </a:p>
          <a:p>
            <a:r>
              <a:rPr lang="cs-CZ" dirty="0"/>
              <a:t>státní a soukromé skupiny sledující vlastní zájmy</a:t>
            </a:r>
          </a:p>
          <a:p>
            <a:pPr lvl="1"/>
            <a:r>
              <a:rPr lang="cs-CZ" dirty="0"/>
              <a:t>fabrikace evidence o účincích kouření, cukru, klimatických změnách, válce na Ukrajině </a:t>
            </a:r>
          </a:p>
          <a:p>
            <a:r>
              <a:rPr lang="cs-CZ" dirty="0"/>
              <a:t>média</a:t>
            </a:r>
          </a:p>
          <a:p>
            <a:pPr lvl="1"/>
            <a:r>
              <a:rPr lang="cs-CZ" dirty="0"/>
              <a:t>neověřené zprávy, nedůvěryhodní experti, přílišné zjednodušení, snaha o umělou „vyváženost“</a:t>
            </a:r>
          </a:p>
          <a:p>
            <a:pPr lvl="1"/>
            <a:r>
              <a:rPr lang="cs-CZ" dirty="0" err="1"/>
              <a:t>info</a:t>
            </a:r>
            <a:r>
              <a:rPr lang="cs-CZ" dirty="0"/>
              <a:t>-bubliny, zejména on-line</a:t>
            </a:r>
          </a:p>
          <a:p>
            <a:pPr lvl="2"/>
            <a:r>
              <a:rPr lang="cs-CZ" dirty="0"/>
              <a:t>ale nejnovější výzkum naznačuje, že internet nevede nutně k větší polarizaci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Neznalost vs. mylné přesvědčení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neznalost</a:t>
            </a:r>
          </a:p>
          <a:p>
            <a:pPr lvl="1"/>
            <a:r>
              <a:rPr lang="cs-CZ" dirty="0"/>
              <a:t>absence znalosti, obvykle uvědomovaná</a:t>
            </a:r>
          </a:p>
          <a:p>
            <a:pPr lvl="1"/>
            <a:r>
              <a:rPr lang="cs-CZ" dirty="0"/>
              <a:t>vede k heuristickému rozhodování a nízké důvěře v dané rozhodnutí</a:t>
            </a:r>
          </a:p>
          <a:p>
            <a:r>
              <a:rPr lang="cs-CZ" dirty="0"/>
              <a:t>mylné přesvědčení</a:t>
            </a:r>
          </a:p>
          <a:p>
            <a:pPr lvl="1"/>
            <a:r>
              <a:rPr lang="cs-CZ" dirty="0"/>
              <a:t>chybné znalosti</a:t>
            </a:r>
          </a:p>
          <a:p>
            <a:pPr lvl="1"/>
            <a:r>
              <a:rPr lang="cs-CZ" dirty="0"/>
              <a:t>silná důvěra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výchozí pozice je věřit</a:t>
            </a:r>
          </a:p>
          <a:p>
            <a:pPr lvl="1"/>
            <a:r>
              <a:rPr lang="cs-CZ" dirty="0"/>
              <a:t>možná nezbytná pro samotné porozumění informaci</a:t>
            </a:r>
          </a:p>
          <a:p>
            <a:r>
              <a:rPr lang="cs-CZ" dirty="0"/>
              <a:t>teprve pak posouzení:</a:t>
            </a:r>
          </a:p>
          <a:p>
            <a:pPr lvl="1"/>
            <a:r>
              <a:rPr lang="cs-CZ" dirty="0"/>
              <a:t>je to v souladu s jinými věcmi, jimž věřím?</a:t>
            </a:r>
          </a:p>
          <a:p>
            <a:pPr lvl="1"/>
            <a:r>
              <a:rPr lang="cs-CZ" dirty="0"/>
              <a:t>je zpráva koherentní?</a:t>
            </a:r>
          </a:p>
          <a:p>
            <a:pPr lvl="1"/>
            <a:r>
              <a:rPr lang="cs-CZ" dirty="0"/>
              <a:t>pochází z důvěryhodného zdroje?</a:t>
            </a:r>
          </a:p>
          <a:p>
            <a:pPr lvl="1"/>
            <a:r>
              <a:rPr lang="cs-CZ" dirty="0"/>
              <a:t>věří jí jiní lidé?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2FFD10-63EE-9C4F-9C69-6B73A8D1065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20358</TotalTime>
  <Words>710</Words>
  <Application>Microsoft Office PowerPoint</Application>
  <PresentationFormat>Předvádění na obrazovce (4:3)</PresentationFormat>
  <Paragraphs>133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ＭＳ Ｐゴシック</vt:lpstr>
      <vt:lpstr>Arial</vt:lpstr>
      <vt:lpstr>Calibri</vt:lpstr>
      <vt:lpstr>Motiv systému Office</vt:lpstr>
      <vt:lpstr>JJB225  Sociálně-psychologické aspekty marketingové komunikace  Přednášející: Ing. Mgr. Marek Vranka </vt:lpstr>
      <vt:lpstr>Mýty a fámy</vt:lpstr>
      <vt:lpstr>Víra ve “fakta”, protože v ně ostatní věří (tzv. urban legend)</vt:lpstr>
      <vt:lpstr>Prezentace aplikace PowerPoint</vt:lpstr>
      <vt:lpstr>Einsteinovo vysvědčení (a zdroj chyby) </vt:lpstr>
      <vt:lpstr>Kolektivní bludy</vt:lpstr>
      <vt:lpstr>Zdroje</vt:lpstr>
      <vt:lpstr>Neznalost vs. mylné přesvědčení</vt:lpstr>
      <vt:lpstr>Prezentace aplikace PowerPoint</vt:lpstr>
      <vt:lpstr>Correcting misconceptions</vt:lpstr>
      <vt:lpstr>Prezentace aplikace PowerPoint</vt:lpstr>
      <vt:lpstr>Prezentace aplikace PowerPoint</vt:lpstr>
      <vt:lpstr>Correcting misconceptions</vt:lpstr>
      <vt:lpstr>Prezentace aplikace PowerPoint</vt:lpstr>
      <vt:lpstr>Motivované uvažování</vt:lpstr>
      <vt:lpstr>Vyvrácení mýtu a ohrožení identity</vt:lpstr>
      <vt:lpstr>Identita</vt:lpstr>
      <vt:lpstr>Prezentace aplikace PowerPoint</vt:lpstr>
      <vt:lpstr>možné vysvětlení:</vt:lpstr>
      <vt:lpstr>Jak zmírnit vnímané ohrožení identity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z neuroekonomie</dc:title>
  <dc:creator>Petr Houdek</dc:creator>
  <cp:lastModifiedBy>mV</cp:lastModifiedBy>
  <cp:revision>735</cp:revision>
  <dcterms:created xsi:type="dcterms:W3CDTF">2010-04-13T10:47:41Z</dcterms:created>
  <dcterms:modified xsi:type="dcterms:W3CDTF">2018-04-18T11:51:14Z</dcterms:modified>
</cp:coreProperties>
</file>