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9" r:id="rId4"/>
  </p:sldMasterIdLst>
  <p:notesMasterIdLst>
    <p:notesMasterId r:id="rId23"/>
  </p:notesMasterIdLst>
  <p:handoutMasterIdLst>
    <p:handoutMasterId r:id="rId24"/>
  </p:handoutMasterIdLst>
  <p:sldIdLst>
    <p:sldId id="339" r:id="rId5"/>
    <p:sldId id="340" r:id="rId6"/>
    <p:sldId id="317" r:id="rId7"/>
    <p:sldId id="320" r:id="rId8"/>
    <p:sldId id="324" r:id="rId9"/>
    <p:sldId id="323" r:id="rId10"/>
    <p:sldId id="337" r:id="rId11"/>
    <p:sldId id="301" r:id="rId12"/>
    <p:sldId id="308" r:id="rId13"/>
    <p:sldId id="332" r:id="rId14"/>
    <p:sldId id="327" r:id="rId15"/>
    <p:sldId id="333" r:id="rId16"/>
    <p:sldId id="328" r:id="rId17"/>
    <p:sldId id="334" r:id="rId18"/>
    <p:sldId id="342" r:id="rId19"/>
    <p:sldId id="335" r:id="rId20"/>
    <p:sldId id="341" r:id="rId21"/>
    <p:sldId id="325" r:id="rId22"/>
  </p:sldIdLst>
  <p:sldSz cx="9144000" cy="6858000" type="screen4x3"/>
  <p:notesSz cx="7102475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C716B-12C4-434A-81F1-6BF813F432C1}" v="9" dt="2021-03-05T08:17:10.160"/>
    <p1510:client id="{0BF1DD8D-07B9-42DF-8307-A7480F2DFC0F}" v="9" dt="2021-03-05T09:33:19.974"/>
    <p1510:client id="{22151323-99BF-4DCA-9A8E-19E7EEF47E5A}" v="2" dt="2021-03-08T12:39:39.656"/>
    <p1510:client id="{48BD967A-C121-4AC8-8950-DD46B5CE2A5D}" v="113" dt="2021-03-01T12:10:26.535"/>
    <p1510:client id="{CE7E9865-DA57-4369-9CEA-B941C1ED5092}" v="9" dt="2021-03-01T13:07:41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81" autoAdjust="0"/>
  </p:normalViewPr>
  <p:slideViewPr>
    <p:cSldViewPr>
      <p:cViewPr varScale="1">
        <p:scale>
          <a:sx n="90" d="100"/>
          <a:sy n="90" d="100"/>
        </p:scale>
        <p:origin x="90" y="28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Vágner" userId="S::vagner@vojenskyobor.cz::8f38ecf4-166a-48cb-9f9e-f1a40236ef56" providerId="AD" clId="Web-{22151323-99BF-4DCA-9A8E-19E7EEF47E5A}"/>
    <pc:docChg chg="modSld">
      <pc:chgData name="Michal Vágner" userId="S::vagner@vojenskyobor.cz::8f38ecf4-166a-48cb-9f9e-f1a40236ef56" providerId="AD" clId="Web-{22151323-99BF-4DCA-9A8E-19E7EEF47E5A}" dt="2021-03-08T12:39:39.656" v="1" actId="20577"/>
      <pc:docMkLst>
        <pc:docMk/>
      </pc:docMkLst>
      <pc:sldChg chg="modSp">
        <pc:chgData name="Michal Vágner" userId="S::vagner@vojenskyobor.cz::8f38ecf4-166a-48cb-9f9e-f1a40236ef56" providerId="AD" clId="Web-{22151323-99BF-4DCA-9A8E-19E7EEF47E5A}" dt="2021-03-08T12:39:39.656" v="1" actId="20577"/>
        <pc:sldMkLst>
          <pc:docMk/>
          <pc:sldMk cId="0" sldId="334"/>
        </pc:sldMkLst>
        <pc:spChg chg="mod">
          <ac:chgData name="Michal Vágner" userId="S::vagner@vojenskyobor.cz::8f38ecf4-166a-48cb-9f9e-f1a40236ef56" providerId="AD" clId="Web-{22151323-99BF-4DCA-9A8E-19E7EEF47E5A}" dt="2021-03-08T12:39:39.656" v="1" actId="20577"/>
          <ac:spMkLst>
            <pc:docMk/>
            <pc:sldMk cId="0" sldId="334"/>
            <ac:spMk id="3" creationId="{93524290-E866-4B28-87C1-600585D8717F}"/>
          </ac:spMkLst>
        </pc:spChg>
      </pc:sldChg>
    </pc:docChg>
  </pc:docChgLst>
  <pc:docChgLst>
    <pc:chgData name="Michal Vágner" userId="S::vagner@vojenskyobor.cz::8f38ecf4-166a-48cb-9f9e-f1a40236ef56" providerId="AD" clId="Web-{070C716B-12C4-434A-81F1-6BF813F432C1}"/>
    <pc:docChg chg="modSld">
      <pc:chgData name="Michal Vágner" userId="S::vagner@vojenskyobor.cz::8f38ecf4-166a-48cb-9f9e-f1a40236ef56" providerId="AD" clId="Web-{070C716B-12C4-434A-81F1-6BF813F432C1}" dt="2021-03-05T08:17:10.160" v="6"/>
      <pc:docMkLst>
        <pc:docMk/>
      </pc:docMkLst>
      <pc:sldChg chg="modSp">
        <pc:chgData name="Michal Vágner" userId="S::vagner@vojenskyobor.cz::8f38ecf4-166a-48cb-9f9e-f1a40236ef56" providerId="AD" clId="Web-{070C716B-12C4-434A-81F1-6BF813F432C1}" dt="2021-03-05T08:16:38.862" v="4" actId="20577"/>
        <pc:sldMkLst>
          <pc:docMk/>
          <pc:sldMk cId="0" sldId="332"/>
        </pc:sldMkLst>
        <pc:spChg chg="mod">
          <ac:chgData name="Michal Vágner" userId="S::vagner@vojenskyobor.cz::8f38ecf4-166a-48cb-9f9e-f1a40236ef56" providerId="AD" clId="Web-{070C716B-12C4-434A-81F1-6BF813F432C1}" dt="2021-03-05T08:16:38.862" v="4" actId="20577"/>
          <ac:spMkLst>
            <pc:docMk/>
            <pc:sldMk cId="0" sldId="332"/>
            <ac:spMk id="3" creationId="{58F3BF2C-C8D8-4162-9F38-6BD5EC2A21C4}"/>
          </ac:spMkLst>
        </pc:spChg>
      </pc:sldChg>
      <pc:sldChg chg="modSp">
        <pc:chgData name="Michal Vágner" userId="S::vagner@vojenskyobor.cz::8f38ecf4-166a-48cb-9f9e-f1a40236ef56" providerId="AD" clId="Web-{070C716B-12C4-434A-81F1-6BF813F432C1}" dt="2021-03-05T08:17:10.160" v="6"/>
        <pc:sldMkLst>
          <pc:docMk/>
          <pc:sldMk cId="0" sldId="333"/>
        </pc:sldMkLst>
        <pc:graphicFrameChg chg="mod modGraphic">
          <ac:chgData name="Michal Vágner" userId="S::vagner@vojenskyobor.cz::8f38ecf4-166a-48cb-9f9e-f1a40236ef56" providerId="AD" clId="Web-{070C716B-12C4-434A-81F1-6BF813F432C1}" dt="2021-03-05T08:17:10.160" v="6"/>
          <ac:graphicFrameMkLst>
            <pc:docMk/>
            <pc:sldMk cId="0" sldId="333"/>
            <ac:graphicFrameMk id="4" creationId="{AE4B0120-099B-4E01-8DCA-8B4CBDA871E5}"/>
          </ac:graphicFrameMkLst>
        </pc:graphicFrameChg>
      </pc:sldChg>
    </pc:docChg>
  </pc:docChgLst>
  <pc:docChgLst>
    <pc:chgData name="Michal Vágner" userId="S::vagner@vojenskyobor.cz::8f38ecf4-166a-48cb-9f9e-f1a40236ef56" providerId="AD" clId="Web-{CE7E9865-DA57-4369-9CEA-B941C1ED5092}"/>
    <pc:docChg chg="modSld">
      <pc:chgData name="Michal Vágner" userId="S::vagner@vojenskyobor.cz::8f38ecf4-166a-48cb-9f9e-f1a40236ef56" providerId="AD" clId="Web-{CE7E9865-DA57-4369-9CEA-B941C1ED5092}" dt="2021-03-01T13:07:38.672" v="3" actId="20577"/>
      <pc:docMkLst>
        <pc:docMk/>
      </pc:docMkLst>
      <pc:sldChg chg="modSp">
        <pc:chgData name="Michal Vágner" userId="S::vagner@vojenskyobor.cz::8f38ecf4-166a-48cb-9f9e-f1a40236ef56" providerId="AD" clId="Web-{CE7E9865-DA57-4369-9CEA-B941C1ED5092}" dt="2021-03-01T13:07:38.672" v="3" actId="20577"/>
        <pc:sldMkLst>
          <pc:docMk/>
          <pc:sldMk cId="0" sldId="316"/>
        </pc:sldMkLst>
        <pc:spChg chg="mod">
          <ac:chgData name="Michal Vágner" userId="S::vagner@vojenskyobor.cz::8f38ecf4-166a-48cb-9f9e-f1a40236ef56" providerId="AD" clId="Web-{CE7E9865-DA57-4369-9CEA-B941C1ED5092}" dt="2021-03-01T13:07:38.672" v="3" actId="20577"/>
          <ac:spMkLst>
            <pc:docMk/>
            <pc:sldMk cId="0" sldId="316"/>
            <ac:spMk id="3" creationId="{F3013D6F-62F8-47D4-A199-94DC70E75D39}"/>
          </ac:spMkLst>
        </pc:spChg>
      </pc:sldChg>
    </pc:docChg>
  </pc:docChgLst>
  <pc:docChgLst>
    <pc:chgData name="Michal Vágner" userId="S::vagner@vojenskyobor.cz::8f38ecf4-166a-48cb-9f9e-f1a40236ef56" providerId="AD" clId="Web-{48BD967A-C121-4AC8-8950-DD46B5CE2A5D}"/>
    <pc:docChg chg="modSld">
      <pc:chgData name="Michal Vágner" userId="S::vagner@vojenskyobor.cz::8f38ecf4-166a-48cb-9f9e-f1a40236ef56" providerId="AD" clId="Web-{48BD967A-C121-4AC8-8950-DD46B5CE2A5D}" dt="2021-03-01T12:10:26.535" v="62" actId="14100"/>
      <pc:docMkLst>
        <pc:docMk/>
      </pc:docMkLst>
      <pc:sldChg chg="modSp">
        <pc:chgData name="Michal Vágner" userId="S::vagner@vojenskyobor.cz::8f38ecf4-166a-48cb-9f9e-f1a40236ef56" providerId="AD" clId="Web-{48BD967A-C121-4AC8-8950-DD46B5CE2A5D}" dt="2021-03-01T12:06:25.216" v="38" actId="20577"/>
        <pc:sldMkLst>
          <pc:docMk/>
          <pc:sldMk cId="0" sldId="300"/>
        </pc:sldMkLst>
        <pc:spChg chg="mod">
          <ac:chgData name="Michal Vágner" userId="S::vagner@vojenskyobor.cz::8f38ecf4-166a-48cb-9f9e-f1a40236ef56" providerId="AD" clId="Web-{48BD967A-C121-4AC8-8950-DD46B5CE2A5D}" dt="2021-03-01T12:06:25.216" v="38" actId="20577"/>
          <ac:spMkLst>
            <pc:docMk/>
            <pc:sldMk cId="0" sldId="300"/>
            <ac:spMk id="3" creationId="{E1A1AC8C-E322-4553-8776-386C47218C04}"/>
          </ac:spMkLst>
        </pc:spChg>
      </pc:sldChg>
      <pc:sldChg chg="addSp modSp addAnim">
        <pc:chgData name="Michal Vágner" userId="S::vagner@vojenskyobor.cz::8f38ecf4-166a-48cb-9f9e-f1a40236ef56" providerId="AD" clId="Web-{48BD967A-C121-4AC8-8950-DD46B5CE2A5D}" dt="2021-03-01T12:10:26.535" v="62" actId="14100"/>
        <pc:sldMkLst>
          <pc:docMk/>
          <pc:sldMk cId="0" sldId="306"/>
        </pc:sldMkLst>
        <pc:spChg chg="mod">
          <ac:chgData name="Michal Vágner" userId="S::vagner@vojenskyobor.cz::8f38ecf4-166a-48cb-9f9e-f1a40236ef56" providerId="AD" clId="Web-{48BD967A-C121-4AC8-8950-DD46B5CE2A5D}" dt="2021-03-01T12:08:43.720" v="49" actId="14100"/>
          <ac:spMkLst>
            <pc:docMk/>
            <pc:sldMk cId="0" sldId="306"/>
            <ac:spMk id="2" creationId="{3E92190C-364E-4F62-AE63-952166515D71}"/>
          </ac:spMkLst>
        </pc:spChg>
        <pc:spChg chg="add mod">
          <ac:chgData name="Michal Vágner" userId="S::vagner@vojenskyobor.cz::8f38ecf4-166a-48cb-9f9e-f1a40236ef56" providerId="AD" clId="Web-{48BD967A-C121-4AC8-8950-DD46B5CE2A5D}" dt="2021-03-01T12:09:16.252" v="53" actId="1076"/>
          <ac:spMkLst>
            <pc:docMk/>
            <pc:sldMk cId="0" sldId="306"/>
            <ac:spMk id="3" creationId="{47987216-568A-410C-8C02-20E838B4FDF7}"/>
          </ac:spMkLst>
        </pc:spChg>
        <pc:spChg chg="mod">
          <ac:chgData name="Michal Vágner" userId="S::vagner@vojenskyobor.cz::8f38ecf4-166a-48cb-9f9e-f1a40236ef56" providerId="AD" clId="Web-{48BD967A-C121-4AC8-8950-DD46B5CE2A5D}" dt="2021-03-01T12:08:01.078" v="41" actId="14100"/>
          <ac:spMkLst>
            <pc:docMk/>
            <pc:sldMk cId="0" sldId="306"/>
            <ac:spMk id="7" creationId="{774A39AA-F6B8-43BE-91B5-8A4AB121A8BA}"/>
          </ac:spMkLst>
        </pc:spChg>
        <pc:spChg chg="mod">
          <ac:chgData name="Michal Vágner" userId="S::vagner@vojenskyobor.cz::8f38ecf4-166a-48cb-9f9e-f1a40236ef56" providerId="AD" clId="Web-{48BD967A-C121-4AC8-8950-DD46B5CE2A5D}" dt="2021-03-01T12:08:58.580" v="51" actId="14100"/>
          <ac:spMkLst>
            <pc:docMk/>
            <pc:sldMk cId="0" sldId="306"/>
            <ac:spMk id="9" creationId="{F2AF958D-D0A9-4043-8D35-2D9EE063B51E}"/>
          </ac:spMkLst>
        </pc:spChg>
        <pc:spChg chg="mod">
          <ac:chgData name="Michal Vágner" userId="S::vagner@vojenskyobor.cz::8f38ecf4-166a-48cb-9f9e-f1a40236ef56" providerId="AD" clId="Web-{48BD967A-C121-4AC8-8950-DD46B5CE2A5D}" dt="2021-03-01T12:08:38.907" v="48" actId="14100"/>
          <ac:spMkLst>
            <pc:docMk/>
            <pc:sldMk cId="0" sldId="306"/>
            <ac:spMk id="10" creationId="{B3F6AB12-B2DE-4174-B47D-A9D579D3286C}"/>
          </ac:spMkLst>
        </pc:spChg>
        <pc:cxnChg chg="mod">
          <ac:chgData name="Michal Vágner" userId="S::vagner@vojenskyobor.cz::8f38ecf4-166a-48cb-9f9e-f1a40236ef56" providerId="AD" clId="Web-{48BD967A-C121-4AC8-8950-DD46B5CE2A5D}" dt="2021-03-01T12:09:41.143" v="56" actId="14100"/>
          <ac:cxnSpMkLst>
            <pc:docMk/>
            <pc:sldMk cId="0" sldId="306"/>
            <ac:cxnSpMk id="5" creationId="{2AEBB36A-28A2-4611-A9B6-8451CDD612B6}"/>
          </ac:cxnSpMkLst>
        </pc:cxnChg>
        <pc:cxnChg chg="mod">
          <ac:chgData name="Michal Vágner" userId="S::vagner@vojenskyobor.cz::8f38ecf4-166a-48cb-9f9e-f1a40236ef56" providerId="AD" clId="Web-{48BD967A-C121-4AC8-8950-DD46B5CE2A5D}" dt="2021-03-01T12:10:05.988" v="59" actId="14100"/>
          <ac:cxnSpMkLst>
            <pc:docMk/>
            <pc:sldMk cId="0" sldId="306"/>
            <ac:cxnSpMk id="13" creationId="{C81BC251-FC98-4AE9-9A43-A6C52C20CEBD}"/>
          </ac:cxnSpMkLst>
        </pc:cxnChg>
        <pc:cxnChg chg="mod">
          <ac:chgData name="Michal Vágner" userId="S::vagner@vojenskyobor.cz::8f38ecf4-166a-48cb-9f9e-f1a40236ef56" providerId="AD" clId="Web-{48BD967A-C121-4AC8-8950-DD46B5CE2A5D}" dt="2021-03-01T12:08:38.907" v="48" actId="14100"/>
          <ac:cxnSpMkLst>
            <pc:docMk/>
            <pc:sldMk cId="0" sldId="306"/>
            <ac:cxnSpMk id="14" creationId="{176CBCAA-BA82-41D8-9656-515FBF6B4B20}"/>
          </ac:cxnSpMkLst>
        </pc:cxnChg>
        <pc:cxnChg chg="mod">
          <ac:chgData name="Michal Vágner" userId="S::vagner@vojenskyobor.cz::8f38ecf4-166a-48cb-9f9e-f1a40236ef56" providerId="AD" clId="Web-{48BD967A-C121-4AC8-8950-DD46B5CE2A5D}" dt="2021-03-01T12:09:55.753" v="58" actId="14100"/>
          <ac:cxnSpMkLst>
            <pc:docMk/>
            <pc:sldMk cId="0" sldId="306"/>
            <ac:cxnSpMk id="16" creationId="{7DE16964-FB72-49B5-8165-560207E80F70}"/>
          </ac:cxnSpMkLst>
        </pc:cxnChg>
        <pc:cxnChg chg="mod">
          <ac:chgData name="Michal Vágner" userId="S::vagner@vojenskyobor.cz::8f38ecf4-166a-48cb-9f9e-f1a40236ef56" providerId="AD" clId="Web-{48BD967A-C121-4AC8-8950-DD46B5CE2A5D}" dt="2021-03-01T12:10:26.535" v="62" actId="14100"/>
          <ac:cxnSpMkLst>
            <pc:docMk/>
            <pc:sldMk cId="0" sldId="306"/>
            <ac:cxnSpMk id="17" creationId="{CD2B7ABF-2253-426D-84F0-EA918A337D1D}"/>
          </ac:cxnSpMkLst>
        </pc:cxnChg>
      </pc:sldChg>
      <pc:sldChg chg="modSp">
        <pc:chgData name="Michal Vágner" userId="S::vagner@vojenskyobor.cz::8f38ecf4-166a-48cb-9f9e-f1a40236ef56" providerId="AD" clId="Web-{48BD967A-C121-4AC8-8950-DD46B5CE2A5D}" dt="2021-03-01T12:06:37.138" v="40"/>
        <pc:sldMkLst>
          <pc:docMk/>
          <pc:sldMk cId="0" sldId="310"/>
        </pc:sldMkLst>
        <pc:graphicFrameChg chg="mod modGraphic">
          <ac:chgData name="Michal Vágner" userId="S::vagner@vojenskyobor.cz::8f38ecf4-166a-48cb-9f9e-f1a40236ef56" providerId="AD" clId="Web-{48BD967A-C121-4AC8-8950-DD46B5CE2A5D}" dt="2021-03-01T12:06:37.138" v="40"/>
          <ac:graphicFrameMkLst>
            <pc:docMk/>
            <pc:sldMk cId="0" sldId="310"/>
            <ac:graphicFrameMk id="6303" creationId="{F4AF5006-9624-42F2-A94A-6F8087AB32B2}"/>
          </ac:graphicFrameMkLst>
        </pc:graphicFrameChg>
      </pc:sldChg>
      <pc:sldChg chg="modSp">
        <pc:chgData name="Michal Vágner" userId="S::vagner@vojenskyobor.cz::8f38ecf4-166a-48cb-9f9e-f1a40236ef56" providerId="AD" clId="Web-{48BD967A-C121-4AC8-8950-DD46B5CE2A5D}" dt="2021-03-01T11:48:32.889" v="6" actId="20577"/>
        <pc:sldMkLst>
          <pc:docMk/>
          <pc:sldMk cId="0" sldId="317"/>
        </pc:sldMkLst>
        <pc:spChg chg="mod">
          <ac:chgData name="Michal Vágner" userId="S::vagner@vojenskyobor.cz::8f38ecf4-166a-48cb-9f9e-f1a40236ef56" providerId="AD" clId="Web-{48BD967A-C121-4AC8-8950-DD46B5CE2A5D}" dt="2021-03-01T11:48:32.889" v="6" actId="20577"/>
          <ac:spMkLst>
            <pc:docMk/>
            <pc:sldMk cId="0" sldId="317"/>
            <ac:spMk id="3" creationId="{93A7D88B-AE25-469F-8C5B-D8822D39CB09}"/>
          </ac:spMkLst>
        </pc:spChg>
      </pc:sldChg>
      <pc:sldChg chg="modSp">
        <pc:chgData name="Michal Vágner" userId="S::vagner@vojenskyobor.cz::8f38ecf4-166a-48cb-9f9e-f1a40236ef56" providerId="AD" clId="Web-{48BD967A-C121-4AC8-8950-DD46B5CE2A5D}" dt="2021-03-01T12:05:07.620" v="28" actId="20577"/>
        <pc:sldMkLst>
          <pc:docMk/>
          <pc:sldMk cId="0" sldId="320"/>
        </pc:sldMkLst>
        <pc:spChg chg="mod">
          <ac:chgData name="Michal Vágner" userId="S::vagner@vojenskyobor.cz::8f38ecf4-166a-48cb-9f9e-f1a40236ef56" providerId="AD" clId="Web-{48BD967A-C121-4AC8-8950-DD46B5CE2A5D}" dt="2021-03-01T12:05:07.620" v="28" actId="20577"/>
          <ac:spMkLst>
            <pc:docMk/>
            <pc:sldMk cId="0" sldId="320"/>
            <ac:spMk id="3" creationId="{AA19FF23-C420-4756-88BA-FF4AFF8876DF}"/>
          </ac:spMkLst>
        </pc:spChg>
      </pc:sldChg>
      <pc:sldChg chg="modSp">
        <pc:chgData name="Michal Vágner" userId="S::vagner@vojenskyobor.cz::8f38ecf4-166a-48cb-9f9e-f1a40236ef56" providerId="AD" clId="Web-{48BD967A-C121-4AC8-8950-DD46B5CE2A5D}" dt="2021-03-01T12:05:52.700" v="34" actId="20577"/>
        <pc:sldMkLst>
          <pc:docMk/>
          <pc:sldMk cId="0" sldId="323"/>
        </pc:sldMkLst>
        <pc:spChg chg="mod">
          <ac:chgData name="Michal Vágner" userId="S::vagner@vojenskyobor.cz::8f38ecf4-166a-48cb-9f9e-f1a40236ef56" providerId="AD" clId="Web-{48BD967A-C121-4AC8-8950-DD46B5CE2A5D}" dt="2021-03-01T12:05:52.700" v="34" actId="20577"/>
          <ac:spMkLst>
            <pc:docMk/>
            <pc:sldMk cId="0" sldId="323"/>
            <ac:spMk id="3" creationId="{7631E6FE-3D14-41B5-89FB-812592CDE3A3}"/>
          </ac:spMkLst>
        </pc:spChg>
      </pc:sldChg>
      <pc:sldChg chg="modSp">
        <pc:chgData name="Michal Vágner" userId="S::vagner@vojenskyobor.cz::8f38ecf4-166a-48cb-9f9e-f1a40236ef56" providerId="AD" clId="Web-{48BD967A-C121-4AC8-8950-DD46B5CE2A5D}" dt="2021-03-01T12:05:37.590" v="32" actId="20577"/>
        <pc:sldMkLst>
          <pc:docMk/>
          <pc:sldMk cId="0" sldId="324"/>
        </pc:sldMkLst>
        <pc:spChg chg="mod">
          <ac:chgData name="Michal Vágner" userId="S::vagner@vojenskyobor.cz::8f38ecf4-166a-48cb-9f9e-f1a40236ef56" providerId="AD" clId="Web-{48BD967A-C121-4AC8-8950-DD46B5CE2A5D}" dt="2021-03-01T12:05:37.590" v="32" actId="20577"/>
          <ac:spMkLst>
            <pc:docMk/>
            <pc:sldMk cId="0" sldId="324"/>
            <ac:spMk id="3" creationId="{F8FF2A73-21C2-4574-9400-A994466E8F14}"/>
          </ac:spMkLst>
        </pc:spChg>
      </pc:sldChg>
      <pc:sldChg chg="modSp">
        <pc:chgData name="Michal Vágner" userId="S::vagner@vojenskyobor.cz::8f38ecf4-166a-48cb-9f9e-f1a40236ef56" providerId="AD" clId="Web-{48BD967A-C121-4AC8-8950-DD46B5CE2A5D}" dt="2021-03-01T11:50:23.236" v="11" actId="20577"/>
        <pc:sldMkLst>
          <pc:docMk/>
          <pc:sldMk cId="0" sldId="330"/>
        </pc:sldMkLst>
        <pc:spChg chg="mod">
          <ac:chgData name="Michal Vágner" userId="S::vagner@vojenskyobor.cz::8f38ecf4-166a-48cb-9f9e-f1a40236ef56" providerId="AD" clId="Web-{48BD967A-C121-4AC8-8950-DD46B5CE2A5D}" dt="2021-03-01T11:50:23.236" v="11" actId="20577"/>
          <ac:spMkLst>
            <pc:docMk/>
            <pc:sldMk cId="0" sldId="330"/>
            <ac:spMk id="11270" creationId="{D51136C6-A12D-42E6-ABDC-E94F8ED96424}"/>
          </ac:spMkLst>
        </pc:spChg>
      </pc:sldChg>
      <pc:sldChg chg="modSp">
        <pc:chgData name="Michal Vágner" userId="S::vagner@vojenskyobor.cz::8f38ecf4-166a-48cb-9f9e-f1a40236ef56" providerId="AD" clId="Web-{48BD967A-C121-4AC8-8950-DD46B5CE2A5D}" dt="2021-03-01T11:51:12.597" v="12" actId="20577"/>
        <pc:sldMkLst>
          <pc:docMk/>
          <pc:sldMk cId="0" sldId="331"/>
        </pc:sldMkLst>
        <pc:spChg chg="mod">
          <ac:chgData name="Michal Vágner" userId="S::vagner@vojenskyobor.cz::8f38ecf4-166a-48cb-9f9e-f1a40236ef56" providerId="AD" clId="Web-{48BD967A-C121-4AC8-8950-DD46B5CE2A5D}" dt="2021-03-01T11:51:12.597" v="12" actId="20577"/>
          <ac:spMkLst>
            <pc:docMk/>
            <pc:sldMk cId="0" sldId="331"/>
            <ac:spMk id="3" creationId="{5C5CF83C-5EB7-403B-BF5D-B7E56A551D43}"/>
          </ac:spMkLst>
        </pc:spChg>
      </pc:sldChg>
      <pc:sldChg chg="modSp">
        <pc:chgData name="Michal Vágner" userId="S::vagner@vojenskyobor.cz::8f38ecf4-166a-48cb-9f9e-f1a40236ef56" providerId="AD" clId="Web-{48BD967A-C121-4AC8-8950-DD46B5CE2A5D}" dt="2021-03-01T11:57:41.811" v="15" actId="20577"/>
        <pc:sldMkLst>
          <pc:docMk/>
          <pc:sldMk cId="0" sldId="332"/>
        </pc:sldMkLst>
        <pc:spChg chg="mod">
          <ac:chgData name="Michal Vágner" userId="S::vagner@vojenskyobor.cz::8f38ecf4-166a-48cb-9f9e-f1a40236ef56" providerId="AD" clId="Web-{48BD967A-C121-4AC8-8950-DD46B5CE2A5D}" dt="2021-03-01T11:57:41.811" v="15" actId="20577"/>
          <ac:spMkLst>
            <pc:docMk/>
            <pc:sldMk cId="0" sldId="332"/>
            <ac:spMk id="3" creationId="{58F3BF2C-C8D8-4162-9F38-6BD5EC2A21C4}"/>
          </ac:spMkLst>
        </pc:spChg>
      </pc:sldChg>
      <pc:sldChg chg="modSp">
        <pc:chgData name="Michal Vágner" userId="S::vagner@vojenskyobor.cz::8f38ecf4-166a-48cb-9f9e-f1a40236ef56" providerId="AD" clId="Web-{48BD967A-C121-4AC8-8950-DD46B5CE2A5D}" dt="2021-03-01T11:57:56.608" v="16" actId="1076"/>
        <pc:sldMkLst>
          <pc:docMk/>
          <pc:sldMk cId="0" sldId="333"/>
        </pc:sldMkLst>
        <pc:spChg chg="mod">
          <ac:chgData name="Michal Vágner" userId="S::vagner@vojenskyobor.cz::8f38ecf4-166a-48cb-9f9e-f1a40236ef56" providerId="AD" clId="Web-{48BD967A-C121-4AC8-8950-DD46B5CE2A5D}" dt="2021-03-01T11:57:56.608" v="16" actId="1076"/>
          <ac:spMkLst>
            <pc:docMk/>
            <pc:sldMk cId="0" sldId="333"/>
            <ac:spMk id="3" creationId="{657F05D6-537B-4ADB-AE32-2725ACE2D82D}"/>
          </ac:spMkLst>
        </pc:spChg>
      </pc:sldChg>
      <pc:sldChg chg="modSp">
        <pc:chgData name="Michal Vágner" userId="S::vagner@vojenskyobor.cz::8f38ecf4-166a-48cb-9f9e-f1a40236ef56" providerId="AD" clId="Web-{48BD967A-C121-4AC8-8950-DD46B5CE2A5D}" dt="2021-03-01T11:59:41.564" v="18" actId="20577"/>
        <pc:sldMkLst>
          <pc:docMk/>
          <pc:sldMk cId="0" sldId="334"/>
        </pc:sldMkLst>
        <pc:spChg chg="mod">
          <ac:chgData name="Michal Vágner" userId="S::vagner@vojenskyobor.cz::8f38ecf4-166a-48cb-9f9e-f1a40236ef56" providerId="AD" clId="Web-{48BD967A-C121-4AC8-8950-DD46B5CE2A5D}" dt="2021-03-01T11:59:41.564" v="18" actId="20577"/>
          <ac:spMkLst>
            <pc:docMk/>
            <pc:sldMk cId="0" sldId="334"/>
            <ac:spMk id="3" creationId="{93524290-E866-4B28-87C1-600585D8717F}"/>
          </ac:spMkLst>
        </pc:spChg>
      </pc:sldChg>
      <pc:sldChg chg="modSp">
        <pc:chgData name="Michal Vágner" userId="S::vagner@vojenskyobor.cz::8f38ecf4-166a-48cb-9f9e-f1a40236ef56" providerId="AD" clId="Web-{48BD967A-C121-4AC8-8950-DD46B5CE2A5D}" dt="2021-03-01T12:03:44.055" v="22" actId="20577"/>
        <pc:sldMkLst>
          <pc:docMk/>
          <pc:sldMk cId="0" sldId="335"/>
        </pc:sldMkLst>
        <pc:spChg chg="mod">
          <ac:chgData name="Michal Vágner" userId="S::vagner@vojenskyobor.cz::8f38ecf4-166a-48cb-9f9e-f1a40236ef56" providerId="AD" clId="Web-{48BD967A-C121-4AC8-8950-DD46B5CE2A5D}" dt="2021-03-01T12:03:44.055" v="22" actId="20577"/>
          <ac:spMkLst>
            <pc:docMk/>
            <pc:sldMk cId="0" sldId="335"/>
            <ac:spMk id="3" creationId="{29E27069-75CF-46B2-9F1B-DD00FDCE5008}"/>
          </ac:spMkLst>
        </pc:spChg>
      </pc:sldChg>
      <pc:sldChg chg="modSp">
        <pc:chgData name="Michal Vágner" userId="S::vagner@vojenskyobor.cz::8f38ecf4-166a-48cb-9f9e-f1a40236ef56" providerId="AD" clId="Web-{48BD967A-C121-4AC8-8950-DD46B5CE2A5D}" dt="2021-03-01T11:47:48.544" v="3" actId="20577"/>
        <pc:sldMkLst>
          <pc:docMk/>
          <pc:sldMk cId="0" sldId="340"/>
        </pc:sldMkLst>
        <pc:spChg chg="mod">
          <ac:chgData name="Michal Vágner" userId="S::vagner@vojenskyobor.cz::8f38ecf4-166a-48cb-9f9e-f1a40236ef56" providerId="AD" clId="Web-{48BD967A-C121-4AC8-8950-DD46B5CE2A5D}" dt="2021-03-01T11:47:48.544" v="3" actId="20577"/>
          <ac:spMkLst>
            <pc:docMk/>
            <pc:sldMk cId="0" sldId="340"/>
            <ac:spMk id="6147" creationId="{D3B70C3F-72E0-4C63-815C-11242E985664}"/>
          </ac:spMkLst>
        </pc:spChg>
      </pc:sldChg>
    </pc:docChg>
  </pc:docChgLst>
  <pc:docChgLst>
    <pc:chgData name="Michal Vágner" userId="S::vagner@vojenskyobor.cz::8f38ecf4-166a-48cb-9f9e-f1a40236ef56" providerId="AD" clId="Web-{0BF1DD8D-07B9-42DF-8307-A7480F2DFC0F}"/>
    <pc:docChg chg="modSld">
      <pc:chgData name="Michal Vágner" userId="S::vagner@vojenskyobor.cz::8f38ecf4-166a-48cb-9f9e-f1a40236ef56" providerId="AD" clId="Web-{0BF1DD8D-07B9-42DF-8307-A7480F2DFC0F}" dt="2021-03-05T09:33:19.974" v="8" actId="20577"/>
      <pc:docMkLst>
        <pc:docMk/>
      </pc:docMkLst>
      <pc:sldChg chg="modSp">
        <pc:chgData name="Michal Vágner" userId="S::vagner@vojenskyobor.cz::8f38ecf4-166a-48cb-9f9e-f1a40236ef56" providerId="AD" clId="Web-{0BF1DD8D-07B9-42DF-8307-A7480F2DFC0F}" dt="2021-03-05T09:33:19.974" v="8" actId="20577"/>
        <pc:sldMkLst>
          <pc:docMk/>
          <pc:sldMk cId="0" sldId="332"/>
        </pc:sldMkLst>
        <pc:spChg chg="mod">
          <ac:chgData name="Michal Vágner" userId="S::vagner@vojenskyobor.cz::8f38ecf4-166a-48cb-9f9e-f1a40236ef56" providerId="AD" clId="Web-{0BF1DD8D-07B9-42DF-8307-A7480F2DFC0F}" dt="2021-03-05T09:33:19.974" v="8" actId="20577"/>
          <ac:spMkLst>
            <pc:docMk/>
            <pc:sldMk cId="0" sldId="332"/>
            <ac:spMk id="3" creationId="{58F3BF2C-C8D8-4162-9F38-6BD5EC2A2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DBA87FF-0B71-4636-9CF8-80A1E7F4B4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4DC91A2-72A0-48D2-975E-B9017D4B16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9DD4B4A-1603-4525-A10E-EF140DF101CC}" type="datetimeFigureOut">
              <a:rPr lang="en-US"/>
              <a:pPr>
                <a:defRPr/>
              </a:pPr>
              <a:t>10/9/2022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3F6F76B-16C9-4FF2-8ED4-F745EEFEF0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524BEF-1360-4954-81AD-D113E128A9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1767A00-D6AC-4919-AC45-4322C4478B9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59F6009-0974-4588-AFE5-19D1D7716F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B50B3A3-0CF4-4718-961D-7E580ADCD90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109A14B-1A4D-4DDE-9248-24FED5BBBEC1}" type="datetimeFigureOut">
              <a:rPr lang="en-US"/>
              <a:pPr>
                <a:defRPr/>
              </a:pPr>
              <a:t>10/9/2022</a:t>
            </a:fld>
            <a:endParaRPr lang="en-US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F4E58CA1-CC18-4179-9664-C38CFD4504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63320ED5-D553-4501-AC83-62DD8F6C0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7A01DD-B8C9-436B-A69F-A69F37E02E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2DB14F-9E91-4AA1-86B2-5DB695F18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E7D1BF8-A880-4DA7-8E45-534043BB836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7FA0C75A-B19C-464C-9D88-8B4C38E67C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586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7E4AA3-1F2C-4936-B72B-9D8020DE5768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3BD4162-5D66-44F4-9B0C-34D6513978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FDC6189-B23E-4073-9376-D610D18E2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Speciální složka tělesné připravenosti se utváří ve služební tělesné přípravě a v jednotlivých druzích vojensko-odborné přípravy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108CBCF7-6199-4489-829A-6632C1718C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E1012082-4FB8-40A6-9A80-E6C29ED2B6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AAABCAE-7852-4F2D-9452-FFFE2D38D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DFB9DC-76F1-4BEF-8C90-507948CF5CDF}" type="slidenum">
              <a:rPr lang="en-US" altLang="cs-CZ"/>
              <a:pPr/>
              <a:t>4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3B8EE7E3-6FC1-42C8-8063-21C42849C0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79F7FB78-C2E3-4214-B9FB-03E7A36180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F7D0F3C-C9DF-4362-9848-17F49E32F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1CA725-EB5F-4B0F-A559-6258B606C607}" type="slidenum">
              <a:rPr lang="en-US" altLang="cs-CZ"/>
              <a:pPr/>
              <a:t>5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890EA61-6C01-4BF1-AC27-939AA35E13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00881DC3-8479-437D-850B-560371EAF0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3ED44C9F-09F8-4CA8-8420-D27E5610B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DE079E-DB8C-441A-A9DC-2146F5167865}" type="slidenum">
              <a:rPr lang="en-US" altLang="cs-CZ"/>
              <a:pPr/>
              <a:t>6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>
            <a:extLst>
              <a:ext uri="{FF2B5EF4-FFF2-40B4-BE49-F238E27FC236}">
                <a16:creationId xmlns:a16="http://schemas.microsoft.com/office/drawing/2014/main" id="{FC18B002-498D-4E58-B72B-7F1F3CD86D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>
            <a:extLst>
              <a:ext uri="{FF2B5EF4-FFF2-40B4-BE49-F238E27FC236}">
                <a16:creationId xmlns:a16="http://schemas.microsoft.com/office/drawing/2014/main" id="{D09D7555-6B39-4499-8D67-592760D06B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en-US"/>
              <a:t>Video od času 9.45</a:t>
            </a:r>
            <a:endParaRPr lang="en-US" altLang="en-US"/>
          </a:p>
        </p:txBody>
      </p:sp>
      <p:sp>
        <p:nvSpPr>
          <p:cNvPr id="50180" name="Zástupný symbol pro číslo snímku 3">
            <a:extLst>
              <a:ext uri="{FF2B5EF4-FFF2-40B4-BE49-F238E27FC236}">
                <a16:creationId xmlns:a16="http://schemas.microsoft.com/office/drawing/2014/main" id="{2F9DF48D-BA7B-4504-9D47-4620CD432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1D6596-3B53-4F89-9BB3-D2C51156319C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8C06B4B0-B6CF-4238-B5A3-B3E5D4CF68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9C2CCCB4-5100-44EA-8788-924FA0049C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E9CD915C-926A-471F-8392-FC74C12BF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31C1A2-F0C5-490F-AB8F-94F5773C0AFB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AC3FB77-5573-4734-A397-E59CAA92BD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FBB386B2-02BA-49B2-960F-73A6B82C397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8EAA7B3-9D9E-4D88-B75F-F8751C00CB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256ECAB1-36DF-41EA-8590-105042D82E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9EA155D-5C0D-45EF-852F-372BB81860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5CCD1BE-7E07-43D8-9A0C-75F7366631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4FE116AC-F4F3-480B-A482-151A8D235D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EEA778F8-680D-45F2-8F28-DEF0727396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A7674124-B7C2-49B2-9DAD-805BEB6381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85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02409E65-BF3F-4146-97E9-996CD5641AD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CCF90-F0FB-4FE5-BB89-658579C5BEEB}" type="datetimeFigureOut">
              <a:rPr lang="cs-CZ"/>
              <a:pPr>
                <a:defRPr/>
              </a:pPr>
              <a:t>9.10.2022</a:t>
            </a:fld>
            <a:endParaRPr lang="cs-CZ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10E33DC7-0CA7-4888-A3FA-CA4743886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8FAA87AC-4EDA-4039-B279-B9E9F2957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BB8C4B-A3A1-458A-A70D-9FBDE8D3C6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671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4D9F243-F617-4D92-B585-8C7182D79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EA12B-B7BB-4DC2-B826-51C8D43D1BB9}" type="datetimeFigureOut">
              <a:rPr lang="cs-CZ"/>
              <a:pPr>
                <a:defRPr/>
              </a:pPr>
              <a:t>9.10.2022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103B43A-40D9-426D-8A0A-EE4442B657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CA7D4-D3AA-4E79-A071-A0B7A5F0B0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598D487-3834-4F5A-8E6A-8F6E815B596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56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0270709-1163-40F0-BAB6-469A9711A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9A769-8F0A-484E-8015-62422BFE5C11}" type="datetimeFigureOut">
              <a:rPr lang="cs-CZ"/>
              <a:pPr>
                <a:defRPr/>
              </a:pPr>
              <a:t>9.10.2022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9BAC096-7631-4546-9872-F6FB7ACB71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CEAC7-1C1C-40B5-883F-B02B4EA270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FCA478D-7CEE-46BE-A651-F93FBDB8120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402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BCAAF9D-E743-4CAE-9B21-25638BA8A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88588-E587-4E6A-A413-9172F16A9B42}" type="datetimeFigureOut">
              <a:rPr lang="cs-CZ"/>
              <a:pPr>
                <a:defRPr/>
              </a:pPr>
              <a:t>9.10.2022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DA8AD36-F3EA-486B-9671-A73A46940A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9733D-B6D7-49A1-9235-AA6D0589E3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99B1377-FAE6-4ED2-9A79-85AB997BAAC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94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7D701BE-18DE-4C44-BEE3-CEEA90AD2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2F445-ACFF-40EC-A3C7-65828455E2D7}" type="datetimeFigureOut">
              <a:rPr lang="cs-CZ"/>
              <a:pPr>
                <a:defRPr/>
              </a:pPr>
              <a:t>9.10.2022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721AFD8-0BCC-4AE3-9755-BFE2849C1E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92A84-30F2-4C18-86D2-D9E6C45664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D9C7777-BC07-4030-99F1-4C7F20BC2B2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05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8206573-6E85-42AA-8B5C-79D8609DA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BCFA0-6CB3-4AD7-9D23-FF373D23C318}" type="datetimeFigureOut">
              <a:rPr lang="cs-CZ"/>
              <a:pPr>
                <a:defRPr/>
              </a:pPr>
              <a:t>9.10.2022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FC5410-6EB1-4BED-88E4-5503DB29FF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3FE06-45A4-4C75-8826-36747CE8BE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CDB8F3B-CEED-4009-BBD1-BBF12BF0EA1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5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FDDF37-EF38-4146-97ED-9F1FAA10B6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381E8-D13E-45C7-8CE8-683287596D28}" type="datetimeFigureOut">
              <a:rPr lang="cs-CZ"/>
              <a:pPr>
                <a:defRPr/>
              </a:pPr>
              <a:t>9.10.2022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535C350-8412-4C7E-A2D4-9E061450AED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7E664-9C29-4CBF-ADC1-AF794F5827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55B5414-C867-46E3-8C63-1CD98186598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84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8ADCB1B-C6EF-4108-8C40-B9FA3616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1551-6AA6-4808-BFB6-82842825BE54}" type="datetimeFigureOut">
              <a:rPr lang="cs-CZ"/>
              <a:pPr>
                <a:defRPr/>
              </a:pPr>
              <a:t>9.10.2022</a:t>
            </a:fld>
            <a:endParaRPr 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DE3C821-0E1A-4081-B148-2F280700F8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94A21-CC8E-4AB3-B443-DE2F797B77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C4902768-E1F5-4683-A266-4A51A342668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13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9D22CE-07CC-48BF-BE9F-E35464C0C4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4EEF8-B98A-499B-B440-1B640EF656A8}" type="datetimeFigureOut">
              <a:rPr lang="cs-CZ"/>
              <a:pPr>
                <a:defRPr/>
              </a:pPr>
              <a:t>9.10.2022</a:t>
            </a:fld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43B369-5F3B-44EF-99D9-F11CDD1271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EB66B-AE1A-40A7-8F40-183B6C29CC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62DD21B-F952-46C3-BC87-BD27656F927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2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6EE1BC9-6BE6-4A56-88FE-B75E8D1BE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CE28-04FA-4AEA-ABD9-B8D5902E1223}" type="datetimeFigureOut">
              <a:rPr lang="cs-CZ"/>
              <a:pPr>
                <a:defRPr/>
              </a:pPr>
              <a:t>9.10.2022</a:t>
            </a:fld>
            <a:endParaRPr lang="cs-CZ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8B3CC0D-04CB-4099-B3DA-85DEDB75E4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0A835-A4A1-4906-80A2-BE965A8269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D4CDEB8-4A9D-44D5-A694-491B5607901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74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5DEA0BF-8C77-4925-9645-97CC02D86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49437-C5BA-4CC6-88C2-E350BA0DB4A7}" type="datetimeFigureOut">
              <a:rPr lang="cs-CZ"/>
              <a:pPr>
                <a:defRPr/>
              </a:pPr>
              <a:t>9.10.2022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B06045E-1D6E-402A-A452-2F64993D19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D5421-F915-466E-A2CD-B48F612B46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D4F9552-E716-481D-BF61-2C8BC386A91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54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31D03C-36C6-4544-A0AC-F0BE254C6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A9F8D-6D57-4C52-A045-DED2F81B6737}" type="datetimeFigureOut">
              <a:rPr lang="cs-CZ"/>
              <a:pPr>
                <a:defRPr/>
              </a:pPr>
              <a:t>9.10.2022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90E27F4-2CAB-44A5-A351-E4186F5552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3975-FCE9-4756-A48F-E4D5A8F835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4433744-1CAE-4957-9BC9-58C0994B4D8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81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0C83EA41-7EFD-465F-A6F1-92884462D4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43B4D98-260C-489D-A13A-507DE1351001}" type="datetimeFigureOut">
              <a:rPr lang="cs-CZ"/>
              <a:pPr>
                <a:defRPr/>
              </a:pPr>
              <a:t>9.10.2022</a:t>
            </a:fld>
            <a:endParaRPr lang="cs-CZ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1CA50E22-AF0B-4AC2-B1F2-0134B6C174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CA1C8CF-C586-4E90-84E5-AEA0BA9A75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22A10AB6-2C18-457C-BE1C-6F147565881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7A84538E-1AF1-4BF4-8B88-9CE6C74451A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7526" name="Freeform 6">
                <a:extLst>
                  <a:ext uri="{FF2B5EF4-FFF2-40B4-BE49-F238E27FC236}">
                    <a16:creationId xmlns:a16="http://schemas.microsoft.com/office/drawing/2014/main" id="{7939B024-F5AD-4C0F-83AA-56E2D01B96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07527" name="Freeform 7">
                <a:extLst>
                  <a:ext uri="{FF2B5EF4-FFF2-40B4-BE49-F238E27FC236}">
                    <a16:creationId xmlns:a16="http://schemas.microsoft.com/office/drawing/2014/main" id="{7188353F-0D45-41B4-AE50-925FA98D0B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07528" name="Freeform 8">
                <a:extLst>
                  <a:ext uri="{FF2B5EF4-FFF2-40B4-BE49-F238E27FC236}">
                    <a16:creationId xmlns:a16="http://schemas.microsoft.com/office/drawing/2014/main" id="{4BD62CAA-8DF8-4619-8B18-81EA98F44C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0B089D5D-1228-415E-A3C1-CB645453E8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530" name="Freeform 10">
                <a:extLst>
                  <a:ext uri="{FF2B5EF4-FFF2-40B4-BE49-F238E27FC236}">
                    <a16:creationId xmlns:a16="http://schemas.microsoft.com/office/drawing/2014/main" id="{51359E55-F806-45AB-BB28-BD071A6FC7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</p:grpSp>
        <p:sp>
          <p:nvSpPr>
            <p:cNvPr id="107531" name="Freeform 11">
              <a:extLst>
                <a:ext uri="{FF2B5EF4-FFF2-40B4-BE49-F238E27FC236}">
                  <a16:creationId xmlns:a16="http://schemas.microsoft.com/office/drawing/2014/main" id="{99BF6BC5-6A94-40BC-87C1-2F117E9968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0C216BD3-FF56-4B2F-9DB4-8E30934910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7533" name="Rectangle 13">
            <a:extLst>
              <a:ext uri="{FF2B5EF4-FFF2-40B4-BE49-F238E27FC236}">
                <a16:creationId xmlns:a16="http://schemas.microsoft.com/office/drawing/2014/main" id="{C7A001A5-64D5-4527-A02A-EC2A0F302EA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7534" name="Rectangle 14">
            <a:extLst>
              <a:ext uri="{FF2B5EF4-FFF2-40B4-BE49-F238E27FC236}">
                <a16:creationId xmlns:a16="http://schemas.microsoft.com/office/drawing/2014/main" id="{168E0B8C-405D-41D4-B8B0-4AE0DFBB6A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7535" name="Rectangle 15">
            <a:extLst>
              <a:ext uri="{FF2B5EF4-FFF2-40B4-BE49-F238E27FC236}">
                <a16:creationId xmlns:a16="http://schemas.microsoft.com/office/drawing/2014/main" id="{66CF0CD5-4139-4AB3-BBD5-52820B4F9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18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  <p:sldLayoutId id="21474844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11K6y6sjSc" TargetMode="External"/><Relationship Id="rId4" Type="http://schemas.openxmlformats.org/officeDocument/2006/relationships/hyperlink" Target="https://www.youtube.com/watch?v=72BSZupb-1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708CC039-A686-4047-89CA-C7EBB597575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Fyzická příprava vojsk X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C9A4007-4822-4638-8C18-A5397FFCBF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dirty="0"/>
              <a:t>TRÉNINK SÍLY - 3</a:t>
            </a:r>
          </a:p>
        </p:txBody>
      </p:sp>
      <p:sp>
        <p:nvSpPr>
          <p:cNvPr id="5124" name="Text Box 7">
            <a:extLst>
              <a:ext uri="{FF2B5EF4-FFF2-40B4-BE49-F238E27FC236}">
                <a16:creationId xmlns:a16="http://schemas.microsoft.com/office/drawing/2014/main" id="{578ED9E7-5998-4BE6-8A16-9E578B14A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6329363"/>
            <a:ext cx="353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FFFFFF"/>
                </a:solidFill>
                <a:latin typeface="Arial" panose="020B0604020202020204" pitchFamily="34" charset="0"/>
              </a:rPr>
              <a:t>pplk. PhDr. Michal Vágner, Ph.D.</a:t>
            </a:r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4421A81F-C721-4375-9C37-F2C6832FF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7" t="38667" r="53372" b="22459"/>
          <a:stretch>
            <a:fillRect/>
          </a:stretch>
        </p:blipFill>
        <p:spPr bwMode="auto">
          <a:xfrm>
            <a:off x="755650" y="3284538"/>
            <a:ext cx="4603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27">
            <a:extLst>
              <a:ext uri="{FF2B5EF4-FFF2-40B4-BE49-F238E27FC236}">
                <a16:creationId xmlns:a16="http://schemas.microsoft.com/office/drawing/2014/main" id="{1C7A9B0C-E764-4219-B7CB-B8AE7D3E2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674938"/>
            <a:ext cx="4529138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doprava 1">
            <a:extLst>
              <a:ext uri="{FF2B5EF4-FFF2-40B4-BE49-F238E27FC236}">
                <a16:creationId xmlns:a16="http://schemas.microsoft.com/office/drawing/2014/main" id="{BEEC4B72-D56A-4E29-8617-848D9D267ECA}"/>
              </a:ext>
            </a:extLst>
          </p:cNvPr>
          <p:cNvSpPr/>
          <p:nvPr/>
        </p:nvSpPr>
        <p:spPr>
          <a:xfrm rot="2776115">
            <a:off x="166069" y="3653567"/>
            <a:ext cx="1875909" cy="484632"/>
          </a:xfrm>
          <a:prstGeom prst="rightArrow">
            <a:avLst/>
          </a:prstGeom>
          <a:ln>
            <a:solidFill>
              <a:srgbClr val="FFFF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94E39-0DE8-410B-8983-E8D51E90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04813"/>
            <a:ext cx="7924800" cy="581025"/>
          </a:xfrm>
        </p:spPr>
        <p:txBody>
          <a:bodyPr/>
          <a:lstStyle/>
          <a:p>
            <a:pPr>
              <a:defRPr/>
            </a:pPr>
            <a:r>
              <a:rPr lang="cs-CZ" dirty="0"/>
              <a:t>Dolní končetiny – přední strana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3BF2C-C8D8-4162-9F38-6BD5EC2A2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38225"/>
            <a:ext cx="8569325" cy="478155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Efekt radiace – hypertrofie svalu na základě rekrutace MJ ve velkých svalových skupinách</a:t>
            </a:r>
          </a:p>
          <a:p>
            <a:pPr>
              <a:defRPr/>
            </a:pPr>
            <a:r>
              <a:rPr lang="cs-CZ" sz="2400" dirty="0"/>
              <a:t>Vysoká koordinační a energetická náročnost</a:t>
            </a:r>
          </a:p>
          <a:p>
            <a:pPr>
              <a:defRPr/>
            </a:pPr>
            <a:r>
              <a:rPr lang="cs-CZ" sz="2400" dirty="0"/>
              <a:t>Nutnost unilaterálních cviků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>
                <a:solidFill>
                  <a:srgbClr val="FFFF00"/>
                </a:solidFill>
              </a:rPr>
              <a:t>m. biceps </a:t>
            </a:r>
            <a:r>
              <a:rPr lang="cs-CZ" sz="2400" b="1" dirty="0" err="1">
                <a:solidFill>
                  <a:srgbClr val="FFFF00"/>
                </a:solidFill>
              </a:rPr>
              <a:t>femoris</a:t>
            </a:r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dirty="0">
                <a:solidFill>
                  <a:srgbClr val="FFFF00"/>
                </a:solidFill>
              </a:rPr>
              <a:t>–</a:t>
            </a:r>
            <a:r>
              <a:rPr lang="cs-CZ" sz="2400" dirty="0"/>
              <a:t> </a:t>
            </a:r>
            <a:r>
              <a:rPr lang="cs-CZ" sz="2400" dirty="0" err="1"/>
              <a:t>biartikulární</a:t>
            </a:r>
            <a:r>
              <a:rPr lang="cs-CZ" sz="2400" dirty="0"/>
              <a:t> – ovlivnění pohybu v kyčelním i kolenním kloubu (současná náchylnost k oslabení tak ke zkrácení – hacken dřep x split dřep)</a:t>
            </a:r>
          </a:p>
          <a:p>
            <a:pPr>
              <a:defRPr/>
            </a:pPr>
            <a:r>
              <a:rPr lang="cs-CZ" sz="2400" dirty="0"/>
              <a:t> </a:t>
            </a:r>
            <a:r>
              <a:rPr lang="cs-CZ" sz="2400" b="1" dirty="0">
                <a:solidFill>
                  <a:srgbClr val="FFFF00"/>
                </a:solidFill>
              </a:rPr>
              <a:t>m. </a:t>
            </a:r>
            <a:r>
              <a:rPr lang="cs-CZ" sz="2400" b="1" dirty="0" err="1">
                <a:solidFill>
                  <a:srgbClr val="FFFF00"/>
                </a:solidFill>
              </a:rPr>
              <a:t>vastus</a:t>
            </a:r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 err="1">
                <a:solidFill>
                  <a:srgbClr val="FFFF00"/>
                </a:solidFill>
              </a:rPr>
              <a:t>lateralis</a:t>
            </a:r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dirty="0"/>
              <a:t>– při chůzi po schodech jeho kontrakce předchází před laterální částí (nutnost hlídání extenze a flexe při cviku, paradox nepředbíhání kolene špičku nohy)</a:t>
            </a:r>
          </a:p>
          <a:p>
            <a:pPr>
              <a:defRPr/>
            </a:pPr>
            <a:r>
              <a:rPr lang="cs-CZ" sz="2400" b="1" dirty="0">
                <a:solidFill>
                  <a:srgbClr val="FFFF00"/>
                </a:solidFill>
              </a:rPr>
              <a:t>m. </a:t>
            </a:r>
            <a:r>
              <a:rPr lang="cs-CZ" sz="2400" b="1" dirty="0" err="1">
                <a:solidFill>
                  <a:srgbClr val="FFFF00"/>
                </a:solidFill>
              </a:rPr>
              <a:t>vastus</a:t>
            </a:r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 err="1">
                <a:solidFill>
                  <a:srgbClr val="FFFF00"/>
                </a:solidFill>
              </a:rPr>
              <a:t>medialis</a:t>
            </a:r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dirty="0"/>
              <a:t>– </a:t>
            </a:r>
            <a:r>
              <a:rPr lang="cs-CZ" sz="2400" dirty="0" err="1"/>
              <a:t>antagoniostická</a:t>
            </a:r>
            <a:r>
              <a:rPr lang="cs-CZ" sz="2400" dirty="0"/>
              <a:t> k mediální hlavě, vtočené špičky)</a:t>
            </a:r>
          </a:p>
          <a:p>
            <a:pPr>
              <a:defRPr/>
            </a:pPr>
            <a:r>
              <a:rPr lang="cs-CZ" sz="2400" dirty="0">
                <a:solidFill>
                  <a:srgbClr val="92D050"/>
                </a:solidFill>
              </a:rPr>
              <a:t>Využití strojů - preaktivace, předvyčerpání, lokalizace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ichal\Pictures\Hamstring-Group-posterior-view.jpg">
            <a:extLst>
              <a:ext uri="{FF2B5EF4-FFF2-40B4-BE49-F238E27FC236}">
                <a16:creationId xmlns:a16="http://schemas.microsoft.com/office/drawing/2014/main" id="{2F1C5CA2-06ED-4E40-8B64-7DC12709B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41663"/>
            <a:ext cx="9036050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CCCDF-F218-4573-B7E2-D4DDB9DC1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7924800" cy="581025"/>
          </a:xfrm>
        </p:spPr>
        <p:txBody>
          <a:bodyPr/>
          <a:lstStyle/>
          <a:p>
            <a:pPr>
              <a:defRPr/>
            </a:pPr>
            <a:r>
              <a:rPr lang="cs-CZ" dirty="0"/>
              <a:t>Hamstring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80A50-9F86-4E6E-A123-6CC08AE7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692150"/>
            <a:ext cx="9036050" cy="2665413"/>
          </a:xfrm>
        </p:spPr>
        <p:txBody>
          <a:bodyPr/>
          <a:lstStyle/>
          <a:p>
            <a:pPr>
              <a:defRPr/>
            </a:pPr>
            <a:r>
              <a:rPr lang="cs-CZ" sz="1800" b="1" dirty="0">
                <a:solidFill>
                  <a:srgbClr val="FFFF00"/>
                </a:solidFill>
              </a:rPr>
              <a:t>Lombardův paradox </a:t>
            </a:r>
            <a:r>
              <a:rPr lang="cs-CZ" sz="1800" dirty="0"/>
              <a:t>– flexory kolene při vzpřímení kolene spolupracují i na extenzi</a:t>
            </a:r>
          </a:p>
          <a:p>
            <a:pPr>
              <a:defRPr/>
            </a:pPr>
            <a:r>
              <a:rPr lang="cs-CZ" sz="1800" b="1" dirty="0">
                <a:solidFill>
                  <a:srgbClr val="FFFF00"/>
                </a:solidFill>
              </a:rPr>
              <a:t>m. semitendinosus a semimebranosus </a:t>
            </a:r>
            <a:r>
              <a:rPr lang="cs-CZ" sz="1800" dirty="0">
                <a:solidFill>
                  <a:srgbClr val="FFFF00"/>
                </a:solidFill>
              </a:rPr>
              <a:t>   </a:t>
            </a:r>
            <a:r>
              <a:rPr lang="cs-CZ" sz="1800" dirty="0"/>
              <a:t>oba vykonávají flexi i extenzi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1800" dirty="0"/>
              <a:t>				         účastní se i při vnitřní rotaci kolene (vtočení špičky)</a:t>
            </a:r>
            <a:endParaRPr lang="cs-CZ" sz="1800" b="1" dirty="0"/>
          </a:p>
          <a:p>
            <a:pPr>
              <a:defRPr/>
            </a:pPr>
            <a:r>
              <a:rPr lang="cs-CZ" sz="1800" b="1" dirty="0">
                <a:solidFill>
                  <a:srgbClr val="FFFF00"/>
                </a:solidFill>
              </a:rPr>
              <a:t>m. biceps femoris </a:t>
            </a:r>
            <a:r>
              <a:rPr lang="cs-CZ" sz="1800" dirty="0">
                <a:solidFill>
                  <a:srgbClr val="FFFF00"/>
                </a:solidFill>
              </a:rPr>
              <a:t>   </a:t>
            </a:r>
            <a:r>
              <a:rPr lang="cs-CZ" sz="1800" dirty="0"/>
              <a:t>dlouhá hlava – v součinností s flexí kolene a extenzí v kyčli</a:t>
            </a:r>
          </a:p>
          <a:p>
            <a:pPr marL="1828800" lvl="4" indent="0">
              <a:buFont typeface="Arial" charset="0"/>
              <a:buNone/>
              <a:defRPr/>
            </a:pPr>
            <a:r>
              <a:rPr lang="cs-CZ" sz="1800" dirty="0"/>
              <a:t>       krátká hlava – pouze flexe v koleni</a:t>
            </a:r>
          </a:p>
          <a:p>
            <a:pPr marL="1828800" lvl="4" indent="0">
              <a:buFont typeface="Arial" charset="0"/>
              <a:buNone/>
              <a:defRPr/>
            </a:pPr>
            <a:r>
              <a:rPr lang="cs-CZ" sz="1800" dirty="0"/>
              <a:t>       účastní se při vnější rotaci kolene (vytočení špičky při cvičení)</a:t>
            </a:r>
          </a:p>
          <a:p>
            <a:pPr marL="1828800" lvl="4" indent="0">
              <a:buFont typeface="Arial" charset="0"/>
              <a:buNone/>
              <a:defRPr/>
            </a:pPr>
            <a:endParaRPr lang="cs-CZ" dirty="0"/>
          </a:p>
        </p:txBody>
      </p:sp>
      <p:sp>
        <p:nvSpPr>
          <p:cNvPr id="23557" name="TextBox 3">
            <a:extLst>
              <a:ext uri="{FF2B5EF4-FFF2-40B4-BE49-F238E27FC236}">
                <a16:creationId xmlns:a16="http://schemas.microsoft.com/office/drawing/2014/main" id="{F1E2B6FD-A2D5-4EAE-A2F9-6AB72136B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21050"/>
            <a:ext cx="2441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Synergisté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m. sartorius, gracilis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gastrocnemius </a:t>
            </a:r>
          </a:p>
        </p:txBody>
      </p:sp>
      <p:sp>
        <p:nvSpPr>
          <p:cNvPr id="23558" name="TextBox 5">
            <a:extLst>
              <a:ext uri="{FF2B5EF4-FFF2-40B4-BE49-F238E27FC236}">
                <a16:creationId xmlns:a16="http://schemas.microsoft.com/office/drawing/2014/main" id="{0B7A83CD-4315-4D6B-A6B8-27086D098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3484563"/>
            <a:ext cx="2441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Synergisté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m. sartorius, gracilis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gastrocnemius </a:t>
            </a:r>
          </a:p>
        </p:txBody>
      </p:sp>
      <p:sp>
        <p:nvSpPr>
          <p:cNvPr id="23559" name="Rectangle 6">
            <a:extLst>
              <a:ext uri="{FF2B5EF4-FFF2-40B4-BE49-F238E27FC236}">
                <a16:creationId xmlns:a16="http://schemas.microsoft.com/office/drawing/2014/main" id="{29AAE96C-4EE9-464B-8E2F-D8EEC803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6553200"/>
            <a:ext cx="8929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Zdroj: Wolters Kluwer Health / Lippincot Williams and Wilkins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A679-07DA-4C7F-8305-596627D99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0350"/>
            <a:ext cx="7924800" cy="652463"/>
          </a:xfrm>
        </p:spPr>
        <p:txBody>
          <a:bodyPr/>
          <a:lstStyle/>
          <a:p>
            <a:pPr>
              <a:defRPr/>
            </a:pPr>
            <a:r>
              <a:rPr lang="cs-CZ" dirty="0"/>
              <a:t>Hýžďové svaly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F05D6-537B-4ADB-AE32-2725ACE2D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28" y="3866076"/>
            <a:ext cx="7924800" cy="4114800"/>
          </a:xfrm>
        </p:spPr>
        <p:txBody>
          <a:bodyPr/>
          <a:lstStyle/>
          <a:p>
            <a:pPr>
              <a:defRPr/>
            </a:pPr>
            <a:r>
              <a:rPr lang="cs-CZ" sz="1800" dirty="0"/>
              <a:t>Začátečníci – posílení antagoniostické rovnováhy v kyčli</a:t>
            </a:r>
          </a:p>
          <a:p>
            <a:pPr>
              <a:defRPr/>
            </a:pPr>
            <a:r>
              <a:rPr lang="cs-CZ" sz="1800" dirty="0"/>
              <a:t>Střední sval ochabuje v abdukci – stranová stabilita pánve – vyšší počty opakování 15x</a:t>
            </a:r>
          </a:p>
          <a:p>
            <a:pPr>
              <a:defRPr/>
            </a:pPr>
            <a:r>
              <a:rPr lang="cs-CZ" sz="1800" dirty="0"/>
              <a:t>Velký sval – primární hybač při vzpřímení x zabraňuje nadměrnému předklonu x stabilizační funkce při extenze v dřepu – kombinace s hamstringy, kvadricepsy, vzpřimovači páteře</a:t>
            </a:r>
          </a:p>
          <a:p>
            <a:pPr>
              <a:defRPr/>
            </a:pPr>
            <a:r>
              <a:rPr lang="cs-CZ" sz="1800" dirty="0"/>
              <a:t>Nutnost: zapojení odlišné svalové křivky, provádění unilaterálních cviků, kombinace s m. piriformis a s rotátory kyčlí, kombinace s adduktory a abduktory v jednom unilaterálním cviku se zapojením rotace špiček chodidel 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4B0120-099B-4E01-8DCA-8B4CBDA87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919914"/>
              </p:ext>
            </p:extLst>
          </p:nvPr>
        </p:nvGraphicFramePr>
        <p:xfrm>
          <a:off x="539750" y="1268413"/>
          <a:ext cx="8208963" cy="2560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2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2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2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159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Předklon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Vzpřímení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Unožení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Snožení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Vnitřní rot.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Vnější rot.</a:t>
                      </a: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r>
                        <a:rPr lang="cs-CZ" sz="1800" dirty="0"/>
                        <a:t>Velký 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Všechna vlákna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Horní vlákna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Dolní vlákna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Všechna vlákna</a:t>
                      </a: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r>
                        <a:rPr lang="cs-CZ" sz="1800" dirty="0"/>
                        <a:t>Střední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Přední vlákna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Zadní vlákna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Všechna vlákna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Přední vlákna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Zadní vlákna</a:t>
                      </a: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r>
                        <a:rPr lang="cs-CZ" sz="1800" dirty="0"/>
                        <a:t>Malý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Všechna vlákna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Přední vlákna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0502-E140-4523-9EF7-825A7150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7924800" cy="581025"/>
          </a:xfrm>
        </p:spPr>
        <p:txBody>
          <a:bodyPr/>
          <a:lstStyle/>
          <a:p>
            <a:pPr>
              <a:defRPr/>
            </a:pPr>
            <a:r>
              <a:rPr lang="cs-CZ" dirty="0"/>
              <a:t>Lýtka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6F64-52AE-4243-A034-3735F282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692150"/>
            <a:ext cx="9036050" cy="2665413"/>
          </a:xfrm>
        </p:spPr>
        <p:txBody>
          <a:bodyPr/>
          <a:lstStyle/>
          <a:p>
            <a:pPr>
              <a:defRPr/>
            </a:pPr>
            <a:r>
              <a:rPr lang="cs-CZ" sz="2000" b="1" dirty="0">
                <a:solidFill>
                  <a:srgbClr val="FFFF00"/>
                </a:solidFill>
              </a:rPr>
              <a:t>Bilaterální deficit </a:t>
            </a:r>
            <a:r>
              <a:rPr lang="cs-CZ" sz="2000" dirty="0"/>
              <a:t>– při provádění cviku na obou nohou dochází k bilatrálnímu deficitu</a:t>
            </a:r>
          </a:p>
          <a:p>
            <a:pPr>
              <a:defRPr/>
            </a:pPr>
            <a:r>
              <a:rPr lang="cs-CZ" sz="2000" b="1" dirty="0">
                <a:solidFill>
                  <a:srgbClr val="FFFF00"/>
                </a:solidFill>
              </a:rPr>
              <a:t>m. soleus – </a:t>
            </a:r>
            <a:r>
              <a:rPr lang="cs-CZ" sz="2000" dirty="0"/>
              <a:t>pomalé svalové vlákna, ve flexi (počet opakování 20 - 25x)</a:t>
            </a:r>
          </a:p>
          <a:p>
            <a:pPr>
              <a:defRPr/>
            </a:pPr>
            <a:r>
              <a:rPr lang="cs-CZ" sz="2000" b="1" dirty="0">
                <a:solidFill>
                  <a:srgbClr val="FFFF00"/>
                </a:solidFill>
              </a:rPr>
              <a:t>m. gastrocnemius – </a:t>
            </a:r>
            <a:r>
              <a:rPr lang="cs-CZ" sz="2000" dirty="0"/>
              <a:t>rychlé svalové vlákna, v extenzi (počet opakování 10 - 15x)</a:t>
            </a:r>
            <a:endParaRPr lang="cs-CZ" sz="1800" dirty="0"/>
          </a:p>
        </p:txBody>
      </p:sp>
      <p:sp>
        <p:nvSpPr>
          <p:cNvPr id="24580" name="TextBox 3">
            <a:extLst>
              <a:ext uri="{FF2B5EF4-FFF2-40B4-BE49-F238E27FC236}">
                <a16:creationId xmlns:a16="http://schemas.microsoft.com/office/drawing/2014/main" id="{A5C7553C-B073-49C6-BE0B-14BD675F4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21050"/>
            <a:ext cx="2441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Synergisté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m. sartorius, gracilis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gastrocnemius </a:t>
            </a:r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70447562-DFF4-430F-9BFC-A8A829936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3484563"/>
            <a:ext cx="2441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Synergisté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m. sartorius, gracilis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gastrocnemius </a:t>
            </a:r>
          </a:p>
        </p:txBody>
      </p:sp>
      <p:pic>
        <p:nvPicPr>
          <p:cNvPr id="24582" name="Picture 2" descr="C:\Users\Michal\Pictures\lytka-anatomie.png">
            <a:extLst>
              <a:ext uri="{FF2B5EF4-FFF2-40B4-BE49-F238E27FC236}">
                <a16:creationId xmlns:a16="http://schemas.microsoft.com/office/drawing/2014/main" id="{66CABDD6-76E6-495B-A721-E764CB576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28938"/>
            <a:ext cx="8928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6">
            <a:extLst>
              <a:ext uri="{FF2B5EF4-FFF2-40B4-BE49-F238E27FC236}">
                <a16:creationId xmlns:a16="http://schemas.microsoft.com/office/drawing/2014/main" id="{D7B7D500-DBF1-4CCB-B86D-15C957B05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6553200"/>
            <a:ext cx="8929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Zdroj: Wolters Kluwer Health / Lippincot Williams and Wilkins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9835-CC2D-4064-8026-1143C0C8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33375"/>
            <a:ext cx="7924800" cy="579438"/>
          </a:xfrm>
        </p:spPr>
        <p:txBody>
          <a:bodyPr/>
          <a:lstStyle/>
          <a:p>
            <a:pPr>
              <a:defRPr/>
            </a:pPr>
            <a:r>
              <a:rPr lang="cs-CZ" dirty="0"/>
              <a:t>ZÁDA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24290-E866-4B28-87C1-600585D87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08050"/>
            <a:ext cx="7924800" cy="5543550"/>
          </a:xfrm>
        </p:spPr>
        <p:txBody>
          <a:bodyPr/>
          <a:lstStyle/>
          <a:p>
            <a:pPr>
              <a:defRPr/>
            </a:pPr>
            <a:r>
              <a:rPr lang="cs-CZ" dirty="0"/>
              <a:t>Klíčová role v tréninku dolních končetin – kombinace tréninku extenzorů zad s hamstringy a hýžďovými svaly </a:t>
            </a:r>
          </a:p>
          <a:p>
            <a:pPr>
              <a:defRPr/>
            </a:pPr>
            <a:r>
              <a:rPr lang="cs-CZ" dirty="0">
                <a:solidFill>
                  <a:srgbClr val="FFFF00"/>
                </a:solidFill>
              </a:rPr>
              <a:t>Přítahy horních končetin x extenze trupu / komplexní x unilaterální cviky</a:t>
            </a:r>
          </a:p>
          <a:p>
            <a:pPr>
              <a:defRPr/>
            </a:pPr>
            <a:r>
              <a:rPr lang="cs-CZ" dirty="0"/>
              <a:t>Při zvedání zátěže se podílí i svaly lopatek a pletence ramenního</a:t>
            </a:r>
          </a:p>
          <a:p>
            <a:pPr>
              <a:defRPr/>
            </a:pPr>
            <a:r>
              <a:rPr lang="cs-CZ" dirty="0">
                <a:solidFill>
                  <a:srgbClr val="FFFF00"/>
                </a:solidFill>
              </a:rPr>
              <a:t>Extenze trupu provádět ve spolupráci s rotátory jako funkční výsledek pohybu</a:t>
            </a:r>
          </a:p>
          <a:p>
            <a:pPr>
              <a:defRPr/>
            </a:pPr>
            <a:r>
              <a:rPr lang="cs-CZ" dirty="0"/>
              <a:t>Bederní vzpřimovače se zapojují do pohybu při dysbalancích svalů v kyčlích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9835-CC2D-4064-8026-1143C0C8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33375"/>
            <a:ext cx="7924800" cy="579438"/>
          </a:xfrm>
        </p:spPr>
        <p:txBody>
          <a:bodyPr/>
          <a:lstStyle/>
          <a:p>
            <a:pPr>
              <a:defRPr/>
            </a:pPr>
            <a:r>
              <a:rPr lang="cs-CZ" dirty="0"/>
              <a:t>ZÁDA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24290-E866-4B28-87C1-600585D87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08050"/>
            <a:ext cx="8856984" cy="5543550"/>
          </a:xfrm>
        </p:spPr>
        <p:txBody>
          <a:bodyPr/>
          <a:lstStyle/>
          <a:p>
            <a:pPr>
              <a:defRPr/>
            </a:pPr>
            <a:r>
              <a:rPr lang="cs-CZ" dirty="0"/>
              <a:t>Důraz na nízkou zátěž pro dodržení techniky, vyšší počty opakování a posilování v celém rozsahu délky</a:t>
            </a:r>
          </a:p>
          <a:p>
            <a:pPr>
              <a:defRPr/>
            </a:pPr>
            <a:r>
              <a:rPr lang="cs-CZ" dirty="0">
                <a:solidFill>
                  <a:srgbClr val="FFFF00"/>
                </a:solidFill>
              </a:rPr>
              <a:t>Vhodnost zapojení: síla úchopu v různém postavení rukou x záda x hýžďové svaly - v jednom cviku</a:t>
            </a:r>
          </a:p>
          <a:p>
            <a:pPr>
              <a:defRPr/>
            </a:pPr>
            <a:r>
              <a:rPr lang="cs-CZ" dirty="0"/>
              <a:t>Vhodnost zařazování ANTAGONISTICKÉHO tréninku s unilaterálním cviky</a:t>
            </a:r>
          </a:p>
          <a:p>
            <a:pPr>
              <a:defRPr/>
            </a:pPr>
            <a:r>
              <a:rPr lang="cs-CZ" dirty="0"/>
              <a:t>   - </a:t>
            </a:r>
            <a:r>
              <a:rPr lang="cs-CZ" sz="2800" dirty="0">
                <a:solidFill>
                  <a:srgbClr val="92D050"/>
                </a:solidFill>
              </a:rPr>
              <a:t>Tlak jednou rukou x přítahy jednou rukou</a:t>
            </a:r>
          </a:p>
          <a:p>
            <a:pPr>
              <a:defRPr/>
            </a:pPr>
            <a:r>
              <a:rPr lang="cs-CZ" sz="2800" dirty="0">
                <a:solidFill>
                  <a:srgbClr val="92D050"/>
                </a:solidFill>
              </a:rPr>
              <a:t>    - Rozpažování jednou rukou x zapažování nebo přítahy kladky jednou rukou x stahování kladky dolů – </a:t>
            </a:r>
            <a:r>
              <a:rPr lang="cs-CZ" sz="2800" dirty="0" err="1">
                <a:solidFill>
                  <a:srgbClr val="92D050"/>
                </a:solidFill>
              </a:rPr>
              <a:t>military</a:t>
            </a:r>
            <a:r>
              <a:rPr lang="cs-CZ" sz="2800" dirty="0">
                <a:solidFill>
                  <a:srgbClr val="92D050"/>
                </a:solidFill>
              </a:rPr>
              <a:t> </a:t>
            </a:r>
            <a:r>
              <a:rPr lang="cs-CZ" sz="2800" dirty="0" err="1">
                <a:solidFill>
                  <a:srgbClr val="92D050"/>
                </a:solidFill>
              </a:rPr>
              <a:t>press</a:t>
            </a:r>
            <a:endParaRPr lang="cs-CZ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75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B6AA-D2E3-4653-BEAD-AB06EC11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0350"/>
            <a:ext cx="7924800" cy="581025"/>
          </a:xfrm>
        </p:spPr>
        <p:txBody>
          <a:bodyPr/>
          <a:lstStyle/>
          <a:p>
            <a:pPr>
              <a:defRPr/>
            </a:pPr>
            <a:r>
              <a:rPr lang="cs-CZ" dirty="0"/>
              <a:t>Ramena – EXTERNÍ rotátory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27069-75CF-46B2-9F1B-DD00FDCE5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052513"/>
            <a:ext cx="7924800" cy="5689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100" dirty="0"/>
              <a:t>Různé složení vláken – vhodné kombinace více opakování versus více sérií v jednom tréninku</a:t>
            </a:r>
          </a:p>
          <a:p>
            <a:pPr>
              <a:defRPr/>
            </a:pPr>
            <a:r>
              <a:rPr lang="cs-CZ" sz="2100" dirty="0">
                <a:solidFill>
                  <a:srgbClr val="FFFF00"/>
                </a:solidFill>
              </a:rPr>
              <a:t>Vhodné předvyčerpání – dvě série cviků za sebou (supersérie)</a:t>
            </a:r>
          </a:p>
          <a:p>
            <a:pPr>
              <a:defRPr/>
            </a:pPr>
            <a:r>
              <a:rPr lang="cs-CZ" sz="2100" dirty="0"/>
              <a:t>Unilaterální vůči bilaterálním – 2:1</a:t>
            </a:r>
          </a:p>
          <a:p>
            <a:pPr>
              <a:defRPr/>
            </a:pPr>
            <a:r>
              <a:rPr lang="cs-CZ" sz="2100" dirty="0">
                <a:solidFill>
                  <a:srgbClr val="FFFF00"/>
                </a:solidFill>
              </a:rPr>
              <a:t>Nutnost dodržení spodní fáze cviku (v opačném případě vyšší zapojení např. tricepsu)</a:t>
            </a:r>
          </a:p>
          <a:p>
            <a:pPr>
              <a:defRPr/>
            </a:pPr>
            <a:r>
              <a:rPr lang="cs-CZ" sz="2100" dirty="0"/>
              <a:t>Přední deltový sval stačí cvičit pomocí cviků na hrudník x více se zaměřit na střední a zadní část</a:t>
            </a:r>
          </a:p>
          <a:p>
            <a:pPr>
              <a:defRPr/>
            </a:pPr>
            <a:r>
              <a:rPr lang="cs-CZ" sz="2100" dirty="0">
                <a:solidFill>
                  <a:srgbClr val="FFFF00"/>
                </a:solidFill>
              </a:rPr>
              <a:t>Důležitá poloha ruky a lokte (ruka nad loktem znamená vyšší zapojení zádových svalů)</a:t>
            </a:r>
          </a:p>
          <a:p>
            <a:pPr>
              <a:defRPr/>
            </a:pPr>
            <a:r>
              <a:rPr lang="cs-CZ" sz="2100" dirty="0"/>
              <a:t>Zapojit i trapézový sval v rámci svalových řetězců (střední a spodní část trapézu)</a:t>
            </a:r>
          </a:p>
          <a:p>
            <a:pPr>
              <a:defRPr/>
            </a:pPr>
            <a:endParaRPr lang="cs-CZ" sz="2100" dirty="0"/>
          </a:p>
          <a:p>
            <a:pPr>
              <a:defRPr/>
            </a:pPr>
            <a:r>
              <a:rPr lang="cs-CZ" sz="2100" dirty="0"/>
              <a:t>Zařazovat externí rotátory jako preaktivační cviky</a:t>
            </a:r>
          </a:p>
          <a:p>
            <a:pPr>
              <a:defRPr/>
            </a:pPr>
            <a:r>
              <a:rPr lang="cs-CZ" sz="2100" dirty="0">
                <a:solidFill>
                  <a:srgbClr val="FFFF00"/>
                </a:solidFill>
              </a:rPr>
              <a:t>Tempo cvičení směřovat k pomalé excentrické fázi, možnost cvičit až 3-4 týdně</a:t>
            </a:r>
          </a:p>
          <a:p>
            <a:pPr>
              <a:defRPr/>
            </a:pPr>
            <a:r>
              <a:rPr lang="cs-CZ" sz="2100" dirty="0"/>
              <a:t>Externí rotátory - cvičení provádět do různých úhlů </a:t>
            </a:r>
          </a:p>
          <a:p>
            <a:pPr marL="1828800" lvl="4" indent="0">
              <a:buFont typeface="Arial" charset="0"/>
              <a:buNone/>
              <a:defRPr/>
            </a:pPr>
            <a:r>
              <a:rPr lang="cs-CZ" sz="2100" dirty="0"/>
              <a:t>	- do 30 stupňů abdukce – malý oblý sval</a:t>
            </a:r>
          </a:p>
          <a:p>
            <a:pPr marL="1828800" lvl="4" indent="0">
              <a:buFont typeface="Arial" charset="0"/>
              <a:buNone/>
              <a:defRPr/>
            </a:pPr>
            <a:r>
              <a:rPr lang="cs-CZ" sz="2100" dirty="0"/>
              <a:t>	- nad 60 stupňů abdukce – sval podhřebenový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248B3C0-2CB7-4AAD-A522-E1FF031AD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575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kern="0" dirty="0">
                <a:latin typeface="Arial Black" pitchFamily="34" charset="0"/>
              </a:rPr>
              <a:t>Otázky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EA3602-A061-411B-9A9B-B87361337DF6}"/>
              </a:ext>
            </a:extLst>
          </p:cNvPr>
          <p:cNvSpPr txBox="1"/>
          <p:nvPr/>
        </p:nvSpPr>
        <p:spPr>
          <a:xfrm>
            <a:off x="179387" y="1052736"/>
            <a:ext cx="8785225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Arial" charset="0"/>
                <a:cs typeface="+mn-cs"/>
              </a:rPr>
              <a:t> 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Arial" charset="0"/>
                <a:cs typeface="+mn-cs"/>
              </a:rPr>
              <a:t>Proč je dobré znát rozdělení svalů na posturální a fyzické?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endParaRPr lang="cs-CZ" sz="2400" dirty="0">
              <a:latin typeface="Arial" charset="0"/>
              <a:cs typeface="+mn-cs"/>
            </a:endParaRP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Arial" charset="0"/>
                <a:cs typeface="+mn-cs"/>
              </a:rPr>
              <a:t>Uveďte příklady posturálních svalů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endParaRPr lang="cs-CZ" sz="2400" dirty="0">
              <a:latin typeface="Arial" charset="0"/>
              <a:cs typeface="+mn-cs"/>
            </a:endParaRP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Arial" charset="0"/>
                <a:cs typeface="+mn-cs"/>
              </a:rPr>
              <a:t>Uveďte příklady fyzických svalů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endParaRPr lang="cs-CZ" sz="2400" dirty="0">
              <a:latin typeface="Arial" charset="0"/>
              <a:cs typeface="+mn-cs"/>
            </a:endParaRP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Arial" charset="0"/>
                <a:cs typeface="+mn-cs"/>
              </a:rPr>
              <a:t>Co je to antagonistický trénink?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endParaRPr lang="cs-CZ" sz="2400" dirty="0">
              <a:latin typeface="Arial" charset="0"/>
              <a:cs typeface="+mn-cs"/>
            </a:endParaRP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Arial" charset="0"/>
                <a:cs typeface="+mn-cs"/>
              </a:rPr>
              <a:t>Vyjmenujte hlavní svaly dolních končetin a charakterizujte jejich trénink v souvislosti se zátěžovými parametry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endParaRPr lang="cs-CZ" sz="2400" dirty="0">
              <a:latin typeface="Arial" charset="0"/>
              <a:cs typeface="+mn-cs"/>
            </a:endParaRP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Arial" charset="0"/>
                <a:cs typeface="+mn-cs"/>
              </a:rPr>
              <a:t>Co to jsou rotátory?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75A57-D77D-4354-AFF1-B04FFE0D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836613"/>
            <a:ext cx="792480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 err="1">
                <a:latin typeface="Arial" panose="020B0604020202020204" pitchFamily="34" charset="0"/>
              </a:rPr>
              <a:t>Tesch</a:t>
            </a:r>
            <a:r>
              <a:rPr lang="en-US" sz="1800" dirty="0">
                <a:latin typeface="Arial" panose="020B0604020202020204" pitchFamily="34" charset="0"/>
              </a:rPr>
              <a:t>, P. A., &amp; </a:t>
            </a:r>
            <a:r>
              <a:rPr lang="en-US" sz="1800" dirty="0" err="1">
                <a:latin typeface="Arial" panose="020B0604020202020204" pitchFamily="34" charset="0"/>
              </a:rPr>
              <a:t>Karlsson</a:t>
            </a:r>
            <a:r>
              <a:rPr lang="en-US" sz="1800" dirty="0">
                <a:latin typeface="Arial" panose="020B0604020202020204" pitchFamily="34" charset="0"/>
              </a:rPr>
              <a:t>, J. (1985). Muscle fiber types and size in trained and untrained muscles of elite athletes. </a:t>
            </a:r>
            <a:r>
              <a:rPr lang="en-US" sz="1800" i="1" dirty="0">
                <a:latin typeface="Arial" panose="020B0604020202020204" pitchFamily="34" charset="0"/>
              </a:rPr>
              <a:t>Journal of Applied Physiology</a:t>
            </a:r>
            <a:r>
              <a:rPr lang="en-US" sz="1800" dirty="0">
                <a:latin typeface="Arial" panose="020B0604020202020204" pitchFamily="34" charset="0"/>
              </a:rPr>
              <a:t>, </a:t>
            </a:r>
            <a:r>
              <a:rPr lang="en-US" sz="1800" i="1" dirty="0">
                <a:latin typeface="Arial" panose="020B0604020202020204" pitchFamily="34" charset="0"/>
              </a:rPr>
              <a:t>59</a:t>
            </a:r>
            <a:r>
              <a:rPr lang="en-US" sz="1800" dirty="0">
                <a:latin typeface="Arial" panose="020B0604020202020204" pitchFamily="34" charset="0"/>
              </a:rPr>
              <a:t>(6), 1716-1720.</a:t>
            </a:r>
            <a:endParaRPr lang="cs-CZ" sz="1800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cs-CZ" sz="1800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>
                <a:latin typeface="Arial" panose="020B0604020202020204" pitchFamily="34" charset="0"/>
              </a:rPr>
              <a:t>Serrano, A. L., Petrie, J. L., </a:t>
            </a:r>
            <a:r>
              <a:rPr lang="en-US" sz="1800" dirty="0" err="1">
                <a:latin typeface="Arial" panose="020B0604020202020204" pitchFamily="34" charset="0"/>
              </a:rPr>
              <a:t>Rivero</a:t>
            </a:r>
            <a:r>
              <a:rPr lang="en-US" sz="1800" dirty="0">
                <a:latin typeface="Arial" panose="020B0604020202020204" pitchFamily="34" charset="0"/>
              </a:rPr>
              <a:t>, J. L. L., &amp; </a:t>
            </a:r>
            <a:r>
              <a:rPr lang="en-US" sz="1800" dirty="0" err="1">
                <a:latin typeface="Arial" panose="020B0604020202020204" pitchFamily="34" charset="0"/>
              </a:rPr>
              <a:t>Hermanson</a:t>
            </a:r>
            <a:r>
              <a:rPr lang="en-US" sz="1800" dirty="0">
                <a:latin typeface="Arial" panose="020B0604020202020204" pitchFamily="34" charset="0"/>
              </a:rPr>
              <a:t>, J. W. (1996). Myosin isoforms and muscle fiber characteristics in equine gluteus </a:t>
            </a:r>
            <a:r>
              <a:rPr lang="en-US" sz="1800" dirty="0" err="1">
                <a:latin typeface="Arial" panose="020B0604020202020204" pitchFamily="34" charset="0"/>
              </a:rPr>
              <a:t>medius</a:t>
            </a:r>
            <a:r>
              <a:rPr lang="en-US" sz="1800" dirty="0">
                <a:latin typeface="Arial" panose="020B0604020202020204" pitchFamily="34" charset="0"/>
              </a:rPr>
              <a:t> muscle. </a:t>
            </a:r>
            <a:r>
              <a:rPr lang="en-US" sz="1800" i="1" dirty="0">
                <a:latin typeface="Arial" panose="020B0604020202020204" pitchFamily="34" charset="0"/>
              </a:rPr>
              <a:t>The Anatomical Record: An Official Publication of the American Association of Anatomists</a:t>
            </a:r>
            <a:r>
              <a:rPr lang="en-US" sz="1800" dirty="0">
                <a:latin typeface="Arial" panose="020B0604020202020204" pitchFamily="34" charset="0"/>
              </a:rPr>
              <a:t>, </a:t>
            </a:r>
            <a:endParaRPr lang="cs-CZ" sz="1800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cs-CZ" sz="18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r>
              <a:rPr lang="cs-CZ" sz="1800" dirty="0">
                <a:latin typeface="Arial" panose="020B0604020202020204" pitchFamily="34" charset="0"/>
              </a:rPr>
              <a:t>Petr, M., &amp; Šťastný, P. Funkční silový trénink, 1. vyd. Praha: Univerzita Karlova, 2012. 214 s.</a:t>
            </a:r>
            <a:r>
              <a:rPr lang="cs-CZ" altLang="cs-CZ" sz="1800" dirty="0">
                <a:latin typeface="Arial" pitchFamily="34" charset="0"/>
              </a:rPr>
              <a:t> </a:t>
            </a:r>
          </a:p>
          <a:p>
            <a:pPr marL="457200" indent="-457200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endParaRPr lang="cs-CZ" altLang="cs-CZ" sz="1800" dirty="0">
              <a:latin typeface="Arial" pitchFamily="34" charset="0"/>
            </a:endParaRPr>
          </a:p>
          <a:p>
            <a:pPr marL="457200" indent="-457200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r>
              <a:rPr lang="cs-CZ" altLang="cs-CZ" sz="1800" dirty="0">
                <a:latin typeface="Arial" pitchFamily="34" charset="0"/>
              </a:rPr>
              <a:t>Boyle, M. (2010) Advances in Functional Training. Chichester: Lotus</a:t>
            </a:r>
          </a:p>
          <a:p>
            <a:pPr marL="457200" indent="-457200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endParaRPr lang="cs-CZ" altLang="cs-CZ" sz="1800" dirty="0">
              <a:latin typeface="Arial" pitchFamily="34" charset="0"/>
            </a:endParaRPr>
          </a:p>
          <a:p>
            <a:pPr marL="457200" indent="-457200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r>
              <a:rPr lang="cs-CZ" altLang="cs-CZ" sz="1800" dirty="0">
                <a:latin typeface="Arial" pitchFamily="34" charset="0"/>
              </a:rPr>
              <a:t>Stoppani, J. (2006). Velká kniha posilování. (přel. L. Soumar). Praha: Grada</a:t>
            </a:r>
          </a:p>
          <a:p>
            <a:pPr marL="457200" indent="-457200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endParaRPr lang="cs-CZ" altLang="cs-CZ" sz="1800" dirty="0"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r>
              <a:rPr lang="cs-CZ" altLang="cs-CZ" sz="1800" dirty="0">
                <a:latin typeface="Arial" pitchFamily="34" charset="0"/>
              </a:rPr>
              <a:t>Dovalil, J. (2005). </a:t>
            </a:r>
            <a:r>
              <a:rPr lang="cs-CZ" altLang="cs-CZ" sz="1800" i="1" dirty="0">
                <a:latin typeface="Arial" pitchFamily="34" charset="0"/>
              </a:rPr>
              <a:t>Výkon a trénink ve sportu</a:t>
            </a:r>
            <a:r>
              <a:rPr lang="cs-CZ" altLang="cs-CZ" sz="1800" dirty="0">
                <a:latin typeface="Arial" pitchFamily="34" charset="0"/>
              </a:rPr>
              <a:t>.</a:t>
            </a:r>
            <a:r>
              <a:rPr lang="cs-CZ" altLang="cs-CZ" sz="1800" i="1" dirty="0">
                <a:latin typeface="Arial" pitchFamily="34" charset="0"/>
              </a:rPr>
              <a:t> </a:t>
            </a:r>
            <a:r>
              <a:rPr lang="cs-CZ" altLang="cs-CZ" sz="1800" dirty="0">
                <a:latin typeface="Arial" pitchFamily="34" charset="0"/>
              </a:rPr>
              <a:t>(2. vyd.). Praha: Olympia.</a:t>
            </a:r>
          </a:p>
          <a:p>
            <a:pPr>
              <a:defRPr/>
            </a:pPr>
            <a:endParaRPr lang="cs-CZ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2F5D894-E90E-409B-B060-88E6D273BF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31750"/>
            <a:ext cx="7924800" cy="561975"/>
          </a:xfrm>
        </p:spPr>
        <p:txBody>
          <a:bodyPr anchor="t"/>
          <a:lstStyle/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Literatura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EDB59594-1915-4ACC-AE1E-517BB42CB9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43063" y="214313"/>
            <a:ext cx="6384925" cy="9144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 dirty="0"/>
              <a:t>Fyzická příprava vojsk X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6147" name="TextBox 1">
            <a:extLst>
              <a:ext uri="{FF2B5EF4-FFF2-40B4-BE49-F238E27FC236}">
                <a16:creationId xmlns:a16="http://schemas.microsoft.com/office/drawing/2014/main" id="{D3B70C3F-72E0-4C63-815C-11242E985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73188"/>
            <a:ext cx="8785225" cy="5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l">
              <a:buNone/>
            </a:pPr>
            <a:r>
              <a:rPr lang="cs-CZ" sz="2400" b="1" i="0" dirty="0">
                <a:solidFill>
                  <a:srgbClr val="FFFF00"/>
                </a:solidFill>
                <a:effectLst/>
                <a:latin typeface="-apple-system"/>
              </a:rPr>
              <a:t>Cíle:</a:t>
            </a:r>
            <a:r>
              <a:rPr lang="cs-CZ" sz="2400" b="0" i="0" dirty="0">
                <a:solidFill>
                  <a:srgbClr val="FFFF00"/>
                </a:solidFill>
                <a:effectLst/>
                <a:latin typeface="-apple-system"/>
              </a:rPr>
              <a:t> </a:t>
            </a:r>
            <a:r>
              <a:rPr lang="cs-CZ" sz="2400" b="0" i="0" dirty="0">
                <a:effectLst/>
                <a:latin typeface="-apple-system"/>
              </a:rPr>
              <a:t>prohloubení znalostí při tréninku jednotlivých svalových skupin, rozdělení svalů v souvislosti jejich zatížením.​</a:t>
            </a:r>
          </a:p>
          <a:p>
            <a:pPr algn="l">
              <a:buNone/>
            </a:pPr>
            <a:endParaRPr lang="cs-CZ" sz="2400" b="1" i="0" dirty="0">
              <a:effectLst/>
              <a:latin typeface="-apple-system"/>
            </a:endParaRPr>
          </a:p>
          <a:p>
            <a:pPr algn="l">
              <a:buNone/>
            </a:pPr>
            <a:r>
              <a:rPr lang="cs-CZ" sz="2400" b="1" i="0" dirty="0">
                <a:solidFill>
                  <a:srgbClr val="FFFF00"/>
                </a:solidFill>
                <a:effectLst/>
                <a:latin typeface="-apple-system"/>
              </a:rPr>
              <a:t>Průběh:</a:t>
            </a:r>
            <a:r>
              <a:rPr lang="cs-CZ" sz="2400" b="0" i="0" dirty="0">
                <a:solidFill>
                  <a:srgbClr val="FFFF00"/>
                </a:solidFill>
                <a:effectLst/>
                <a:latin typeface="-apple-system"/>
              </a:rPr>
              <a:t> </a:t>
            </a:r>
            <a:r>
              <a:rPr lang="cs-CZ" sz="2400" b="0" i="0" dirty="0">
                <a:effectLst/>
                <a:latin typeface="-apple-system"/>
              </a:rPr>
              <a:t>vysvětlení důvodu proč znát svalové skupiny a rozdělení svalů na </a:t>
            </a:r>
            <a:r>
              <a:rPr lang="cs-CZ" sz="2400" b="0" i="0" dirty="0" err="1">
                <a:effectLst/>
                <a:latin typeface="-apple-system"/>
              </a:rPr>
              <a:t>fázické</a:t>
            </a:r>
            <a:r>
              <a:rPr lang="cs-CZ" sz="2400" b="0" i="0" dirty="0">
                <a:effectLst/>
                <a:latin typeface="-apple-system"/>
              </a:rPr>
              <a:t> a posturální v souvislosti se zátěžovými parametry, vysvětlení zátěžových parametrů vzhledem k tréninku jednotlivých svalů.</a:t>
            </a:r>
          </a:p>
          <a:p>
            <a:pPr algn="l">
              <a:buNone/>
            </a:pPr>
            <a:endParaRPr lang="cs-CZ" sz="2400" b="1" i="0" dirty="0">
              <a:effectLst/>
              <a:latin typeface="-apple-system"/>
            </a:endParaRPr>
          </a:p>
          <a:p>
            <a:pPr algn="l">
              <a:buNone/>
            </a:pPr>
            <a:r>
              <a:rPr lang="cs-CZ" sz="2400" b="1" i="0" dirty="0">
                <a:solidFill>
                  <a:srgbClr val="FFFF00"/>
                </a:solidFill>
                <a:effectLst/>
                <a:latin typeface="-apple-system"/>
              </a:rPr>
              <a:t>Klíčová slova:</a:t>
            </a:r>
            <a:r>
              <a:rPr lang="cs-CZ" sz="2400" b="0" i="0" dirty="0">
                <a:solidFill>
                  <a:srgbClr val="FFFF00"/>
                </a:solidFill>
                <a:effectLst/>
                <a:latin typeface="-apple-system"/>
              </a:rPr>
              <a:t> </a:t>
            </a:r>
            <a:r>
              <a:rPr lang="cs-CZ" sz="2400" b="0" i="0" dirty="0">
                <a:effectLst/>
                <a:latin typeface="-apple-system"/>
              </a:rPr>
              <a:t>trénink jednotlivých svalů a jejich skupin, sílový trénink, zátěžové parametry</a:t>
            </a:r>
          </a:p>
          <a:p>
            <a:pPr algn="l">
              <a:buNone/>
            </a:pPr>
            <a:endParaRPr lang="cs-CZ" sz="2400" b="1" i="0" dirty="0">
              <a:effectLst/>
              <a:latin typeface="-apple-system"/>
            </a:endParaRPr>
          </a:p>
          <a:p>
            <a:pPr algn="l">
              <a:buNone/>
            </a:pPr>
            <a:r>
              <a:rPr lang="cs-CZ" sz="2400" b="1" i="0" dirty="0">
                <a:solidFill>
                  <a:srgbClr val="FFFF00"/>
                </a:solidFill>
                <a:effectLst/>
                <a:latin typeface="-apple-system"/>
              </a:rPr>
              <a:t>Přezkoušení: </a:t>
            </a:r>
            <a:r>
              <a:rPr lang="cs-CZ" sz="2400" b="0" i="0" dirty="0">
                <a:effectLst/>
                <a:latin typeface="-apple-system"/>
              </a:rPr>
              <a:t>otázky směřující na zátěžové parametry v souvislosti jednotlivých svalů a jejich skupin.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ADF4FF14-6C75-457A-89AE-2B4F201D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549275"/>
            <a:ext cx="8713788" cy="652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3600" dirty="0"/>
              <a:t>Taxonomie síly  x  motorické funkce</a:t>
            </a:r>
            <a:endParaRPr lang="en-US" altLang="en-US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A7D88B-AE25-469F-8C5B-D8822D39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817688"/>
            <a:ext cx="7924800" cy="4419600"/>
          </a:xfrm>
        </p:spPr>
        <p:txBody>
          <a:bodyPr>
            <a:normAutofit fontScale="92500"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dirty="0"/>
              <a:t>Statická 		- 	izometrická neboli pomalá 				koncentrická práce	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dirty="0"/>
              <a:t>Dynamická 	- 	rychlé, koncentrické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dirty="0"/>
              <a:t>Excentrická 	- 	brzdivá svalová práce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altLang="en-US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dirty="0">
                <a:solidFill>
                  <a:srgbClr val="FFFF00"/>
                </a:solidFill>
              </a:rPr>
              <a:t>!!Silová křivka – poloha, směr, rychlost!!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dirty="0">
                <a:solidFill>
                  <a:srgbClr val="FFFF00"/>
                </a:solidFill>
              </a:rPr>
              <a:t>!!Explozivní a reverzibilní síla jsou samostatné komponenty motorických funkcí!!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C96340-5F4F-49F9-AA8F-651758055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639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Posturální - Fázické svaly  - TRUP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19FF23-C420-4756-88BA-FF4AFF887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836613"/>
            <a:ext cx="8642350" cy="6021387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/>
              <a:t>P</a:t>
            </a:r>
            <a:r>
              <a:rPr lang="cs-CZ" sz="3800" dirty="0"/>
              <a:t> - zdvihač lopatky (m. levator scapulae)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/>
              <a:t>P</a:t>
            </a:r>
            <a:r>
              <a:rPr lang="cs-CZ" sz="3800" dirty="0"/>
              <a:t> - podlopatkový sval (m. supraspinatus)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/>
              <a:t>P </a:t>
            </a:r>
            <a:r>
              <a:rPr lang="cs-CZ" sz="3800" dirty="0"/>
              <a:t>- horní část trapézového svalu (m. trapezius)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>
                <a:solidFill>
                  <a:srgbClr val="FFFF00"/>
                </a:solidFill>
              </a:rPr>
              <a:t>F </a:t>
            </a:r>
            <a:r>
              <a:rPr lang="cs-CZ" sz="3800" dirty="0">
                <a:solidFill>
                  <a:srgbClr val="FFFF00"/>
                </a:solidFill>
              </a:rPr>
              <a:t>- horní vodorovná vlákna širokého svalu zádového (m. latissimus dorsi)</a:t>
            </a:r>
            <a:r>
              <a:rPr lang="cs-CZ" sz="3800" dirty="0"/>
              <a:t> </a:t>
            </a:r>
            <a:r>
              <a:rPr lang="cs-CZ" sz="3800" dirty="0">
                <a:solidFill>
                  <a:srgbClr val="FFFF00"/>
                </a:solidFill>
              </a:rPr>
              <a:t>x 12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/>
              <a:t>P</a:t>
            </a:r>
            <a:r>
              <a:rPr lang="cs-CZ" sz="3800" dirty="0"/>
              <a:t> - spodní vlákna širokého svalu zádového (m. latissimus dorsi) </a:t>
            </a:r>
            <a:r>
              <a:rPr lang="cs-CZ" sz="3800" b="1" dirty="0">
                <a:solidFill>
                  <a:srgbClr val="FFFF00"/>
                </a:solidFill>
              </a:rPr>
              <a:t>x 13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/>
              <a:t>P</a:t>
            </a:r>
            <a:r>
              <a:rPr lang="cs-CZ" sz="3800" dirty="0"/>
              <a:t> - čtyřhranný sval bederní (m. quadratus lumborum) </a:t>
            </a:r>
            <a:r>
              <a:rPr lang="cs-CZ" sz="3800" b="1" dirty="0">
                <a:solidFill>
                  <a:srgbClr val="FFFF00"/>
                </a:solidFill>
              </a:rPr>
              <a:t>x 14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>
                <a:solidFill>
                  <a:srgbClr val="FFFF00"/>
                </a:solidFill>
              </a:rPr>
              <a:t>F</a:t>
            </a:r>
            <a:r>
              <a:rPr lang="cs-CZ" sz="3800" dirty="0">
                <a:solidFill>
                  <a:srgbClr val="FFFF00"/>
                </a:solidFill>
              </a:rPr>
              <a:t> - mezilopatkové svaly (rombické svaly a střední a spodní vlákna trapézového svalu)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endParaRPr lang="cs-CZ" sz="3800" dirty="0"/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/>
              <a:t>P</a:t>
            </a:r>
            <a:r>
              <a:rPr lang="cs-CZ" sz="3800" dirty="0"/>
              <a:t> - vzpřimovače páteře - hlavně bederní a šíjové 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>
                <a:solidFill>
                  <a:srgbClr val="FFFF00"/>
                </a:solidFill>
              </a:rPr>
              <a:t>F</a:t>
            </a:r>
            <a:r>
              <a:rPr lang="cs-CZ" sz="3800" dirty="0">
                <a:solidFill>
                  <a:srgbClr val="FFFF00"/>
                </a:solidFill>
              </a:rPr>
              <a:t> - vzpřimovače hrudní páteře 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>
                <a:solidFill>
                  <a:srgbClr val="FFFF00"/>
                </a:solidFill>
              </a:rPr>
              <a:t>F</a:t>
            </a:r>
            <a:r>
              <a:rPr lang="cs-CZ" sz="3800" dirty="0">
                <a:solidFill>
                  <a:srgbClr val="FFFF00"/>
                </a:solidFill>
              </a:rPr>
              <a:t> - rotátory páteře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>
                <a:solidFill>
                  <a:srgbClr val="FFFF00"/>
                </a:solidFill>
              </a:rPr>
              <a:t>F</a:t>
            </a:r>
            <a:r>
              <a:rPr lang="cs-CZ" sz="3800" dirty="0">
                <a:solidFill>
                  <a:srgbClr val="FFFF00"/>
                </a:solidFill>
              </a:rPr>
              <a:t> - přední pilovitý sval (m. serratus anterior)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endParaRPr lang="cs-CZ" sz="3800" dirty="0"/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>
                <a:solidFill>
                  <a:srgbClr val="FFFF00"/>
                </a:solidFill>
              </a:rPr>
              <a:t>F</a:t>
            </a:r>
            <a:r>
              <a:rPr lang="cs-CZ" sz="3800" dirty="0">
                <a:solidFill>
                  <a:srgbClr val="FFFF00"/>
                </a:solidFill>
              </a:rPr>
              <a:t> - horní vlákna velkého svalu prsního (m. pectoralis major)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/>
              <a:t>P</a:t>
            </a:r>
            <a:r>
              <a:rPr lang="cs-CZ" sz="3800" dirty="0"/>
              <a:t> - spodní vlákna velkého svalu prsního (m. major pectoralis)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endParaRPr lang="cs-CZ" sz="3800" dirty="0"/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3800" b="1" dirty="0">
                <a:solidFill>
                  <a:srgbClr val="FFFF00"/>
                </a:solidFill>
              </a:rPr>
              <a:t>F </a:t>
            </a:r>
            <a:r>
              <a:rPr lang="cs-CZ" sz="3800" dirty="0">
                <a:solidFill>
                  <a:srgbClr val="FFFF00"/>
                </a:solidFill>
              </a:rPr>
              <a:t>- břišní svaly (přímý, šikmý vnější a vnitřní sval břišní)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endParaRPr lang="cs-CZ" dirty="0"/>
          </a:p>
          <a:p>
            <a:pPr eaLnBrk="1" fontAlgn="auto" hangingPunct="1">
              <a:buFont typeface="Arial"/>
              <a:buChar char="•"/>
              <a:defRPr/>
            </a:pPr>
            <a:endParaRPr lang="cs-CZ" dirty="0"/>
          </a:p>
          <a:p>
            <a:pPr eaLnBrk="1" fontAlgn="auto" hangingPunct="1">
              <a:buFont typeface="Arial"/>
              <a:buChar char="•"/>
              <a:defRPr/>
            </a:pPr>
            <a:endParaRPr lang="cs-CZ" dirty="0"/>
          </a:p>
          <a:p>
            <a:pPr eaLnBrk="1" fontAlgn="auto" hangingPunct="1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CF08C-6761-4E99-A59A-17917E55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549275"/>
            <a:ext cx="8713787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Posturální - Fázické svaly  -  Kyčle  a  nohy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FF2A73-21C2-4574-9400-A994466E8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025525"/>
            <a:ext cx="8001000" cy="5832475"/>
          </a:xfrm>
        </p:spPr>
        <p:txBody>
          <a:bodyPr>
            <a:normAutofit fontScale="92500"/>
          </a:bodyPr>
          <a:lstStyle/>
          <a:p>
            <a:pPr eaLnBrk="1" fontAlgn="auto" hangingPunct="1">
              <a:buFont typeface="+mj-lt"/>
              <a:buAutoNum type="arabicPeriod"/>
              <a:defRPr/>
            </a:pPr>
            <a:endParaRPr lang="cs-CZ" b="1" dirty="0"/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b="1" dirty="0">
                <a:solidFill>
                  <a:srgbClr val="FFFF00"/>
                </a:solidFill>
              </a:rPr>
              <a:t>F</a:t>
            </a:r>
            <a:r>
              <a:rPr lang="cs-CZ" sz="2600" dirty="0">
                <a:solidFill>
                  <a:srgbClr val="FFFF00"/>
                </a:solidFill>
              </a:rPr>
              <a:t> - hýžďové svaly (m. gluteus maximus/ medius/ minimus)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b="1" dirty="0"/>
              <a:t>P</a:t>
            </a:r>
            <a:r>
              <a:rPr lang="cs-CZ" sz="2600" dirty="0"/>
              <a:t> - sval bedrokyčlostehenní (m. illiopsoas major)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b="1" dirty="0"/>
              <a:t>P</a:t>
            </a:r>
            <a:r>
              <a:rPr lang="cs-CZ" sz="2600" dirty="0"/>
              <a:t> - napínač stehenní povázky (m. tensor fasciae latae)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b="1" dirty="0"/>
              <a:t>P</a:t>
            </a:r>
            <a:r>
              <a:rPr lang="cs-CZ" sz="2600" dirty="0"/>
              <a:t> - vnější rotátory kyčle - sval hruškovitý (m. piriformis)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b="1" dirty="0">
                <a:solidFill>
                  <a:srgbClr val="FFFF00"/>
                </a:solidFill>
              </a:rPr>
              <a:t>F</a:t>
            </a:r>
            <a:r>
              <a:rPr lang="cs-CZ" sz="2600" dirty="0">
                <a:solidFill>
                  <a:srgbClr val="FFFF00"/>
                </a:solidFill>
              </a:rPr>
              <a:t> - Hamstring (60 % FT)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b="1" dirty="0"/>
              <a:t>P</a:t>
            </a:r>
            <a:r>
              <a:rPr lang="cs-CZ" sz="2600" dirty="0"/>
              <a:t> - přímý sval stehenní (m. rectus femoris)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b="1" dirty="0"/>
              <a:t>P</a:t>
            </a:r>
            <a:r>
              <a:rPr lang="cs-CZ" sz="2600" dirty="0"/>
              <a:t> - přitahovače stehna (adduktory)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b="1" dirty="0">
                <a:solidFill>
                  <a:srgbClr val="FFFF00"/>
                </a:solidFill>
              </a:rPr>
              <a:t>F</a:t>
            </a:r>
            <a:r>
              <a:rPr lang="cs-CZ" sz="2600" dirty="0">
                <a:solidFill>
                  <a:srgbClr val="FFFF00"/>
                </a:solidFill>
              </a:rPr>
              <a:t> - vnější a vnitřní hlava čtyřhlavého svalu stehenního (m. quadriceps lateralis / medialis) - (52 %  FT, Tesch, 1985)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b="1" dirty="0">
                <a:solidFill>
                  <a:srgbClr val="FFFF00"/>
                </a:solidFill>
              </a:rPr>
              <a:t>F</a:t>
            </a:r>
            <a:r>
              <a:rPr lang="cs-CZ" sz="2600" dirty="0">
                <a:solidFill>
                  <a:srgbClr val="FFFF00"/>
                </a:solidFill>
              </a:rPr>
              <a:t> - přední holenní sval (m. tibialis anterior)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b="1" dirty="0">
                <a:solidFill>
                  <a:srgbClr val="FFFF00"/>
                </a:solidFill>
              </a:rPr>
              <a:t>F</a:t>
            </a:r>
            <a:r>
              <a:rPr lang="cs-CZ" sz="2600" dirty="0">
                <a:solidFill>
                  <a:srgbClr val="FFFF00"/>
                </a:solidFill>
              </a:rPr>
              <a:t> - lýtkové svaly (gastrocnemius) 60 % FT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600" dirty="0"/>
              <a:t>P - lýtkové svaly (soleus) 88 % ST</a:t>
            </a:r>
          </a:p>
          <a:p>
            <a:pPr eaLnBrk="1" fontAlgn="auto" hangingPunct="1">
              <a:buFont typeface="+mj-lt"/>
              <a:buAutoNum type="arabicPeriod"/>
              <a:defRPr/>
            </a:pPr>
            <a:endParaRPr lang="cs-CZ" dirty="0"/>
          </a:p>
          <a:p>
            <a:pPr eaLnBrk="1" fontAlgn="auto" hangingPunct="1">
              <a:buFont typeface="+mj-lt"/>
              <a:buAutoNum type="arabicPeriod"/>
              <a:defRPr/>
            </a:pPr>
            <a:endParaRPr lang="cs-CZ" dirty="0"/>
          </a:p>
          <a:p>
            <a:pPr eaLnBrk="1" fontAlgn="auto" hangingPunct="1">
              <a:buFont typeface="+mj-lt"/>
              <a:buAutoNum type="arabicPeriod"/>
              <a:defRPr/>
            </a:pPr>
            <a:endParaRPr lang="cs-CZ" dirty="0"/>
          </a:p>
          <a:p>
            <a:pPr eaLnBrk="1" fontAlgn="auto" hangingPunct="1">
              <a:buFont typeface="Arial"/>
              <a:buChar char="•"/>
              <a:defRPr/>
            </a:pPr>
            <a:endParaRPr lang="cs-CZ" dirty="0"/>
          </a:p>
          <a:p>
            <a:pPr eaLnBrk="1" fontAlgn="auto" hangingPunct="1">
              <a:buFont typeface="Arial"/>
              <a:buChar char="•"/>
              <a:defRPr/>
            </a:pPr>
            <a:endParaRPr lang="cs-CZ" dirty="0"/>
          </a:p>
          <a:p>
            <a:pPr eaLnBrk="1" fontAlgn="auto" hangingPunct="1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D933E3-29C9-4E5C-94C3-BC7456CF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33375"/>
            <a:ext cx="8713787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Posturální - Fázické svaly  -  horní končetiny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31E6FE-3D14-41B5-89FB-812592CDE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025525"/>
            <a:ext cx="8001000" cy="5832475"/>
          </a:xfrm>
        </p:spPr>
        <p:txBody>
          <a:bodyPr/>
          <a:lstStyle/>
          <a:p>
            <a:pPr eaLnBrk="1" fontAlgn="auto" hangingPunct="1">
              <a:buFont typeface="+mj-lt"/>
              <a:buAutoNum type="arabicPeriod"/>
              <a:defRPr/>
            </a:pPr>
            <a:endParaRPr lang="cs-CZ" b="1" dirty="0"/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400" b="1" dirty="0">
                <a:solidFill>
                  <a:srgbClr val="FFFF00"/>
                </a:solidFill>
              </a:rPr>
              <a:t>F</a:t>
            </a:r>
            <a:r>
              <a:rPr lang="cs-CZ" sz="2400" dirty="0">
                <a:solidFill>
                  <a:srgbClr val="FFFF00"/>
                </a:solidFill>
              </a:rPr>
              <a:t> - zadní část svalu deltového (m. deltoideus)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400" b="1" dirty="0">
                <a:solidFill>
                  <a:srgbClr val="FFFF00"/>
                </a:solidFill>
              </a:rPr>
              <a:t>F</a:t>
            </a:r>
            <a:r>
              <a:rPr lang="cs-CZ" sz="2400" dirty="0">
                <a:solidFill>
                  <a:srgbClr val="FFFF00"/>
                </a:solidFill>
              </a:rPr>
              <a:t> - vnější rotátory paže (podhřebenový sval a malý oblý sval)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400" b="1" dirty="0"/>
              <a:t>P</a:t>
            </a:r>
            <a:r>
              <a:rPr lang="cs-CZ" sz="2400" dirty="0"/>
              <a:t> – střední část deltového svalu (56 %  ST, Tesch, 1985)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400" b="1" dirty="0">
                <a:solidFill>
                  <a:srgbClr val="FFFF00"/>
                </a:solidFill>
              </a:rPr>
              <a:t>F</a:t>
            </a:r>
            <a:r>
              <a:rPr lang="cs-CZ" sz="2400" dirty="0">
                <a:solidFill>
                  <a:srgbClr val="FFFF00"/>
                </a:solidFill>
              </a:rPr>
              <a:t> - trojhlavý sval pažní (m. triceps brachii)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cs-CZ" sz="2400" b="1" dirty="0"/>
              <a:t>P</a:t>
            </a:r>
            <a:r>
              <a:rPr lang="cs-CZ" sz="2400" dirty="0"/>
              <a:t> - dvojhlavý sval pažní (m. biceps brachii)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endParaRPr lang="cs-CZ" dirty="0"/>
          </a:p>
          <a:p>
            <a:pPr eaLnBrk="1" fontAlgn="auto" hangingPunct="1">
              <a:buFont typeface="Arial"/>
              <a:buChar char="•"/>
              <a:defRPr/>
            </a:pPr>
            <a:endParaRPr lang="cs-CZ" dirty="0"/>
          </a:p>
          <a:p>
            <a:pPr eaLnBrk="1" fontAlgn="auto" hangingPunct="1">
              <a:buFont typeface="Arial"/>
              <a:buChar char="•"/>
              <a:defRPr/>
            </a:pPr>
            <a:endParaRPr lang="cs-CZ" dirty="0"/>
          </a:p>
          <a:p>
            <a:pPr eaLnBrk="1" fontAlgn="auto" hangingPunct="1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E4036A1B-12C0-4EAA-815F-337D4D3D3B38}"/>
              </a:ext>
            </a:extLst>
          </p:cNvPr>
          <p:cNvSpPr/>
          <p:nvPr/>
        </p:nvSpPr>
        <p:spPr>
          <a:xfrm>
            <a:off x="209650" y="4084982"/>
            <a:ext cx="4002310" cy="123245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D0D6487-EC4D-47B9-BDFB-D330C08469EE}"/>
              </a:ext>
            </a:extLst>
          </p:cNvPr>
          <p:cNvSpPr/>
          <p:nvPr/>
        </p:nvSpPr>
        <p:spPr>
          <a:xfrm>
            <a:off x="209650" y="1666093"/>
            <a:ext cx="4002310" cy="18976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066BB0-2C8B-45FC-9DA9-D75C7156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476250"/>
            <a:ext cx="6238875" cy="685800"/>
          </a:xfrm>
        </p:spPr>
        <p:txBody>
          <a:bodyPr/>
          <a:lstStyle/>
          <a:p>
            <a:pPr>
              <a:defRPr/>
            </a:pPr>
            <a:r>
              <a:rPr lang="cs-CZ" dirty="0"/>
              <a:t>ANTAGONISTICKÝ princip tréninku</a:t>
            </a:r>
          </a:p>
        </p:txBody>
      </p:sp>
      <p:sp>
        <p:nvSpPr>
          <p:cNvPr id="26633" name="TextovéPole 2">
            <a:extLst>
              <a:ext uri="{FF2B5EF4-FFF2-40B4-BE49-F238E27FC236}">
                <a16:creationId xmlns:a16="http://schemas.microsoft.com/office/drawing/2014/main" id="{84EDAC72-649C-4CC3-8626-2282E1945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089150"/>
            <a:ext cx="3821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AGONISTA – aktivní sval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ANTAGONISTA – pasivní sval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SYNERGISTA – pomocný sval</a:t>
            </a:r>
          </a:p>
        </p:txBody>
      </p:sp>
      <p:pic>
        <p:nvPicPr>
          <p:cNvPr id="26634" name="Obrázek 3">
            <a:extLst>
              <a:ext uri="{FF2B5EF4-FFF2-40B4-BE49-F238E27FC236}">
                <a16:creationId xmlns:a16="http://schemas.microsoft.com/office/drawing/2014/main" id="{5371AD82-3BE0-4E7F-9051-E9A62C699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66875"/>
            <a:ext cx="4329112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ovéPole 4">
            <a:extLst>
              <a:ext uri="{FF2B5EF4-FFF2-40B4-BE49-F238E27FC236}">
                <a16:creationId xmlns:a16="http://schemas.microsoft.com/office/drawing/2014/main" id="{0194C0AB-F6F8-49A3-9C30-46CC37012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4394200"/>
            <a:ext cx="3544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Supersérie – 2 cviky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Dvojité supersérie – 4 cviky</a:t>
            </a:r>
          </a:p>
        </p:txBody>
      </p:sp>
      <p:pic>
        <p:nvPicPr>
          <p:cNvPr id="26636" name="Obrázek 7">
            <a:extLst>
              <a:ext uri="{FF2B5EF4-FFF2-40B4-BE49-F238E27FC236}">
                <a16:creationId xmlns:a16="http://schemas.microsoft.com/office/drawing/2014/main" id="{986B58E6-A1A8-44E5-B0C1-7B4124EF4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5456238"/>
            <a:ext cx="150495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Obrázek 8">
            <a:extLst>
              <a:ext uri="{FF2B5EF4-FFF2-40B4-BE49-F238E27FC236}">
                <a16:creationId xmlns:a16="http://schemas.microsoft.com/office/drawing/2014/main" id="{D1DC6984-E97B-4084-910F-8A6451EA2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5456238"/>
            <a:ext cx="1449387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>
            <a:extLst>
              <a:ext uri="{FF2B5EF4-FFF2-40B4-BE49-F238E27FC236}">
                <a16:creationId xmlns:a16="http://schemas.microsoft.com/office/drawing/2014/main" id="{108BC8D8-9DC8-42AF-90B3-B34A5CAE207D}"/>
              </a:ext>
            </a:extLst>
          </p:cNvPr>
          <p:cNvSpPr/>
          <p:nvPr/>
        </p:nvSpPr>
        <p:spPr>
          <a:xfrm>
            <a:off x="1636713" y="5853113"/>
            <a:ext cx="536575" cy="48577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6639" name="Obrázek 10">
            <a:extLst>
              <a:ext uri="{FF2B5EF4-FFF2-40B4-BE49-F238E27FC236}">
                <a16:creationId xmlns:a16="http://schemas.microsoft.com/office/drawing/2014/main" id="{E835F461-760C-4B25-AE6C-0CE9809210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510213"/>
            <a:ext cx="13208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prava 11">
            <a:extLst>
              <a:ext uri="{FF2B5EF4-FFF2-40B4-BE49-F238E27FC236}">
                <a16:creationId xmlns:a16="http://schemas.microsoft.com/office/drawing/2014/main" id="{070B4D0C-BB87-4F2B-A394-E4478F79286A}"/>
              </a:ext>
            </a:extLst>
          </p:cNvPr>
          <p:cNvSpPr/>
          <p:nvPr/>
        </p:nvSpPr>
        <p:spPr>
          <a:xfrm>
            <a:off x="6686550" y="5853113"/>
            <a:ext cx="536575" cy="48577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6641" name="Obrázek 12">
            <a:extLst>
              <a:ext uri="{FF2B5EF4-FFF2-40B4-BE49-F238E27FC236}">
                <a16:creationId xmlns:a16="http://schemas.microsoft.com/office/drawing/2014/main" id="{E7A29590-87B6-4E35-AD7B-30400FF29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5522913"/>
            <a:ext cx="17256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Šipka doprava 13">
            <a:extLst>
              <a:ext uri="{FF2B5EF4-FFF2-40B4-BE49-F238E27FC236}">
                <a16:creationId xmlns:a16="http://schemas.microsoft.com/office/drawing/2014/main" id="{19AB18CA-9793-4C82-B9A2-B332B5560329}"/>
              </a:ext>
            </a:extLst>
          </p:cNvPr>
          <p:cNvSpPr/>
          <p:nvPr/>
        </p:nvSpPr>
        <p:spPr>
          <a:xfrm>
            <a:off x="4111625" y="5880100"/>
            <a:ext cx="922338" cy="4841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C44BD514-2FF6-4DB8-AACB-B8643A5E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7924800" cy="581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Kruhový trénink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B9D4A7-2306-4341-B089-35B62EC49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81075"/>
            <a:ext cx="8139113" cy="4419600"/>
          </a:xfrm>
        </p:spPr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400" dirty="0"/>
              <a:t>Je založen na střídání cviků na různé svalové partie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400" dirty="0"/>
              <a:t>Doba nejčastěji 30-40s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400" dirty="0"/>
              <a:t>Intenzita 40-70% RM nebo BW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altLang="en-US" sz="2400" dirty="0"/>
              <a:t>Interval odpočinku 1:2, 1:1, 1:0,5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altLang="en-US" dirty="0"/>
          </a:p>
        </p:txBody>
      </p:sp>
      <p:pic>
        <p:nvPicPr>
          <p:cNvPr id="18440" name="Picture 8" descr="http://www.sport-fitness-advisor.com/images/circuit_training_workout_bodyweight.gif">
            <a:extLst>
              <a:ext uri="{FF2B5EF4-FFF2-40B4-BE49-F238E27FC236}">
                <a16:creationId xmlns:a16="http://schemas.microsoft.com/office/drawing/2014/main" id="{5EDF98B5-B5F4-4CAA-8663-6F9CD359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86088"/>
            <a:ext cx="5580063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4"/>
            <a:extLst>
              <a:ext uri="{FF2B5EF4-FFF2-40B4-BE49-F238E27FC236}">
                <a16:creationId xmlns:a16="http://schemas.microsoft.com/office/drawing/2014/main" id="{613F99A9-4ADB-4F3C-8CFF-C58FD45E637C}"/>
              </a:ext>
            </a:extLst>
          </p:cNvPr>
          <p:cNvSpPr/>
          <p:nvPr/>
        </p:nvSpPr>
        <p:spPr>
          <a:xfrm>
            <a:off x="2879725" y="4581525"/>
            <a:ext cx="3603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9158" name="Rectangle 3">
            <a:extLst>
              <a:ext uri="{FF2B5EF4-FFF2-40B4-BE49-F238E27FC236}">
                <a16:creationId xmlns:a16="http://schemas.microsoft.com/office/drawing/2014/main" id="{C5132252-756A-427E-A3D9-68E431715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6319838"/>
            <a:ext cx="772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hlinkClick r:id="rId5"/>
              </a:rPr>
              <a:t>Zdroj: https://www.youtube.com/watch?v=M11K6y6sjSc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AB97FF4-74EA-4F4A-86ED-86E86E837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3600" dirty="0"/>
              <a:t>Zátěžové parametry</a:t>
            </a: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1FEBC885-BFD9-4922-A481-7C5C1EAB0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604963"/>
            <a:ext cx="6348412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80000"/>
              <a:buFont typeface="Wingdings" panose="05000000000000000000" pitchFamily="2" charset="2"/>
              <a:buChar char="l"/>
            </a:pPr>
            <a:r>
              <a:rPr lang="cs-CZ" altLang="en-US" sz="2800" b="1">
                <a:latin typeface="Arial" panose="020B0604020202020204" pitchFamily="34" charset="0"/>
              </a:rPr>
              <a:t>Výběr cviku</a:t>
            </a:r>
          </a:p>
          <a:p>
            <a:pPr eaLnBrk="1" hangingPunct="1">
              <a:buSzPct val="80000"/>
              <a:buFont typeface="Wingdings" panose="05000000000000000000" pitchFamily="2" charset="2"/>
              <a:buChar char="l"/>
            </a:pPr>
            <a:r>
              <a:rPr lang="cs-CZ" altLang="en-US" sz="2800" b="1">
                <a:latin typeface="Arial" panose="020B0604020202020204" pitchFamily="34" charset="0"/>
              </a:rPr>
              <a:t>Počet opakování </a:t>
            </a:r>
          </a:p>
          <a:p>
            <a:pPr eaLnBrk="1" hangingPunct="1">
              <a:buSzPct val="80000"/>
              <a:buFont typeface="Wingdings" panose="05000000000000000000" pitchFamily="2" charset="2"/>
              <a:buChar char="l"/>
            </a:pPr>
            <a:r>
              <a:rPr lang="cs-CZ" altLang="en-US" sz="2800" b="1">
                <a:latin typeface="Arial" panose="020B0604020202020204" pitchFamily="34" charset="0"/>
              </a:rPr>
              <a:t>Počet sérií / typ sérií</a:t>
            </a:r>
          </a:p>
          <a:p>
            <a:pPr eaLnBrk="1" hangingPunct="1">
              <a:buSzPct val="80000"/>
              <a:buFont typeface="Wingdings" panose="05000000000000000000" pitchFamily="2" charset="2"/>
              <a:buChar char="l"/>
            </a:pPr>
            <a:r>
              <a:rPr lang="cs-CZ" altLang="en-US" sz="2800" b="1">
                <a:latin typeface="Arial" panose="020B0604020202020204" pitchFamily="34" charset="0"/>
              </a:rPr>
              <a:t>Tempo</a:t>
            </a:r>
          </a:p>
          <a:p>
            <a:pPr eaLnBrk="1" hangingPunct="1">
              <a:buSzPct val="80000"/>
              <a:buFont typeface="Wingdings" panose="05000000000000000000" pitchFamily="2" charset="2"/>
              <a:buChar char="l"/>
            </a:pPr>
            <a:r>
              <a:rPr lang="cs-CZ" altLang="en-US" sz="2800" b="1">
                <a:latin typeface="Arial" panose="020B0604020202020204" pitchFamily="34" charset="0"/>
              </a:rPr>
              <a:t>Interval odpočinku</a:t>
            </a:r>
          </a:p>
          <a:p>
            <a:pPr eaLnBrk="1" hangingPunct="1">
              <a:buSzPct val="80000"/>
              <a:buFont typeface="Wingdings" panose="05000000000000000000" pitchFamily="2" charset="2"/>
              <a:buChar char="l"/>
            </a:pPr>
            <a:r>
              <a:rPr lang="cs-CZ" altLang="en-US" sz="2800" b="1">
                <a:latin typeface="Arial" panose="020B0604020202020204" pitchFamily="34" charset="0"/>
              </a:rPr>
              <a:t>Intenzita cvičení – </a:t>
            </a:r>
            <a:r>
              <a:rPr lang="cs-CZ" altLang="en-US" b="1">
                <a:latin typeface="Arial" panose="020B0604020202020204" pitchFamily="34" charset="0"/>
              </a:rPr>
              <a:t>zátěž</a:t>
            </a:r>
          </a:p>
          <a:p>
            <a:pPr eaLnBrk="1" hangingPunct="1">
              <a:buSzPct val="80000"/>
              <a:buFont typeface="Wingdings" panose="05000000000000000000" pitchFamily="2" charset="2"/>
              <a:buChar char="l"/>
            </a:pPr>
            <a:endParaRPr lang="cs-CZ" altLang="en-US" b="1">
              <a:latin typeface="Arial" panose="020B0604020202020204" pitchFamily="34" charset="0"/>
            </a:endParaRPr>
          </a:p>
          <a:p>
            <a:pPr eaLnBrk="1" hangingPunct="1">
              <a:buSzPct val="80000"/>
              <a:buFont typeface="Wingdings" panose="05000000000000000000" pitchFamily="2" charset="2"/>
              <a:buChar char="l"/>
            </a:pPr>
            <a:endParaRPr lang="cs-CZ" altLang="en-US" b="1">
              <a:latin typeface="Arial" panose="020B0604020202020204" pitchFamily="34" charset="0"/>
            </a:endParaRPr>
          </a:p>
          <a:p>
            <a:pPr eaLnBrk="1" hangingPunct="1">
              <a:buSzPct val="80000"/>
              <a:buFont typeface="Wingdings" panose="05000000000000000000" pitchFamily="2" charset="2"/>
              <a:buChar char="l"/>
            </a:pPr>
            <a:endParaRPr lang="cs-CZ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FDBACBD070DD419BEEEED858171F5F" ma:contentTypeVersion="2" ma:contentTypeDescription="Vytvoří nový dokument" ma:contentTypeScope="" ma:versionID="d5714cb2bab0a7300ade93eab6a6fe82">
  <xsd:schema xmlns:xsd="http://www.w3.org/2001/XMLSchema" xmlns:xs="http://www.w3.org/2001/XMLSchema" xmlns:p="http://schemas.microsoft.com/office/2006/metadata/properties" xmlns:ns2="e2285f5f-a0f1-4742-bd8a-8c092caa1a6e" targetNamespace="http://schemas.microsoft.com/office/2006/metadata/properties" ma:root="true" ma:fieldsID="2be02ca2053b24bb78226bd8cc2ad0db" ns2:_="">
    <xsd:import namespace="e2285f5f-a0f1-4742-bd8a-8c092caa1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85f5f-a0f1-4742-bd8a-8c092caa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915DBD-7199-4B80-A44D-13B5BBE332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85f5f-a0f1-4742-bd8a-8c092caa1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77487C-BFC5-46E6-960D-D5057A26AD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A6822C-DF1D-4AEB-BBB1-B5A49E7E0F8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9109</TotalTime>
  <Words>1538</Words>
  <Application>Microsoft Office PowerPoint</Application>
  <PresentationFormat>Předvádění na obrazovce (4:3)</PresentationFormat>
  <Paragraphs>203</Paragraphs>
  <Slides>18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-apple-system</vt:lpstr>
      <vt:lpstr>Arial</vt:lpstr>
      <vt:lpstr>Arial Black</vt:lpstr>
      <vt:lpstr>Calibri</vt:lpstr>
      <vt:lpstr>Garamond</vt:lpstr>
      <vt:lpstr>Wingdings</vt:lpstr>
      <vt:lpstr>Proudění</vt:lpstr>
      <vt:lpstr>Fyzická příprava vojsk X</vt:lpstr>
      <vt:lpstr>Fyzická příprava vojsk X</vt:lpstr>
      <vt:lpstr>Taxonomie síly  x  motorické funkce</vt:lpstr>
      <vt:lpstr>Posturální - Fázické svaly  - TRUP</vt:lpstr>
      <vt:lpstr>Posturální - Fázické svaly  -  Kyčle  a  nohy</vt:lpstr>
      <vt:lpstr>Posturální - Fázické svaly  -  horní končetiny</vt:lpstr>
      <vt:lpstr>ANTAGONISTICKÝ princip tréninku</vt:lpstr>
      <vt:lpstr>Kruhový trénink</vt:lpstr>
      <vt:lpstr>Zátěžové parametry</vt:lpstr>
      <vt:lpstr>Dolní končetiny – přední strana</vt:lpstr>
      <vt:lpstr>Hamstring</vt:lpstr>
      <vt:lpstr>Hýžďové svaly</vt:lpstr>
      <vt:lpstr>Lýtka</vt:lpstr>
      <vt:lpstr>ZÁDA</vt:lpstr>
      <vt:lpstr>ZÁDA</vt:lpstr>
      <vt:lpstr>Ramena – EXTERNÍ rotátory</vt:lpstr>
      <vt:lpstr>Prezentace aplikace PowerPoint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Aerobní trénink ve fitness</dc:title>
  <dc:creator>Kena</dc:creator>
  <cp:lastModifiedBy>Michal Vágner</cp:lastModifiedBy>
  <cp:revision>275</cp:revision>
  <cp:lastPrinted>2015-03-25T21:22:03Z</cp:lastPrinted>
  <dcterms:created xsi:type="dcterms:W3CDTF">2009-03-04T14:21:28Z</dcterms:created>
  <dcterms:modified xsi:type="dcterms:W3CDTF">2022-10-09T09:57:32Z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0x0101005FFDBACBD070DD419BEEEED858171F5F</vt:lpwstr>
  </property>
</Properties>
</file>