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5" r:id="rId17"/>
    <p:sldId id="27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2ED79C-0E9B-400E-89AD-79533A745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Podle redakce patří mezi pět vzhledově nejlepších druhů cukroví i </a:t>
            </a:r>
            <a:r>
              <a:rPr lang="cs-CZ" sz="3200" b="1" dirty="0" err="1"/>
              <a:t>pracny</a:t>
            </a:r>
            <a:r>
              <a:rPr lang="cs-CZ" sz="3200" b="1" dirty="0"/>
              <a:t> slepené čokoládou do věžiček.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5A3E06D-BAA8-4AFA-9487-0F0113430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8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souvětí souřadné (parataktické)</a:t>
            </a:r>
            <a:endParaRPr lang="cs-CZ" dirty="0"/>
          </a:p>
          <a:p>
            <a:pPr lvl="0"/>
            <a:r>
              <a:rPr lang="cs-CZ" dirty="0"/>
              <a:t>obsahuje alespoň dvě hlavní věty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souvětí podřadné (hypotaktické)</a:t>
            </a:r>
            <a:endParaRPr lang="cs-CZ" dirty="0"/>
          </a:p>
          <a:p>
            <a:pPr lvl="0"/>
            <a:r>
              <a:rPr lang="cs-CZ" dirty="0"/>
              <a:t>pouze jedna věta není řízena žádnou jinou větou, není závislá (= pouze jedna hlavní věta)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1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vedlejší 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7022" y="1664677"/>
            <a:ext cx="10515600" cy="4512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věta, která je řízena jinou větou, de facto tvoří její větný člen</a:t>
            </a:r>
          </a:p>
          <a:p>
            <a:pPr lvl="0"/>
            <a:r>
              <a:rPr lang="cs-CZ" dirty="0"/>
              <a:t>je uvozena podřadicí spojkou, ta je součástí vedlejší věty, může být jejím větným členem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× tzv. </a:t>
            </a:r>
            <a:r>
              <a:rPr lang="cs-CZ" b="1" dirty="0"/>
              <a:t>nepravé vedlejší věty</a:t>
            </a:r>
            <a:r>
              <a:rPr lang="cs-CZ" dirty="0"/>
              <a:t> (podmínkové, účelové, vztažné)</a:t>
            </a:r>
          </a:p>
          <a:p>
            <a:pPr lvl="1"/>
            <a:r>
              <a:rPr lang="cs-CZ" i="1" u="sng" dirty="0"/>
              <a:t>Zatímco</a:t>
            </a:r>
            <a:r>
              <a:rPr lang="cs-CZ" i="1" dirty="0"/>
              <a:t> lyžování nesnášel, bobování úplně miloval.</a:t>
            </a:r>
            <a:endParaRPr lang="cs-CZ" dirty="0"/>
          </a:p>
          <a:p>
            <a:pPr lvl="1"/>
            <a:r>
              <a:rPr lang="cs-CZ" i="1" dirty="0"/>
              <a:t>Koupil si psa, </a:t>
            </a:r>
            <a:r>
              <a:rPr lang="cs-CZ" i="1" u="sng" dirty="0"/>
              <a:t>aby</a:t>
            </a:r>
            <a:r>
              <a:rPr lang="cs-CZ" i="1" dirty="0"/>
              <a:t> ho po pár dnech pokousal.</a:t>
            </a:r>
            <a:endParaRPr lang="cs-CZ" dirty="0"/>
          </a:p>
          <a:p>
            <a:pPr lvl="1"/>
            <a:r>
              <a:rPr lang="cs-CZ" i="1" dirty="0"/>
              <a:t>Vzala si muže, </a:t>
            </a:r>
            <a:r>
              <a:rPr lang="cs-CZ" i="1" u="sng" dirty="0"/>
              <a:t>se kterým</a:t>
            </a:r>
            <a:r>
              <a:rPr lang="cs-CZ" i="1" dirty="0"/>
              <a:t> prožila krásný život. </a:t>
            </a:r>
          </a:p>
          <a:p>
            <a:pPr lvl="2"/>
            <a:r>
              <a:rPr lang="cs-CZ" i="1" dirty="0"/>
              <a:t>× Vzala si muže, se kterým se poznala v práci.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217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souřadně spojené věty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koordinační</a:t>
            </a:r>
            <a:endParaRPr lang="cs-CZ" dirty="0"/>
          </a:p>
          <a:p>
            <a:pPr lvl="1"/>
            <a:r>
              <a:rPr lang="cs-CZ" b="1" dirty="0"/>
              <a:t>konjunktivní </a:t>
            </a:r>
            <a:r>
              <a:rPr lang="cs-CZ" dirty="0"/>
              <a:t>– slučovací</a:t>
            </a:r>
          </a:p>
          <a:p>
            <a:pPr lvl="1"/>
            <a:r>
              <a:rPr lang="cs-CZ" b="1" dirty="0"/>
              <a:t>adverzativní </a:t>
            </a:r>
            <a:r>
              <a:rPr lang="cs-CZ" dirty="0"/>
              <a:t>– odporovací</a:t>
            </a:r>
          </a:p>
          <a:p>
            <a:pPr lvl="1"/>
            <a:r>
              <a:rPr lang="cs-CZ" b="1" dirty="0"/>
              <a:t>alternativní</a:t>
            </a:r>
            <a:r>
              <a:rPr lang="cs-CZ" dirty="0"/>
              <a:t> (vč. disjunktivního)</a:t>
            </a:r>
          </a:p>
          <a:p>
            <a:pPr lvl="1"/>
            <a:r>
              <a:rPr lang="cs-CZ" b="1" dirty="0"/>
              <a:t>gradační </a:t>
            </a:r>
            <a:r>
              <a:rPr lang="cs-CZ" dirty="0"/>
              <a:t>– stupňovací</a:t>
            </a:r>
          </a:p>
          <a:p>
            <a:pPr lvl="0"/>
            <a:r>
              <a:rPr lang="cs-CZ" b="1" dirty="0"/>
              <a:t>determinační</a:t>
            </a:r>
            <a:endParaRPr lang="cs-CZ" dirty="0"/>
          </a:p>
          <a:p>
            <a:pPr lvl="1"/>
            <a:r>
              <a:rPr lang="cs-CZ" b="1" dirty="0"/>
              <a:t>konkluzivní: příčina/důsledek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6916615" y="1437742"/>
          <a:ext cx="3657600" cy="4766689"/>
        </p:xfrm>
        <a:graphic>
          <a:graphicData uri="http://schemas.openxmlformats.org/drawingml/2006/table">
            <a:tbl>
              <a:tblPr firstRow="1" firstCol="1" bandRow="1"/>
              <a:tblGrid>
                <a:gridCol w="9261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1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89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symbol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/>
                          <a:ea typeface="Calibri"/>
                          <a:cs typeface="Calibri"/>
                        </a:rPr>
                        <a:t>vztah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9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konjunktivní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89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adverzativní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89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alternativní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89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┌┘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gradační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48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→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←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vztah </a:t>
                      </a:r>
                      <a:r>
                        <a:rPr lang="cs-CZ" sz="1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příč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iny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a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důsledku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šipka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vede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k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části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kde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se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vyjadřuje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důsledek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89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≡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adordinační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308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souřadně spojené věty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adordinační</a:t>
            </a:r>
            <a:endParaRPr lang="cs-CZ" dirty="0"/>
          </a:p>
          <a:p>
            <a:pPr lvl="0"/>
            <a:r>
              <a:rPr lang="cs-CZ" dirty="0"/>
              <a:t>specifikace (dvojtečka, pomlčka vyjadřuje vztah)</a:t>
            </a:r>
          </a:p>
          <a:p>
            <a:pPr lvl="0"/>
            <a:r>
              <a:rPr lang="cs-CZ" dirty="0"/>
              <a:t>exemplifikace (</a:t>
            </a:r>
            <a:r>
              <a:rPr lang="cs-CZ" i="1" dirty="0"/>
              <a:t>například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generalizace (</a:t>
            </a:r>
            <a:r>
              <a:rPr lang="cs-CZ" i="1" dirty="0"/>
              <a:t>shrnuto</a:t>
            </a:r>
            <a:r>
              <a:rPr lang="cs-CZ" dirty="0"/>
              <a:t>, </a:t>
            </a:r>
            <a:r>
              <a:rPr lang="cs-CZ" i="1" dirty="0"/>
              <a:t>stručně řečeno</a:t>
            </a:r>
            <a:r>
              <a:rPr lang="cs-CZ" dirty="0"/>
              <a:t>...)</a:t>
            </a:r>
          </a:p>
          <a:p>
            <a:pPr lvl="0"/>
            <a:r>
              <a:rPr lang="cs-CZ" dirty="0"/>
              <a:t>ekvivalence (</a:t>
            </a:r>
            <a:r>
              <a:rPr lang="cs-CZ" i="1" dirty="0"/>
              <a:t>čili</a:t>
            </a:r>
            <a:r>
              <a:rPr lang="cs-CZ" dirty="0"/>
              <a:t>, </a:t>
            </a:r>
            <a:r>
              <a:rPr lang="cs-CZ" i="1" dirty="0"/>
              <a:t>neboli</a:t>
            </a:r>
            <a:r>
              <a:rPr lang="cs-CZ" dirty="0"/>
              <a:t>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690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grafické znázornění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Když přišla domů (V1), zjistila (H2), že nikdo z těch (V3a), kteří jí slíbili pomoc (V4), ještě nedorazil (V3b), a tak se rozhodla (H5), že začne s vařením sama (V6), protože už bylo dost hodin (V7) a večeře měla být tentokrát velmi slavnostní (V8).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782" y="3458308"/>
            <a:ext cx="8928893" cy="230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942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59B2D7-1A51-4F4C-9A00-40B0E18A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67E9C97-7602-417B-82B2-9A35F7A17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689236" cy="612775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Pstruhy v tocích, kam vyvěrají čističky odpadních vod, ovlivňují psychoaktivní látky jako antidepresiva, jejichž zbytky se do vody tímto způsobem dostávají.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Kdybyste krokodýla potkali v jeho přirozeném prostředí, mohli byste ho pozorovat, jak dokáže bleskurychle ulovit i živočichy skoro tak velké, jako je on sám.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Pak chýše hořela jako pochodeň a šla z ní veliká záře, a kdyby nebylo vidět mezi žhavými poleny nebohé zuhelnatělé tělo, mohl bych si myslit, že stojím před hořícím dubem.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V českém týmu je osm mužů a šest žen, avšak Petra Chocová má teplotu, onemocněla totiž angínou, a není tudíž vyloučeno, že se bude muset odhlásit ze své nejsilnější padesátky, na níž se předloni stala mistryní Evropy v dlouhém i v krátkém bazénu.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Pokaždé když se těším z krás tohoto stánku božího, kouzlo mnohobarevných kamenů mě vytrhne z vnějších starostí a důstojná meditace mě tím, jak hmotné překládám do nehmotného, má k zamyšlení nad rozmanitostí svatých cností a zdá se mi, že jsem se ocitl v podivném kraji </a:t>
            </a:r>
            <a:r>
              <a:rPr lang="cs-CZ" dirty="0" err="1"/>
              <a:t>všehomíra</a:t>
            </a:r>
            <a:r>
              <a:rPr lang="cs-CZ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A v tom právě, říkal jsem si, je velikost našeho řádu: po celá staletí mniši přihlíželi, jak se do země hrnou houfy barbarů, drancují jejich opatství a celou říši uvrhují do plamenů, a přesto nepřestali milovat pergameny a barvy a dál si četli ševelíce rty slova, která si po staletí předávali.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241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DÚ: cvičení složitějších rozborů 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9433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Za ty roky, které Pavel pracoval jako tlumočník, se naučil vést si podrobný diář, a dokonce se stal velmi pohotovým, protože si nikdy nebyl jistý tím, kdy bude muset neplánovaně vyrazit na schůzku, aby urgentně tlumočil u lékaře nebo na úřadě.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Přestože jsem na ten rozhovor, který měl všechno vyřešit, čekal několik měsíců, když se k němu konečně naskytla možnost, zjistil jsem, že mám strach z toho, jak by mohl dopadnout, a proto jsem ho zrušil, prostě z něj zbaběle vycouval, jako by z mého života nevedla cesta vpřed.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Když ji uviděl, jak kráčí ulicí s rozpuštěnými vlasy a jak se usmála, jakmile ho zahlédla, pocítil pýchu, že zrovna ona, pokud by se dnes opravdu odhodlal požádat ji o ruku, se za pár hodin stane jeho snoubenkou.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98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E2F8A3-608A-4F68-A614-E7D537BEE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ještě vyjasnění k PU prospěchu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1F7D498-9CC3-44F8-B0BA-2488CE191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všechna zájmena nepřímo vyjadřující posesivitu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Drbala </a:t>
            </a:r>
            <a:r>
              <a:rPr lang="cs-CZ" i="1" u="sng" dirty="0"/>
              <a:t>mi</a:t>
            </a:r>
            <a:r>
              <a:rPr lang="cs-CZ" i="1" dirty="0"/>
              <a:t> záda </a:t>
            </a:r>
            <a:r>
              <a:rPr lang="cs-CZ" dirty="0"/>
              <a:t>(moje záda)</a:t>
            </a:r>
          </a:p>
          <a:p>
            <a:pPr marL="0" indent="0">
              <a:buNone/>
            </a:pPr>
            <a:r>
              <a:rPr lang="cs-CZ" i="1" dirty="0"/>
              <a:t>Pískalo </a:t>
            </a:r>
            <a:r>
              <a:rPr lang="cs-CZ" i="1" u="sng" dirty="0"/>
              <a:t>jí</a:t>
            </a:r>
            <a:r>
              <a:rPr lang="cs-CZ" i="1" dirty="0"/>
              <a:t> v uších </a:t>
            </a:r>
            <a:r>
              <a:rPr lang="cs-CZ" dirty="0"/>
              <a:t>(její uši)</a:t>
            </a:r>
          </a:p>
          <a:p>
            <a:pPr marL="0" indent="0">
              <a:buNone/>
            </a:pPr>
            <a:r>
              <a:rPr lang="cs-CZ" i="1" dirty="0"/>
              <a:t>Lízala </a:t>
            </a:r>
            <a:r>
              <a:rPr lang="cs-CZ" i="1" u="sng" dirty="0"/>
              <a:t>si</a:t>
            </a:r>
            <a:r>
              <a:rPr lang="cs-CZ" i="1" dirty="0"/>
              <a:t> packy </a:t>
            </a:r>
            <a:r>
              <a:rPr lang="cs-CZ" dirty="0"/>
              <a:t>(svoje packy, problematika zájmen)</a:t>
            </a:r>
          </a:p>
          <a:p>
            <a:pPr marL="0" indent="0">
              <a:buNone/>
            </a:pPr>
            <a:r>
              <a:rPr lang="cs-CZ" i="1" dirty="0"/>
              <a:t>Podkopl </a:t>
            </a:r>
            <a:r>
              <a:rPr lang="cs-CZ" i="1" u="sng" dirty="0"/>
              <a:t>Vilémovi</a:t>
            </a:r>
            <a:r>
              <a:rPr lang="cs-CZ" i="1" dirty="0"/>
              <a:t> nohy </a:t>
            </a:r>
            <a:r>
              <a:rPr lang="cs-CZ" dirty="0"/>
              <a:t>(nohy Viléma)</a:t>
            </a:r>
          </a:p>
          <a:p>
            <a:pPr marL="457200" lvl="1" indent="0">
              <a:buNone/>
            </a:pPr>
            <a:r>
              <a:rPr lang="cs-CZ" dirty="0"/>
              <a:t>× </a:t>
            </a:r>
            <a:r>
              <a:rPr lang="cs-CZ" i="1" dirty="0"/>
              <a:t>Vilémovy nohy </a:t>
            </a:r>
            <a:r>
              <a:rPr lang="cs-CZ" dirty="0"/>
              <a:t>= přívlastek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dotazy k větám?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Z ořechů mi nejmíň chutnají lískové.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Jiří v opilosti mluvil maďarsky nebo polsky.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Uprostřed města postavili architektonicky nevyhovující budovu.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Ze zkouškového období je mi vždycky špatně.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Unavený z práce dětem k večeři jen namazal chleba.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K buzení mohou neslyšící používat vibrační budíky na telefonech.</a:t>
            </a:r>
          </a:p>
          <a:p>
            <a:pPr marL="514350" indent="-514350">
              <a:buFont typeface="+mj-lt"/>
              <a:buAutoNum type="arabicPeriod"/>
            </a:pPr>
            <a:endParaRPr lang="cs-CZ" i="1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2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1"/>
                </a:solidFill>
              </a:rPr>
              <a:t>Z ořechů mi nejmíň chutnají lískové.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						chutnají</a:t>
            </a:r>
          </a:p>
          <a:p>
            <a:pPr marL="0" indent="0">
              <a:buNone/>
            </a:pPr>
            <a:r>
              <a:rPr lang="cs-CZ" dirty="0"/>
              <a:t>						přísudek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/>
              <a:t>D, a		D, r		D, a		P, k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z ořechů 	mi 		nejmíň		lískové</a:t>
            </a:r>
          </a:p>
          <a:p>
            <a:pPr marL="0" indent="0">
              <a:buNone/>
            </a:pPr>
            <a:r>
              <a:rPr lang="cs-CZ" dirty="0"/>
              <a:t>PU zřetele	PU		PU míry		podmět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proživatele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děje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893277" y="2708031"/>
            <a:ext cx="5076092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cxnSpLocks/>
          </p:cNvCxnSpPr>
          <p:nvPr/>
        </p:nvCxnSpPr>
        <p:spPr>
          <a:xfrm flipV="1">
            <a:off x="3257862" y="2708031"/>
            <a:ext cx="3693730" cy="1318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cxnSpLocks/>
          </p:cNvCxnSpPr>
          <p:nvPr/>
        </p:nvCxnSpPr>
        <p:spPr>
          <a:xfrm flipV="1">
            <a:off x="5275385" y="2708031"/>
            <a:ext cx="1693984" cy="1274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7063155" y="2708031"/>
            <a:ext cx="832338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9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1"/>
                </a:solidFill>
              </a:rPr>
              <a:t>Jiří v opilosti mluvil maďarsky nebo polsky .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8515351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600" dirty="0"/>
              <a:t>		</a:t>
            </a:r>
            <a:r>
              <a:rPr lang="cs-CZ" sz="2600" b="1" dirty="0"/>
              <a:t>mluvil</a:t>
            </a:r>
          </a:p>
          <a:p>
            <a:pPr marL="0" indent="0">
              <a:buNone/>
            </a:pPr>
            <a:r>
              <a:rPr lang="cs-CZ" sz="2600" dirty="0"/>
              <a:t>			přísudek		D, a </a:t>
            </a:r>
          </a:p>
          <a:p>
            <a:pPr marL="0" indent="0">
              <a:buNone/>
            </a:pPr>
            <a:r>
              <a:rPr lang="cs-CZ" sz="2600" dirty="0"/>
              <a:t>P, k		D, a					nebo</a:t>
            </a:r>
            <a:r>
              <a:rPr lang="cs-CZ" sz="2600" b="1" dirty="0"/>
              <a:t>	</a:t>
            </a:r>
          </a:p>
          <a:p>
            <a:pPr marL="0" indent="0">
              <a:buNone/>
            </a:pPr>
            <a:r>
              <a:rPr lang="cs-CZ" sz="2600" b="1" dirty="0"/>
              <a:t>Jiří		v opilosti 		maďarsky 	</a:t>
            </a:r>
            <a:r>
              <a:rPr lang="cs-CZ" sz="2600" dirty="0"/>
              <a:t>K, p</a:t>
            </a:r>
            <a:r>
              <a:rPr lang="cs-CZ" sz="2600" b="1" dirty="0"/>
              <a:t>	polsky</a:t>
            </a:r>
          </a:p>
          <a:p>
            <a:pPr marL="0" indent="0">
              <a:buNone/>
            </a:pPr>
            <a:r>
              <a:rPr lang="cs-CZ" sz="2600" dirty="0"/>
              <a:t>podmět 	PU průvodních 		PU způsobu</a:t>
            </a:r>
          </a:p>
          <a:p>
            <a:pPr marL="0" indent="0">
              <a:buNone/>
            </a:pPr>
            <a:r>
              <a:rPr lang="cs-CZ" sz="2600" dirty="0"/>
              <a:t>		okolností</a:t>
            </a: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2473569" y="2696309"/>
            <a:ext cx="2696308" cy="1207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4665786" y="2696309"/>
            <a:ext cx="738553" cy="1207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404338" y="2696309"/>
            <a:ext cx="3282462" cy="75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7831016" y="3634153"/>
            <a:ext cx="773723" cy="269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9202615" y="3634153"/>
            <a:ext cx="586154" cy="269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8335106" y="4032739"/>
            <a:ext cx="116058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6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00050" lvl="1" algn="ctr"/>
            <a:r>
              <a:rPr lang="cs-CZ" sz="3100" dirty="0">
                <a:solidFill>
                  <a:schemeClr val="accent1"/>
                </a:solidFill>
                <a:latin typeface="+mn-lt"/>
              </a:rPr>
              <a:t>Uprostřed města postavili architektonicky nevyhovující budovu.</a:t>
            </a:r>
            <a:r>
              <a:rPr lang="cs-CZ" sz="3200" dirty="0">
                <a:solidFill>
                  <a:schemeClr val="accent1"/>
                </a:solidFill>
              </a:rPr>
              <a:t/>
            </a:r>
            <a:br>
              <a:rPr lang="cs-CZ" sz="3200" dirty="0">
                <a:solidFill>
                  <a:schemeClr val="accent1"/>
                </a:solidFill>
              </a:rPr>
            </a:b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500554"/>
            <a:ext cx="7886700" cy="4806461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cs-CZ" sz="2200" dirty="0"/>
              <a:t>		</a:t>
            </a:r>
            <a:r>
              <a:rPr lang="cs-CZ" sz="2200" b="1" dirty="0"/>
              <a:t>postavili</a:t>
            </a:r>
          </a:p>
          <a:p>
            <a:pPr marL="914400" lvl="2" indent="0">
              <a:buNone/>
            </a:pPr>
            <a:r>
              <a:rPr lang="cs-CZ" sz="2200" dirty="0"/>
              <a:t>		přísudek</a:t>
            </a:r>
          </a:p>
          <a:p>
            <a:pPr marL="0" indent="0">
              <a:buNone/>
            </a:pPr>
            <a:r>
              <a:rPr lang="cs-CZ" sz="2200" dirty="0"/>
              <a:t>	P, k		D, a				D, r</a:t>
            </a:r>
          </a:p>
          <a:p>
            <a:pPr marL="0" indent="0">
              <a:buNone/>
            </a:pPr>
            <a:r>
              <a:rPr lang="cs-CZ" sz="2200" b="1" dirty="0"/>
              <a:t>(oni) 		uprostřed města 			budovu</a:t>
            </a:r>
          </a:p>
          <a:p>
            <a:pPr marL="0" indent="0">
              <a:buNone/>
            </a:pPr>
            <a:r>
              <a:rPr lang="cs-CZ" sz="2200" dirty="0"/>
              <a:t>podmět 		PU místa			předmět</a:t>
            </a:r>
          </a:p>
          <a:p>
            <a:pPr marL="0" indent="0">
              <a:buNone/>
            </a:pPr>
            <a:r>
              <a:rPr lang="cs-CZ" sz="2200" dirty="0"/>
              <a:t>všeobecný 				D, k</a:t>
            </a:r>
          </a:p>
          <a:p>
            <a:pPr marL="0" indent="0">
              <a:buNone/>
            </a:pPr>
            <a:r>
              <a:rPr lang="cs-CZ" sz="2200" dirty="0"/>
              <a:t>					</a:t>
            </a:r>
            <a:r>
              <a:rPr lang="cs-CZ" sz="2200" b="1" dirty="0"/>
              <a:t>nevyhovující</a:t>
            </a:r>
          </a:p>
          <a:p>
            <a:pPr marL="0" indent="0">
              <a:buNone/>
            </a:pPr>
            <a:r>
              <a:rPr lang="cs-CZ" sz="2200" dirty="0"/>
              <a:t>					přívlastek</a:t>
            </a:r>
          </a:p>
          <a:p>
            <a:pPr marL="0" indent="0">
              <a:buNone/>
            </a:pPr>
            <a:r>
              <a:rPr lang="cs-CZ" sz="2200" dirty="0"/>
              <a:t>				D, a</a:t>
            </a:r>
          </a:p>
          <a:p>
            <a:pPr marL="0" indent="0">
              <a:buNone/>
            </a:pPr>
            <a:r>
              <a:rPr lang="cs-CZ" sz="2200" dirty="0"/>
              <a:t>				</a:t>
            </a:r>
            <a:r>
              <a:rPr lang="cs-CZ" sz="2200" b="1" dirty="0"/>
              <a:t>architektonicky</a:t>
            </a:r>
          </a:p>
          <a:p>
            <a:pPr marL="0" indent="0">
              <a:buNone/>
            </a:pPr>
            <a:r>
              <a:rPr lang="cs-CZ" sz="2200" dirty="0"/>
              <a:t>				PU zřetele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461846" y="1770185"/>
            <a:ext cx="2719754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5181601" y="1770185"/>
            <a:ext cx="211015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603632" y="1770185"/>
            <a:ext cx="3458307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7455878" y="3024554"/>
            <a:ext cx="1606061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6518032" y="4302369"/>
            <a:ext cx="814753" cy="996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6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Ze zkouškového období je mi vždycky špatně.</a:t>
            </a:r>
            <a:endParaRPr lang="cs-CZ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je špatně</a:t>
            </a:r>
          </a:p>
          <a:p>
            <a:pPr marL="0" indent="0">
              <a:buNone/>
            </a:pPr>
            <a:r>
              <a:rPr lang="cs-CZ" dirty="0"/>
              <a:t>				přísudek</a:t>
            </a:r>
          </a:p>
          <a:p>
            <a:pPr marL="0" indent="0">
              <a:buNone/>
            </a:pPr>
            <a:r>
              <a:rPr lang="cs-CZ" dirty="0"/>
              <a:t>	D, a		D, r				D, 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z období	mi				vždycky</a:t>
            </a:r>
          </a:p>
          <a:p>
            <a:pPr marL="0" indent="0">
              <a:buNone/>
            </a:pPr>
            <a:r>
              <a:rPr lang="cs-CZ" dirty="0"/>
              <a:t>	PU příčiny	PU </a:t>
            </a:r>
            <a:r>
              <a:rPr lang="cs-CZ" dirty="0" err="1"/>
              <a:t>proživatele</a:t>
            </a:r>
            <a:r>
              <a:rPr lang="cs-CZ" dirty="0"/>
              <a:t> 		PU času</a:t>
            </a:r>
          </a:p>
          <a:p>
            <a:pPr marL="0" indent="0">
              <a:buNone/>
            </a:pPr>
            <a:r>
              <a:rPr lang="cs-CZ" dirty="0"/>
              <a:t>D, k			děje </a:t>
            </a:r>
          </a:p>
          <a:p>
            <a:pPr marL="0" indent="0">
              <a:buNone/>
            </a:pPr>
            <a:r>
              <a:rPr lang="cs-CZ" b="1" dirty="0"/>
              <a:t>zkouškového</a:t>
            </a:r>
          </a:p>
          <a:p>
            <a:pPr marL="0" indent="0">
              <a:buNone/>
            </a:pPr>
            <a:r>
              <a:rPr lang="cs-CZ" dirty="0"/>
              <a:t>přívlastek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dirty="0">
                <a:solidFill>
                  <a:schemeClr val="accent6"/>
                </a:solidFill>
              </a:rPr>
              <a:t>Věta bezpodmětná!</a:t>
            </a: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3821724" y="2192215"/>
            <a:ext cx="2555631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2801816" y="3563815"/>
            <a:ext cx="703385" cy="112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5345723" y="2192215"/>
            <a:ext cx="1266092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729046" y="2192215"/>
            <a:ext cx="2391508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/>
                </a:solidFill>
              </a:rPr>
              <a:t>Unavený z práce dětem k večeři jen namazal chleba.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81402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sz="2300" dirty="0"/>
              <a:t>				</a:t>
            </a:r>
            <a:r>
              <a:rPr lang="cs-CZ" sz="2200" b="1" dirty="0"/>
              <a:t>namazal</a:t>
            </a:r>
          </a:p>
          <a:p>
            <a:pPr marL="0" indent="0">
              <a:buNone/>
            </a:pPr>
            <a:r>
              <a:rPr lang="cs-CZ" sz="2200" dirty="0"/>
              <a:t>						přísudek</a:t>
            </a:r>
          </a:p>
          <a:p>
            <a:pPr marL="0" indent="0">
              <a:buNone/>
            </a:pPr>
            <a:r>
              <a:rPr lang="cs-CZ" sz="2200" dirty="0"/>
              <a:t>P, k			D, a		D, a	D, a	D, r</a:t>
            </a:r>
          </a:p>
          <a:p>
            <a:pPr marL="0" indent="0">
              <a:buNone/>
            </a:pPr>
            <a:r>
              <a:rPr lang="cs-CZ" sz="2200" b="1" dirty="0"/>
              <a:t>(on)		unavený 	dětem 	k večeři 	chleba</a:t>
            </a:r>
          </a:p>
          <a:p>
            <a:pPr marL="0" indent="0">
              <a:buNone/>
            </a:pPr>
            <a:r>
              <a:rPr lang="cs-CZ" sz="2200" dirty="0"/>
              <a:t>podmět		doplněk 	PU 	PU účelu 	předmět</a:t>
            </a:r>
          </a:p>
          <a:p>
            <a:pPr marL="0" indent="0">
              <a:buNone/>
            </a:pPr>
            <a:r>
              <a:rPr lang="cs-CZ" sz="2200" dirty="0"/>
              <a:t>nevyjádřený			prospěchu</a:t>
            </a:r>
          </a:p>
          <a:p>
            <a:pPr marL="0" indent="0">
              <a:buNone/>
            </a:pPr>
            <a:r>
              <a:rPr lang="cs-CZ" sz="2200" dirty="0"/>
              <a:t>			D, a</a:t>
            </a:r>
          </a:p>
          <a:p>
            <a:pPr marL="0" indent="0">
              <a:buNone/>
            </a:pPr>
            <a:r>
              <a:rPr lang="cs-CZ" sz="2200" dirty="0"/>
              <a:t>	D, k		</a:t>
            </a:r>
            <a:r>
              <a:rPr lang="cs-CZ" sz="2200" b="1" dirty="0"/>
              <a:t>z práce</a:t>
            </a:r>
          </a:p>
          <a:p>
            <a:pPr marL="0" indent="0">
              <a:buNone/>
            </a:pPr>
            <a:r>
              <a:rPr lang="cs-CZ" sz="2200" dirty="0"/>
              <a:t>			PU příčiny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4829909" y="2250831"/>
            <a:ext cx="3001107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403232" y="2250831"/>
            <a:ext cx="5322277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471138" y="2250831"/>
            <a:ext cx="1629508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7467601" y="2250831"/>
            <a:ext cx="855785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8440615" y="2250831"/>
            <a:ext cx="691662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4736124" y="3552092"/>
            <a:ext cx="644769" cy="1430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Volný tvar 15"/>
          <p:cNvSpPr/>
          <p:nvPr/>
        </p:nvSpPr>
        <p:spPr>
          <a:xfrm>
            <a:off x="2414954" y="3528646"/>
            <a:ext cx="2110154" cy="1601860"/>
          </a:xfrm>
          <a:custGeom>
            <a:avLst/>
            <a:gdLst>
              <a:gd name="connsiteX0" fmla="*/ 0 w 2110154"/>
              <a:gd name="connsiteY0" fmla="*/ 0 h 1601860"/>
              <a:gd name="connsiteX1" fmla="*/ 832338 w 2110154"/>
              <a:gd name="connsiteY1" fmla="*/ 1441939 h 1601860"/>
              <a:gd name="connsiteX2" fmla="*/ 1676400 w 2110154"/>
              <a:gd name="connsiteY2" fmla="*/ 1406769 h 1601860"/>
              <a:gd name="connsiteX3" fmla="*/ 2110154 w 2110154"/>
              <a:gd name="connsiteY3" fmla="*/ 23446 h 1601860"/>
              <a:gd name="connsiteX4" fmla="*/ 2110154 w 2110154"/>
              <a:gd name="connsiteY4" fmla="*/ 23446 h 160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54" h="1601860">
                <a:moveTo>
                  <a:pt x="0" y="0"/>
                </a:moveTo>
                <a:cubicBezTo>
                  <a:pt x="276469" y="603739"/>
                  <a:pt x="552938" y="1207478"/>
                  <a:pt x="832338" y="1441939"/>
                </a:cubicBezTo>
                <a:cubicBezTo>
                  <a:pt x="1111738" y="1676401"/>
                  <a:pt x="1463431" y="1643184"/>
                  <a:pt x="1676400" y="1406769"/>
                </a:cubicBezTo>
                <a:cubicBezTo>
                  <a:pt x="1889369" y="1170354"/>
                  <a:pt x="2110154" y="23446"/>
                  <a:pt x="2110154" y="23446"/>
                </a:cubicBezTo>
                <a:lnTo>
                  <a:pt x="2110154" y="23446"/>
                </a:lnTo>
              </a:path>
            </a:pathLst>
          </a:custGeom>
          <a:noFill/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8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0862" y="365127"/>
            <a:ext cx="8581292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dirty="0">
                <a:solidFill>
                  <a:schemeClr val="accent1"/>
                </a:solidFill>
              </a:rPr>
              <a:t>K buzení mohou neslyšící používat vibrační budíky na telefonech.</a:t>
            </a:r>
            <a:endParaRPr lang="cs-CZ" sz="24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83863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		mohou používat</a:t>
            </a:r>
          </a:p>
          <a:p>
            <a:pPr marL="0" indent="0">
              <a:buNone/>
            </a:pPr>
            <a:r>
              <a:rPr lang="cs-CZ" dirty="0"/>
              <a:t>		přísudek</a:t>
            </a:r>
          </a:p>
          <a:p>
            <a:pPr marL="0" indent="0">
              <a:buNone/>
            </a:pPr>
            <a:r>
              <a:rPr lang="cs-CZ" dirty="0"/>
              <a:t>D, a			P, k			D, r</a:t>
            </a:r>
          </a:p>
          <a:p>
            <a:pPr marL="0" indent="0">
              <a:buNone/>
            </a:pPr>
            <a:r>
              <a:rPr lang="cs-CZ" b="1" dirty="0"/>
              <a:t>k buzení 		neslyšící 		budíky</a:t>
            </a:r>
          </a:p>
          <a:p>
            <a:pPr marL="0" indent="0">
              <a:buNone/>
            </a:pPr>
            <a:r>
              <a:rPr lang="cs-CZ" dirty="0"/>
              <a:t>PU účelu 		podmět 		předmět</a:t>
            </a:r>
          </a:p>
          <a:p>
            <a:pPr marL="0" indent="0">
              <a:buNone/>
            </a:pPr>
            <a:r>
              <a:rPr lang="cs-CZ" dirty="0"/>
              <a:t>					D, k		D, a</a:t>
            </a:r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vibrační 		na </a:t>
            </a:r>
            <a:r>
              <a:rPr lang="cs-CZ" b="1" dirty="0" err="1"/>
              <a:t>telef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dirty="0"/>
              <a:t>				přívlastek 		přívlastek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649415" y="2215663"/>
            <a:ext cx="2239108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5087815" y="2215663"/>
            <a:ext cx="562708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369169" y="2215663"/>
            <a:ext cx="2895600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6564923" y="3751386"/>
            <a:ext cx="1699846" cy="1230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8264770" y="3751386"/>
            <a:ext cx="1055077" cy="1230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0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4536</TotalTime>
  <Words>520</Words>
  <Application>Microsoft Office PowerPoint</Application>
  <PresentationFormat>Širokoúhlá obrazovka</PresentationFormat>
  <Paragraphs>139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Úvodní jazykový seminář</vt:lpstr>
      <vt:lpstr>ještě vyjasnění k PU prospěchu</vt:lpstr>
      <vt:lpstr>dotazy k větám?</vt:lpstr>
      <vt:lpstr>Z ořechů mi nejmíň chutnají lískové.</vt:lpstr>
      <vt:lpstr>Jiří v opilosti mluvil maďarsky nebo polsky .</vt:lpstr>
      <vt:lpstr>Uprostřed města postavili architektonicky nevyhovující budovu. </vt:lpstr>
      <vt:lpstr>Ze zkouškového období je mi vždycky špatně.</vt:lpstr>
      <vt:lpstr>Unavený z práce dětem k večeři jen namazal chleba.</vt:lpstr>
      <vt:lpstr>K buzení mohou neslyšící používat vibrační budíky na telefonech.</vt:lpstr>
      <vt:lpstr>Podle redakce patří mezi pět vzhledově nejlepších druhů cukroví i pracny slepené čokoládou do věžiček.</vt:lpstr>
      <vt:lpstr>souvětí</vt:lpstr>
      <vt:lpstr>vedlejší věta</vt:lpstr>
      <vt:lpstr>souřadně spojené věty</vt:lpstr>
      <vt:lpstr>souřadně spojené věty</vt:lpstr>
      <vt:lpstr>grafické znázornění</vt:lpstr>
      <vt:lpstr>Prezentace aplikace PowerPoint</vt:lpstr>
      <vt:lpstr>DÚ: cvičení složitějších rozborů souvětí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Prokšová, Hana</cp:lastModifiedBy>
  <cp:revision>104</cp:revision>
  <dcterms:created xsi:type="dcterms:W3CDTF">2017-10-19T09:50:07Z</dcterms:created>
  <dcterms:modified xsi:type="dcterms:W3CDTF">2017-12-12T17:05:55Z</dcterms:modified>
</cp:coreProperties>
</file>