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C7EBE-E36E-4B26-86C6-6A4212E3A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328347-8FA4-4FFA-9A5F-860004C50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1D3591-F6C3-4902-924E-833EA533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2C0F68-BACD-4AB5-AF02-ECCEBF4A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3BD63D-069E-40F4-9B3B-507233B5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76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518DA-2923-4B51-A407-9028F2D2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64019E-C4B4-455C-BCDF-8BEF4C0EF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A35B41-B282-4D63-AC38-EE7B3B5C9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DAA1B0-BDE5-4BDB-B246-B46218D0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DCC098-6358-498C-A690-A089E0CF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4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ABF589-B664-49B3-9537-218CD4474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B70392-FC30-4E4E-8E02-B464D2340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FD6B28-EAC8-4169-A3F1-5FF5D658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584F39-9DE5-47FB-B8B1-8D9A659A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74A10D-27A7-486C-ABDD-4AD8B3D7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1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C6076-06C3-436C-AC89-4AE8B048E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A7FF2-0E6D-46C5-8EBD-DD1A0DBD4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ECD45-CC3D-4C00-B779-51918F20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44A614-4925-4943-8EB8-5453DA503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88D103-A980-4AE8-B900-9601292F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84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AF490-725B-4924-A2C5-1A31C77D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DFFF4D-6FA5-464D-A83A-CAFE08FC6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EF3E3-A1C5-4291-93EB-03B483FB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21D83E-9D37-4F74-9893-537FB756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9BAC1-0B8A-44AA-A403-FE302F0D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15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FFACD-77C7-47E2-B1AA-65587C84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497A6-1D8E-40F8-ACC8-7054D8ABD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A5AE9C-4521-40C4-83D4-6638A7BE7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49E7E4-BEF5-412C-A03A-027C9172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8A260A-8BF9-4A59-87B0-4ABF0E27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98FEA9-0D43-4DBA-8938-E43449CF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13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86B86-B884-4217-9934-3CDC3D36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6E3D32-07A8-493D-AD76-9C981B94F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F3136A-D175-4FD7-A05C-214A28DC6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6A6022-B6BF-4B52-8C71-AE456DEC5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1E6D40E-FB42-4490-BDA8-74867E38E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D916E0-CBFA-4699-8A46-14E4871B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DBA911-70FE-4B88-80FD-4846B059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69487A-1BF0-48C1-9FAC-32A8D7ED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97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BD2FD-76AC-4A66-8E6D-A0892BCE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F7DA6BF-1632-4F0B-8FDC-57E17F21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701329-ECB2-4309-B145-D26FD134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B0E3884-AA7F-41B1-9142-D8FBC01E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36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2258E0-2801-47A4-BF56-380528CC3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29591C-397B-4E7A-908C-A89EAB33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1879BB-4EB1-4D17-87A3-183055E7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9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E44A7-7FE2-4995-BC7E-0324F34B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2A46FC-E898-43D2-BA89-92225795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206B41-EE06-4588-8FEA-8D3EE553D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9646B0-E00E-4E0F-B169-2DE708C1A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A03EEB-83A4-4D61-B2C3-4494B890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11251A-2420-413B-A661-DF107DB5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47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36399-E46D-4E28-8D97-A93FCA92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A68CD0-0509-4F3F-9D67-13D5B13A5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D0AA7E-DADE-4452-99E1-7F5E85499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630A9A-DDC5-4898-B919-5B01D851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E5A154-B2FA-48B9-8680-74D4BDB1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8CF796-068D-4433-B5F9-C63FF806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97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B667686-4D37-4C7D-AF36-7612F2E6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B97818-7D33-428A-8281-0E879DC14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92CB3D-172F-4D3E-87D2-5E6225761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8F686-81DB-4947-BA46-205B2FC95EBD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D94F2E-555D-42DD-A268-05391C2EE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EE4AD-4E12-4861-9286-BD17A4D01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3BAA-00CD-40E0-8FDF-98B4F98C3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37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EEB13-D073-4598-94E6-DE0166907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Vztahy mezi USA a Latinskou Amerikou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7A3387-50B8-45F0-9138-E3E3B86737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 19. století, se zaměřením na období po roce 1945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324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Karibská krize (1962) -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americkém vedení se vyhrotily dva názory na další postup: 1) Část požadovala okamžitý útok proti Kubě. 2) Druhá část pak méně riskantní postup - USA měla vytvořit kolem Kuby blokádu (karanténa) – dále neměly být vpuštěny lodě vezoucí vojenský materiál (tento názor v debatě nakonec zvítězil)</a:t>
            </a:r>
          </a:p>
          <a:p>
            <a:r>
              <a:rPr lang="cs-CZ" dirty="0"/>
              <a:t>Chruščov nakonec uznal existenci raket na Kubě a také prvně naznačil možnost kompromisu.</a:t>
            </a:r>
          </a:p>
        </p:txBody>
      </p:sp>
    </p:spTree>
    <p:extLst>
      <p:ext uri="{BB962C8B-B14F-4D97-AF65-F5344CB8AC3E}">
        <p14:creationId xmlns:p14="http://schemas.microsoft.com/office/powerpoint/2010/main" val="323162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4F3CE-4960-46F2-B364-78BECD6A6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Aliance pro pokrok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C8305-9DD3-4476-B11D-4CFBA159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Force on Immediate Latin American Problems</a:t>
            </a:r>
            <a:endParaRPr lang="cs-CZ" dirty="0"/>
          </a:p>
          <a:p>
            <a:r>
              <a:rPr lang="cs-CZ" dirty="0"/>
              <a:t>Závěrečná zpráva ze 4. ledna 1961 = region Latinské Ameriky má pro Spojené státy zásadní význam a šířící se komunistický vliv je vážným ohrožením amerických zájmů.</a:t>
            </a:r>
          </a:p>
          <a:p>
            <a:r>
              <a:rPr lang="cs-CZ" dirty="0"/>
              <a:t>Za nejlepší prostředek k prosazení amerických priorit byl určen program na podporu ekonomického a sociálního rozvoje.</a:t>
            </a:r>
          </a:p>
          <a:p>
            <a:r>
              <a:rPr lang="cs-CZ" dirty="0"/>
              <a:t>Reformní ekonomický zápal se časem vytrácel, zatímco vojenská stránka Aliance přetrvala.</a:t>
            </a:r>
          </a:p>
        </p:txBody>
      </p:sp>
    </p:spTree>
    <p:extLst>
      <p:ext uri="{BB962C8B-B14F-4D97-AF65-F5344CB8AC3E}">
        <p14:creationId xmlns:p14="http://schemas.microsoft.com/office/powerpoint/2010/main" val="2838999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030F4-77F1-45A7-A602-51AD85652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Invaze do Dominikánské republiky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15A94F-11DF-4C12-88C7-7A954ECB5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Diktátor </a:t>
            </a:r>
            <a:r>
              <a:rPr lang="cs-CZ" b="1" dirty="0"/>
              <a:t>Rafael </a:t>
            </a:r>
            <a:r>
              <a:rPr lang="cs-CZ" b="1" dirty="0" err="1"/>
              <a:t>Trujillo</a:t>
            </a:r>
            <a:r>
              <a:rPr lang="cs-CZ" dirty="0"/>
              <a:t> vládl Dominikánské republice od roku 1930 do 1961.</a:t>
            </a:r>
          </a:p>
          <a:p>
            <a:r>
              <a:rPr lang="cs-CZ" dirty="0"/>
              <a:t>V roce 1962 proběhly v DR vůbec první svobodné volby, prezidentem byl zvolen Juan Bosch - Sedm měsíců po nástupu byl svržen vojenským převratem</a:t>
            </a:r>
          </a:p>
          <a:p>
            <a:r>
              <a:rPr lang="cs-CZ" dirty="0"/>
              <a:t>1965 – USA poslaly vojáky do DR</a:t>
            </a:r>
          </a:p>
          <a:p>
            <a:r>
              <a:rPr lang="cs-CZ" dirty="0" err="1"/>
              <a:t>Johnsonova</a:t>
            </a:r>
            <a:r>
              <a:rPr lang="cs-CZ" dirty="0"/>
              <a:t> doktrína: „Americké národy nemohou, nesmějí a nechtějí připustit zřízení další komunistické vlády na západní polokouli.“</a:t>
            </a:r>
          </a:p>
        </p:txBody>
      </p:sp>
    </p:spTree>
    <p:extLst>
      <p:ext uri="{BB962C8B-B14F-4D97-AF65-F5344CB8AC3E}">
        <p14:creationId xmlns:p14="http://schemas.microsoft.com/office/powerpoint/2010/main" val="223904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C0F74-4ECD-426E-AEB1-D0F66ED3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Chile - problémy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DCAC07-D429-4232-A509-6BFF730D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dvacátých let </a:t>
            </a:r>
            <a:r>
              <a:rPr lang="cs-CZ" b="1" dirty="0"/>
              <a:t>rostl poměrně významným způsobem počet obyvatel </a:t>
            </a:r>
            <a:r>
              <a:rPr lang="cs-CZ" dirty="0"/>
              <a:t>Chile = nedostatek bytů, což vedlo ke vzniku chudinských ghett, kterým se v Chile říkalo </a:t>
            </a:r>
            <a:r>
              <a:rPr lang="cs-CZ" i="1" dirty="0" err="1"/>
              <a:t>callampas</a:t>
            </a:r>
            <a:r>
              <a:rPr lang="cs-CZ" i="1" dirty="0"/>
              <a:t>.</a:t>
            </a:r>
          </a:p>
          <a:p>
            <a:r>
              <a:rPr lang="cs-CZ" dirty="0"/>
              <a:t>Stejně jako jinde v Latinské Americe i v Chile byla problémem </a:t>
            </a:r>
            <a:r>
              <a:rPr lang="cs-CZ" b="1" dirty="0"/>
              <a:t>držba půdy</a:t>
            </a:r>
            <a:r>
              <a:rPr lang="cs-CZ" dirty="0"/>
              <a:t>.</a:t>
            </a:r>
          </a:p>
          <a:p>
            <a:r>
              <a:rPr lang="cs-CZ" dirty="0"/>
              <a:t>Většina dalších průmyslových odvětví byla zejména během a po velké hospodářské krize ovládána monopoly, které si diktovaly často přemrštěné ceny.</a:t>
            </a:r>
          </a:p>
          <a:p>
            <a:r>
              <a:rPr lang="cs-CZ" dirty="0"/>
              <a:t>Dost významným odvětvím pro Chile byl </a:t>
            </a:r>
            <a:r>
              <a:rPr lang="cs-CZ" b="1" dirty="0"/>
              <a:t>měděný průmysl</a:t>
            </a:r>
            <a:r>
              <a:rPr lang="cs-CZ" dirty="0"/>
              <a:t>, který se ovšem ocitl z větší části v rukou amerických firem, které investovaly značné finanční prostředky do modernizace těžebních technologií a učinily z těžby mědi vlajkovou loď celého chilského hospodářství.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627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iarioantofagasta.cl/wp-content/uploads/2015/05/viviendas.jpg">
            <a:extLst>
              <a:ext uri="{FF2B5EF4-FFF2-40B4-BE49-F238E27FC236}">
                <a16:creationId xmlns:a16="http://schemas.microsoft.com/office/drawing/2014/main" id="{D3340F54-F29F-41E4-A041-27531698B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228" y="643466"/>
            <a:ext cx="8377544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43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9AB4B-6969-423A-BEDC-73F2844D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Cesta </a:t>
            </a:r>
            <a:r>
              <a:rPr lang="cs-CZ" b="1" dirty="0" err="1"/>
              <a:t>Allendeho</a:t>
            </a:r>
            <a:r>
              <a:rPr lang="cs-CZ" b="1" dirty="0"/>
              <a:t> k moci a jeho vláda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89C0C-8241-45F2-89CD-ACD161D3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roce 1970 se v Chile konaly prezidentské volby.</a:t>
            </a:r>
          </a:p>
          <a:p>
            <a:r>
              <a:rPr lang="cs-CZ" dirty="0"/>
              <a:t>S velkým entusiasmem se chystala do voleb Lidová jednota (</a:t>
            </a:r>
            <a:r>
              <a:rPr lang="cs-CZ" i="1" dirty="0" err="1"/>
              <a:t>Unidad</a:t>
            </a:r>
            <a:r>
              <a:rPr lang="cs-CZ" i="1" dirty="0"/>
              <a:t> </a:t>
            </a:r>
            <a:r>
              <a:rPr lang="cs-CZ" i="1" dirty="0" err="1"/>
              <a:t>Popular</a:t>
            </a:r>
            <a:r>
              <a:rPr lang="cs-CZ" dirty="0"/>
              <a:t>, UP), zejména její socialistická část.</a:t>
            </a:r>
          </a:p>
          <a:p>
            <a:r>
              <a:rPr lang="cs-CZ" dirty="0"/>
              <a:t>Komunisté byli na levici téměř nejumírněnější seskupení. Rozhodující slovo měli socialisté. </a:t>
            </a:r>
          </a:p>
          <a:p>
            <a:r>
              <a:rPr lang="cs-CZ" dirty="0"/>
              <a:t>Volby se uskutečnily v září 1970. Zvítězil Salvador </a:t>
            </a:r>
            <a:r>
              <a:rPr lang="cs-CZ" dirty="0" err="1"/>
              <a:t>Allende</a:t>
            </a:r>
            <a:r>
              <a:rPr lang="cs-CZ" dirty="0"/>
              <a:t> s 36,30 % (1 075 616 hlasů). To bylo méně než v předchozích volbách (38,5 %). </a:t>
            </a:r>
          </a:p>
        </p:txBody>
      </p:sp>
    </p:spTree>
    <p:extLst>
      <p:ext uri="{BB962C8B-B14F-4D97-AF65-F5344CB8AC3E}">
        <p14:creationId xmlns:p14="http://schemas.microsoft.com/office/powerpoint/2010/main" val="1464095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037E9-9214-436B-B89D-9259E311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Puč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B2BED-3F4F-4E31-BBF2-342EC8865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 rezignaci generála Carlose Huga </a:t>
            </a:r>
            <a:r>
              <a:rPr lang="cs-CZ" dirty="0" err="1"/>
              <a:t>Pratse</a:t>
            </a:r>
            <a:r>
              <a:rPr lang="cs-CZ" dirty="0"/>
              <a:t> (pod tlakem ulice) na post velitele pozemních sil do funkce jmenoval generála Augusta </a:t>
            </a:r>
            <a:r>
              <a:rPr lang="cs-CZ" dirty="0" err="1"/>
              <a:t>Pinocheta</a:t>
            </a:r>
            <a:r>
              <a:rPr lang="cs-CZ" dirty="0"/>
              <a:t>.</a:t>
            </a:r>
          </a:p>
          <a:p>
            <a:r>
              <a:rPr lang="cs-CZ" dirty="0"/>
              <a:t>V armádě, jež byla tradičně konzervativní, dlouhodobě sílily protivládní tendence, až se mezi jejími hlavními představiteli vynořila myšlenka na provedení vojenského puče. </a:t>
            </a:r>
          </a:p>
          <a:p>
            <a:r>
              <a:rPr lang="cs-CZ" dirty="0" err="1"/>
              <a:t>Pinochet</a:t>
            </a:r>
            <a:r>
              <a:rPr lang="cs-CZ" dirty="0"/>
              <a:t>, který zpočátku ideu vojenského převratu odmítal, se na poslední chvíli k pučistům připojil. </a:t>
            </a:r>
          </a:p>
          <a:p>
            <a:r>
              <a:rPr lang="cs-CZ" dirty="0"/>
              <a:t>V úterý 11. září 1973 v časných raných hodinách dostal </a:t>
            </a:r>
            <a:r>
              <a:rPr lang="cs-CZ" dirty="0" err="1"/>
              <a:t>Allende</a:t>
            </a:r>
            <a:r>
              <a:rPr lang="cs-CZ" dirty="0"/>
              <a:t> zprávu o povstání námořníků na válečných lodích ve </a:t>
            </a:r>
            <a:r>
              <a:rPr lang="cs-CZ" dirty="0" err="1"/>
              <a:t>Valparaísu</a:t>
            </a:r>
            <a:r>
              <a:rPr lang="cs-CZ" dirty="0"/>
              <a:t>.</a:t>
            </a:r>
          </a:p>
          <a:p>
            <a:r>
              <a:rPr lang="cs-CZ" dirty="0"/>
              <a:t>O pár hodin později se ke vzpouře připojily i vojenské jednotky v hlavním městě, obsadily rozhlasová studia a vysílačky a obklíčily La </a:t>
            </a:r>
            <a:r>
              <a:rPr lang="cs-CZ" dirty="0" err="1"/>
              <a:t>Monedu</a:t>
            </a:r>
            <a:r>
              <a:rPr lang="cs-CZ" dirty="0"/>
              <a:t>. </a:t>
            </a:r>
          </a:p>
          <a:p>
            <a:r>
              <a:rPr lang="cs-CZ" dirty="0"/>
              <a:t>Prezident zemřel někdy mezi 14:15 a 14:25.</a:t>
            </a:r>
          </a:p>
        </p:txBody>
      </p:sp>
    </p:spTree>
    <p:extLst>
      <p:ext uri="{BB962C8B-B14F-4D97-AF65-F5344CB8AC3E}">
        <p14:creationId xmlns:p14="http://schemas.microsoft.com/office/powerpoint/2010/main" val="4245632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4BBB-24D3-42E8-93C9-3E90F2D0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Represe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3A7849-2EA2-486F-A313-6B2DBB66D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Okamžitě po dobytí La </a:t>
            </a:r>
            <a:r>
              <a:rPr lang="cs-CZ" dirty="0" err="1"/>
              <a:t>Monedy</a:t>
            </a:r>
            <a:r>
              <a:rPr lang="cs-CZ" dirty="0"/>
              <a:t> nastalo pouliční pálení „nevhodných“ knih a Národní stadion (</a:t>
            </a:r>
            <a:r>
              <a:rPr lang="cs-CZ" i="1" dirty="0" err="1"/>
              <a:t>Estadio</a:t>
            </a:r>
            <a:r>
              <a:rPr lang="cs-CZ" i="1" dirty="0"/>
              <a:t> </a:t>
            </a:r>
            <a:r>
              <a:rPr lang="cs-CZ" i="1" dirty="0" err="1"/>
              <a:t>Nacional</a:t>
            </a:r>
            <a:r>
              <a:rPr lang="cs-CZ" dirty="0"/>
              <a:t>) se proměnil v jednu velkou věznici a mučírnu. </a:t>
            </a:r>
          </a:p>
          <a:p>
            <a:r>
              <a:rPr lang="cs-CZ" dirty="0"/>
              <a:t>Symbolem represe se stala Národní informační správa (</a:t>
            </a:r>
            <a:r>
              <a:rPr lang="cs-CZ" i="1" dirty="0" err="1"/>
              <a:t>Dirección</a:t>
            </a:r>
            <a:r>
              <a:rPr lang="cs-CZ" i="1" dirty="0"/>
              <a:t> </a:t>
            </a:r>
            <a:r>
              <a:rPr lang="cs-CZ" i="1" dirty="0" err="1"/>
              <a:t>Nacional</a:t>
            </a:r>
            <a:r>
              <a:rPr lang="cs-CZ" i="1" dirty="0"/>
              <a:t> de </a:t>
            </a:r>
            <a:r>
              <a:rPr lang="cs-CZ" i="1" dirty="0" err="1"/>
              <a:t>Información</a:t>
            </a:r>
            <a:r>
              <a:rPr lang="cs-CZ" dirty="0"/>
              <a:t>, DINA). Do jejího čela byl postaven Manuel </a:t>
            </a:r>
            <a:r>
              <a:rPr lang="cs-CZ" dirty="0" err="1"/>
              <a:t>Contreras</a:t>
            </a:r>
            <a:r>
              <a:rPr lang="cs-CZ" dirty="0"/>
              <a:t>.</a:t>
            </a:r>
          </a:p>
          <a:p>
            <a:r>
              <a:rPr lang="cs-CZ" dirty="0"/>
              <a:t>Nominálně se jednalo o koordinační centrálu tajných služeb jednotlivých sekcí armády, v praxi si však tato organizace vydobyla zcela autonomní postavení a byla podřízena přímo </a:t>
            </a:r>
            <a:r>
              <a:rPr lang="cs-CZ" dirty="0" err="1"/>
              <a:t>Pinochetovi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975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1CC0C-3364-41F3-90CF-5BCB36A3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Argentina – vojenská junta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86A4C-EFF6-4C65-89B6-963024625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Vojenská junta se v Argentině dostala k moci 23. března 1976, kdy vojáci svrhli prezidentku Isabelu Perónovou.</a:t>
            </a:r>
          </a:p>
          <a:p>
            <a:r>
              <a:rPr lang="cs-CZ" dirty="0"/>
              <a:t>1976-1983 – vojenská junta: generál Jorge Rafael </a:t>
            </a:r>
            <a:r>
              <a:rPr lang="cs-CZ" dirty="0" err="1"/>
              <a:t>Videla</a:t>
            </a:r>
            <a:r>
              <a:rPr lang="cs-CZ" dirty="0"/>
              <a:t>, admirál Emilio </a:t>
            </a:r>
            <a:r>
              <a:rPr lang="cs-CZ" dirty="0" err="1"/>
              <a:t>Massera</a:t>
            </a:r>
            <a:r>
              <a:rPr lang="cs-CZ" dirty="0"/>
              <a:t> a šéf vzdušných sil Orlando Ramon </a:t>
            </a:r>
            <a:r>
              <a:rPr lang="cs-CZ" dirty="0" err="1"/>
              <a:t>Agosti</a:t>
            </a:r>
            <a:r>
              <a:rPr lang="cs-CZ" dirty="0"/>
              <a:t> (</a:t>
            </a:r>
            <a:r>
              <a:rPr lang="it-IT" dirty="0"/>
              <a:t>od roku 1981 Roberto Eduardo Viola a Leopoldo Fortunato Galtieri</a:t>
            </a:r>
            <a:r>
              <a:rPr lang="cs-CZ" dirty="0"/>
              <a:t>)</a:t>
            </a:r>
          </a:p>
          <a:p>
            <a:r>
              <a:rPr lang="cs-CZ" dirty="0"/>
              <a:t>Režim junty byl ukončen roku 1983. Prezidentem země se stal Raúl </a:t>
            </a:r>
            <a:r>
              <a:rPr lang="cs-CZ" dirty="0" err="1"/>
              <a:t>Alfonsín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284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AC769-67C8-49CA-B774-FE0BB868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Nikaragua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B8D38-86E3-4376-825F-CD34956F3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Diktatura </a:t>
            </a:r>
            <a:r>
              <a:rPr lang="cs-CZ" dirty="0" err="1"/>
              <a:t>Somozů</a:t>
            </a:r>
            <a:r>
              <a:rPr lang="cs-CZ" dirty="0"/>
              <a:t> byla svržena díky podpoře SSSR a Kuby </a:t>
            </a:r>
            <a:r>
              <a:rPr lang="cs-CZ" b="1" dirty="0"/>
              <a:t>v roce 1979</a:t>
            </a:r>
            <a:r>
              <a:rPr lang="cs-CZ" dirty="0"/>
              <a:t>.</a:t>
            </a:r>
          </a:p>
          <a:p>
            <a:r>
              <a:rPr lang="cs-CZ" dirty="0"/>
              <a:t>Proti </a:t>
            </a:r>
            <a:r>
              <a:rPr lang="cs-CZ" dirty="0" err="1"/>
              <a:t>Sandinistické</a:t>
            </a:r>
            <a:r>
              <a:rPr lang="cs-CZ" dirty="0"/>
              <a:t> revoluci se hned po roce 1979 začaly formovat ozbrojené jednotky (</a:t>
            </a:r>
            <a:r>
              <a:rPr lang="cs-CZ" dirty="0" err="1"/>
              <a:t>Contras</a:t>
            </a:r>
            <a:r>
              <a:rPr lang="cs-CZ" dirty="0"/>
              <a:t>).</a:t>
            </a:r>
          </a:p>
          <a:p>
            <a:r>
              <a:rPr lang="cs-CZ" b="1" dirty="0"/>
              <a:t>Írán </a:t>
            </a:r>
            <a:r>
              <a:rPr lang="cs-CZ" b="1" dirty="0" err="1"/>
              <a:t>Contras</a:t>
            </a:r>
            <a:r>
              <a:rPr lang="cs-CZ" b="1" dirty="0"/>
              <a:t> </a:t>
            </a:r>
            <a:r>
              <a:rPr lang="cs-CZ" dirty="0"/>
              <a:t>byl kontroverzní skandál (Aféra </a:t>
            </a:r>
            <a:r>
              <a:rPr lang="cs-CZ" dirty="0" err="1"/>
              <a:t>Írángate</a:t>
            </a:r>
            <a:r>
              <a:rPr lang="cs-CZ"/>
              <a:t>), </a:t>
            </a:r>
            <a:r>
              <a:rPr lang="cs-CZ" dirty="0"/>
              <a:t>který se odehrál v 80. letech 20. století za vlády prezidenta Ronalda Reagana. </a:t>
            </a:r>
          </a:p>
        </p:txBody>
      </p:sp>
    </p:spTree>
    <p:extLst>
      <p:ext uri="{BB962C8B-B14F-4D97-AF65-F5344CB8AC3E}">
        <p14:creationId xmlns:p14="http://schemas.microsoft.com/office/powerpoint/2010/main" val="215696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7E9E-DC53-4658-B676-F04C7BFE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Vztahy mezi USA a 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671C5-4605-4A7D-BF33-21EF68273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/>
                <a:ea typeface="Calibri" panose="020F0502020204030204" pitchFamily="34" charset="0"/>
              </a:rPr>
              <a:t>- Tři hlavní americké zájmy: </a:t>
            </a: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a) bezpečnost Spojených států; </a:t>
            </a: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b) ochrana amerických ekonomických zájmů; </a:t>
            </a:r>
          </a:p>
          <a:p>
            <a:r>
              <a:rPr lang="cs-CZ" sz="2400" dirty="0">
                <a:effectLst/>
                <a:ea typeface="Calibri" panose="020F0502020204030204" pitchFamily="34" charset="0"/>
              </a:rPr>
              <a:t>c) uspokojení požadavků domácí politiky.</a:t>
            </a:r>
          </a:p>
          <a:p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Idea západní hemisféry x „úděl bílého muže“</a:t>
            </a:r>
          </a:p>
        </p:txBody>
      </p:sp>
    </p:spTree>
    <p:extLst>
      <p:ext uri="{BB962C8B-B14F-4D97-AF65-F5344CB8AC3E}">
        <p14:creationId xmlns:p14="http://schemas.microsoft.com/office/powerpoint/2010/main" val="104378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414C5-2AD4-4DF8-9493-82E0605A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Monroeova</a:t>
            </a:r>
            <a:r>
              <a:rPr lang="cs-CZ" b="1" dirty="0"/>
              <a:t> doktrína 1823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6CD15-19F6-4BBA-BA4E-4419ED930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Američané chtěli prosazovat svůj vliv a být ochránci celého kontinentu, ale proti Britům neměli šanci.</a:t>
            </a:r>
          </a:p>
          <a:p>
            <a:r>
              <a:rPr lang="cs-CZ" dirty="0"/>
              <a:t>Američané brali jihoamerické státy téměř jako svojí doménu, kterou by chtěli ovládnout, ale zároveň jí chtěli chránit již nyní.</a:t>
            </a:r>
          </a:p>
          <a:p>
            <a:r>
              <a:rPr lang="cs-CZ" dirty="0"/>
              <a:t>1811 - „No Transfer </a:t>
            </a:r>
            <a:r>
              <a:rPr lang="cs-CZ" dirty="0" err="1"/>
              <a:t>Resolution</a:t>
            </a:r>
            <a:r>
              <a:rPr lang="cs-CZ" dirty="0"/>
              <a:t>“</a:t>
            </a:r>
          </a:p>
          <a:p>
            <a:r>
              <a:rPr lang="cs-CZ" dirty="0"/>
              <a:t>Cílem </a:t>
            </a:r>
            <a:r>
              <a:rPr lang="cs-CZ" dirty="0" err="1"/>
              <a:t>Monroeovy</a:t>
            </a:r>
            <a:r>
              <a:rPr lang="cs-CZ" dirty="0"/>
              <a:t> doktríny, se kterou Britové jednak souhlasili a měli společný cíl, bylo zabránit evropským mocnostem návrat do Ameriky, což zaštitovala i britská flotila.</a:t>
            </a:r>
          </a:p>
          <a:p>
            <a:r>
              <a:rPr lang="cs-CZ" dirty="0"/>
              <a:t>V polovině 19. století začaly USA soupeřit s VB o kontrolu nad Karibikem a Střední Amerikou. (1850 </a:t>
            </a:r>
            <a:r>
              <a:rPr lang="cs-CZ" dirty="0" err="1"/>
              <a:t>Clayton-Bulwerova</a:t>
            </a:r>
            <a:r>
              <a:rPr lang="cs-CZ" dirty="0"/>
              <a:t> smlouva)</a:t>
            </a:r>
          </a:p>
          <a:p>
            <a:r>
              <a:rPr lang="cs-CZ" dirty="0"/>
              <a:t>V roce 1867 se ale USA cítily již natolik silné, že se Britům postavily.</a:t>
            </a:r>
          </a:p>
        </p:txBody>
      </p:sp>
    </p:spTree>
    <p:extLst>
      <p:ext uri="{BB962C8B-B14F-4D97-AF65-F5344CB8AC3E}">
        <p14:creationId xmlns:p14="http://schemas.microsoft.com/office/powerpoint/2010/main" val="408367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BF59B-4DBC-4861-A4A8-D1FA12E8C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Politika „velkého klacku“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135FF-AC23-4579-9B87-7B1F889EF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1901 - tzv. </a:t>
            </a:r>
            <a:r>
              <a:rPr lang="cs-CZ" dirty="0" err="1"/>
              <a:t>Plattův</a:t>
            </a:r>
            <a:r>
              <a:rPr lang="cs-CZ" dirty="0"/>
              <a:t> dodatek</a:t>
            </a:r>
          </a:p>
          <a:p>
            <a:r>
              <a:rPr lang="cs-CZ" dirty="0"/>
              <a:t>1903 – odtržení Panamy od Kolumbie</a:t>
            </a:r>
          </a:p>
          <a:p>
            <a:r>
              <a:rPr lang="cs-CZ" dirty="0"/>
              <a:t>1904 prezident </a:t>
            </a:r>
            <a:r>
              <a:rPr lang="cs-CZ" b="1" dirty="0"/>
              <a:t>Theodor Roosevelt </a:t>
            </a:r>
            <a:r>
              <a:rPr lang="cs-CZ" dirty="0"/>
              <a:t>vyhlásil dodatek k </a:t>
            </a:r>
            <a:r>
              <a:rPr lang="cs-CZ" dirty="0" err="1"/>
              <a:t>Monroeově</a:t>
            </a:r>
            <a:r>
              <a:rPr lang="cs-CZ" dirty="0"/>
              <a:t> doktríně: Principem dodatku bylo rozšíření situací, které opravňují Spojené státy zasáhnout do dění v latinskoamerických zemích.</a:t>
            </a:r>
          </a:p>
          <a:p>
            <a:r>
              <a:rPr lang="cs-CZ" dirty="0"/>
              <a:t>I pro následující administrativu bylo hlavním cílem zajištění bezpečnosti a stability regionu. Prezident </a:t>
            </a:r>
            <a:r>
              <a:rPr lang="cs-CZ" b="1" dirty="0"/>
              <a:t>William Taft</a:t>
            </a:r>
            <a:r>
              <a:rPr lang="cs-CZ" dirty="0"/>
              <a:t> se pokusil tohoto cíle dosáhnout ekonomickými prostředky a vyhlásil tzv. </a:t>
            </a:r>
            <a:r>
              <a:rPr lang="cs-CZ" b="1" dirty="0"/>
              <a:t>„dolarovou diplomacii”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92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69584-CA77-4F0E-B702-02841F2F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Politika dobrého sousedství (1933-1939)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61B4C-60BC-44D8-BB3A-573FD489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Postupné stahování jednotek z amerických protektorátů započalo už za </a:t>
            </a:r>
            <a:r>
              <a:rPr lang="cs-CZ" dirty="0" err="1"/>
              <a:t>Hardinga</a:t>
            </a:r>
            <a:r>
              <a:rPr lang="cs-CZ" dirty="0"/>
              <a:t>. Nejvýznamnější odklon od politiky intervencionismu ale nastal až za </a:t>
            </a:r>
            <a:r>
              <a:rPr lang="cs-CZ" dirty="0" err="1"/>
              <a:t>Hooverovy</a:t>
            </a:r>
            <a:r>
              <a:rPr lang="cs-CZ" dirty="0"/>
              <a:t> administrativy.</a:t>
            </a:r>
          </a:p>
          <a:p>
            <a:r>
              <a:rPr lang="cs-CZ" dirty="0"/>
              <a:t>Nové tendence v americké zahraniční politice, předznamenané </a:t>
            </a:r>
            <a:r>
              <a:rPr lang="cs-CZ" dirty="0" err="1"/>
              <a:t>Hooverovou</a:t>
            </a:r>
            <a:r>
              <a:rPr lang="cs-CZ" dirty="0"/>
              <a:t> administrativou, se plně projevily v </a:t>
            </a:r>
            <a:r>
              <a:rPr lang="cs-CZ" b="1" dirty="0"/>
              <a:t>Rooseveltově</a:t>
            </a:r>
            <a:r>
              <a:rPr lang="cs-CZ" dirty="0"/>
              <a:t> politice </a:t>
            </a:r>
            <a:r>
              <a:rPr lang="cs-CZ" b="1" dirty="0"/>
              <a:t>„dobrého sousedství”</a:t>
            </a:r>
            <a:r>
              <a:rPr lang="cs-CZ" dirty="0"/>
              <a:t>. Základem politiky „dobrého sousedství“ se stalo úplné americké zřeknutí se intervence.</a:t>
            </a:r>
          </a:p>
          <a:p>
            <a:r>
              <a:rPr lang="cs-CZ" dirty="0"/>
              <a:t>M</a:t>
            </a:r>
            <a:r>
              <a:rPr lang="pt-BR" dirty="0"/>
              <a:t>eziamerické konferenc</a:t>
            </a:r>
            <a:r>
              <a:rPr lang="cs-CZ" dirty="0"/>
              <a:t>e</a:t>
            </a:r>
            <a:r>
              <a:rPr lang="pt-BR" dirty="0"/>
              <a:t> v Montevideu v roce 1933 a v Buenos Aires v roce 1936</a:t>
            </a:r>
            <a:endParaRPr lang="cs-CZ" dirty="0"/>
          </a:p>
          <a:p>
            <a:r>
              <a:rPr lang="cs-CZ" dirty="0"/>
              <a:t>V roce 1938 na konferenci v Limě bylo jako konzultativní mechanismus ustaveno setkávání ministrů zahraničí.</a:t>
            </a:r>
          </a:p>
        </p:txBody>
      </p:sp>
    </p:spTree>
    <p:extLst>
      <p:ext uri="{BB962C8B-B14F-4D97-AF65-F5344CB8AC3E}">
        <p14:creationId xmlns:p14="http://schemas.microsoft.com/office/powerpoint/2010/main" val="188425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7AEE7-F201-4231-99A6-E297BAF0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světová válka a její dopady na 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DCE06-D511-4C58-B339-9BA458502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úzká ekonomická a politická spolupráce.</a:t>
            </a:r>
          </a:p>
          <a:p>
            <a:r>
              <a:rPr lang="cs-CZ" dirty="0"/>
              <a:t>Po válečném ekonomickém boomu nastalo období recese, které v kombinaci s klesajícím americkým zájmem vyvolalo vlnu nespokojenosti.</a:t>
            </a:r>
          </a:p>
          <a:p>
            <a:r>
              <a:rPr lang="cs-CZ" dirty="0"/>
              <a:t>2. září 1947 byl podepsán tzv. </a:t>
            </a:r>
            <a:r>
              <a:rPr lang="cs-CZ" dirty="0" err="1"/>
              <a:t>Rijský</a:t>
            </a:r>
            <a:r>
              <a:rPr lang="cs-CZ" dirty="0"/>
              <a:t> pakt (dohoda z Ria de </a:t>
            </a:r>
            <a:r>
              <a:rPr lang="cs-CZ" dirty="0" err="1"/>
              <a:t>Janeira</a:t>
            </a:r>
            <a:r>
              <a:rPr lang="cs-CZ" dirty="0"/>
              <a:t>).</a:t>
            </a:r>
          </a:p>
          <a:p>
            <a:r>
              <a:rPr lang="cs-CZ" dirty="0"/>
              <a:t>Dalším důležitým instrumentem pro spolupráci v tomto regionu byla Organizace amerických států (OAS). </a:t>
            </a:r>
            <a:r>
              <a:rPr lang="pl-PL" dirty="0"/>
              <a:t>Dnešní podobu organizace obdržela v roce 1948.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3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08069-A068-4435-8B60-4D7CC674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Puč v Guatemale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067A5-5761-43BC-9F29-D2F01A59A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Vliv USA a soukromých společností (United </a:t>
            </a:r>
            <a:r>
              <a:rPr lang="cs-CZ" dirty="0" err="1"/>
              <a:t>Fruit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) = tzv. banánová republika.</a:t>
            </a:r>
          </a:p>
          <a:p>
            <a:r>
              <a:rPr lang="cs-CZ" dirty="0"/>
              <a:t>1945 zvolen politicky umírněný prezident José </a:t>
            </a:r>
            <a:r>
              <a:rPr lang="cs-CZ" dirty="0" err="1"/>
              <a:t>Arévalo</a:t>
            </a:r>
            <a:endParaRPr lang="cs-CZ" dirty="0"/>
          </a:p>
          <a:p>
            <a:r>
              <a:rPr lang="cs-CZ" dirty="0"/>
              <a:t>1951 nastoupil do prezidentského úřadu demokraticky zvolený, levicově orientovaný </a:t>
            </a:r>
            <a:r>
              <a:rPr lang="cs-CZ" dirty="0" err="1"/>
              <a:t>Jacobo</a:t>
            </a:r>
            <a:r>
              <a:rPr lang="cs-CZ" dirty="0"/>
              <a:t> </a:t>
            </a:r>
            <a:r>
              <a:rPr lang="cs-CZ" dirty="0" err="1"/>
              <a:t>Árbenz</a:t>
            </a:r>
            <a:r>
              <a:rPr lang="cs-CZ" dirty="0"/>
              <a:t> </a:t>
            </a:r>
            <a:r>
              <a:rPr lang="cs-CZ" dirty="0" err="1"/>
              <a:t>Guzmán</a:t>
            </a:r>
            <a:r>
              <a:rPr lang="cs-CZ" dirty="0"/>
              <a:t>.</a:t>
            </a:r>
          </a:p>
          <a:p>
            <a:r>
              <a:rPr lang="cs-CZ" dirty="0"/>
              <a:t>V roce 1954 guatemalské opoziční síly s pomocí CIA a United </a:t>
            </a:r>
            <a:r>
              <a:rPr lang="cs-CZ" dirty="0" err="1"/>
              <a:t>Fruit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provedly puč a prezidenta </a:t>
            </a:r>
            <a:r>
              <a:rPr lang="cs-CZ" dirty="0" err="1"/>
              <a:t>Árbenz</a:t>
            </a:r>
            <a:r>
              <a:rPr lang="cs-CZ" dirty="0"/>
              <a:t> </a:t>
            </a:r>
            <a:r>
              <a:rPr lang="cs-CZ" dirty="0" err="1"/>
              <a:t>Guzmána</a:t>
            </a:r>
            <a:r>
              <a:rPr lang="cs-CZ" dirty="0"/>
              <a:t> sesadily.</a:t>
            </a:r>
          </a:p>
          <a:p>
            <a:r>
              <a:rPr lang="cs-CZ" dirty="0"/>
              <a:t>Novým prezidentem se stal představitel vojenské junty Carlos </a:t>
            </a:r>
            <a:r>
              <a:rPr lang="cs-CZ" dirty="0" err="1"/>
              <a:t>Castillo</a:t>
            </a:r>
            <a:r>
              <a:rPr lang="cs-CZ" dirty="0"/>
              <a:t> </a:t>
            </a:r>
            <a:r>
              <a:rPr lang="cs-CZ" dirty="0" err="1"/>
              <a:t>Armas</a:t>
            </a:r>
            <a:r>
              <a:rPr lang="cs-CZ" dirty="0"/>
              <a:t>, který byl po 3 letech vlády v červnu 1957 zavražděn členem své ochranky. Většina následujících vládních kabinetů (až do roku 1986) vznikala v rámci vojenské junty a hlásila se k antikomunismu.</a:t>
            </a:r>
          </a:p>
        </p:txBody>
      </p:sp>
    </p:spTree>
    <p:extLst>
      <p:ext uri="{BB962C8B-B14F-4D97-AF65-F5344CB8AC3E}">
        <p14:creationId xmlns:p14="http://schemas.microsoft.com/office/powerpoint/2010/main" val="49794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Kubánská revoluce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Březen 1952 – kubánská vláda svržena vojenským převratem někdejšího prezidenta </a:t>
            </a:r>
            <a:r>
              <a:rPr lang="cs-CZ" dirty="0" err="1"/>
              <a:t>Fulgenciem</a:t>
            </a:r>
            <a:r>
              <a:rPr lang="cs-CZ" dirty="0"/>
              <a:t> Batistou</a:t>
            </a:r>
          </a:p>
          <a:p>
            <a:r>
              <a:rPr lang="cs-CZ" dirty="0"/>
              <a:t>Proti jeho diktatuře se postavilo Hnutí mládeže století v čele s Fidelem Castrem.</a:t>
            </a:r>
          </a:p>
          <a:p>
            <a:r>
              <a:rPr lang="cs-CZ" dirty="0"/>
              <a:t>Tato organizace připravila a provedla 26. července 1953 neúspěšný ozbrojený útok na kasárna </a:t>
            </a:r>
            <a:r>
              <a:rPr lang="cs-CZ" dirty="0" err="1"/>
              <a:t>Moncada</a:t>
            </a:r>
            <a:r>
              <a:rPr lang="cs-CZ" dirty="0"/>
              <a:t> v Santiagu de </a:t>
            </a:r>
            <a:r>
              <a:rPr lang="cs-CZ" dirty="0" err="1"/>
              <a:t>Cuba</a:t>
            </a:r>
            <a:r>
              <a:rPr lang="cs-CZ" dirty="0"/>
              <a:t>. </a:t>
            </a:r>
          </a:p>
          <a:p>
            <a:r>
              <a:rPr lang="cs-CZ" dirty="0"/>
              <a:t>Castro připravil v  mexickém exilu další ozbrojené vystoupení proti Batistově diktatuře.</a:t>
            </a:r>
          </a:p>
          <a:p>
            <a:r>
              <a:rPr lang="cs-CZ" dirty="0"/>
              <a:t>Leden 1957 v pohoří Sierry Maestry zahájena partyzánskou válkou. Ta trvala dva roky, postupně se rozšířila po celém ostrově a skončila v lednu 1959 vítězstvím povstalců. </a:t>
            </a:r>
          </a:p>
          <a:p>
            <a:r>
              <a:rPr lang="cs-CZ" dirty="0"/>
              <a:t>V dubnu 1961 americká CIA s vědomím prezidenta zorganizovala invazi kubánských </a:t>
            </a:r>
            <a:r>
              <a:rPr lang="cs-CZ" i="1" dirty="0" err="1"/>
              <a:t>contras</a:t>
            </a:r>
            <a:r>
              <a:rPr lang="cs-CZ" dirty="0"/>
              <a:t> s cílem svrhnout Castrův režim. Avšak kubánské milice invazi v Zátoce sviní odrazily.</a:t>
            </a:r>
          </a:p>
        </p:txBody>
      </p:sp>
    </p:spTree>
    <p:extLst>
      <p:ext uri="{BB962C8B-B14F-4D97-AF65-F5344CB8AC3E}">
        <p14:creationId xmlns:p14="http://schemas.microsoft.com/office/powerpoint/2010/main" val="203563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Karibská krize (1962) - začátek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o umístění jaderných raket středního doletu na Kubě mělo </a:t>
            </a:r>
            <a:r>
              <a:rPr lang="cs-CZ" dirty="0" err="1"/>
              <a:t>upevnít</a:t>
            </a:r>
            <a:r>
              <a:rPr lang="cs-CZ" dirty="0"/>
              <a:t> Chruščovovu pozici doma i v zahraničí.</a:t>
            </a:r>
          </a:p>
          <a:p>
            <a:r>
              <a:rPr lang="cs-CZ" dirty="0"/>
              <a:t>První sovětské jednotky přistály v kubánských přístavech v srpnu 1962 (v polovině října instalovány první raketové komplexy u San </a:t>
            </a:r>
            <a:r>
              <a:rPr lang="cs-CZ" dirty="0" err="1"/>
              <a:t>Cristóbalu</a:t>
            </a:r>
            <a:r>
              <a:rPr lang="cs-CZ" dirty="0"/>
              <a:t>).</a:t>
            </a:r>
          </a:p>
          <a:p>
            <a:r>
              <a:rPr lang="cs-CZ" dirty="0"/>
              <a:t>Dne 10. října 1962 dostal US prezident na stůl satelitní snímky rozestavěných odpalovacích ramp v západní části Kuby.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1026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1435</Words>
  <Application>Microsoft Office PowerPoint</Application>
  <PresentationFormat>Širokoúhlá obrazovka</PresentationFormat>
  <Paragraphs>90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Vztahy mezi USA a Latinskou Amerikou </vt:lpstr>
      <vt:lpstr>Vztahy mezi USA a LA</vt:lpstr>
      <vt:lpstr>Monroeova doktrína 1823</vt:lpstr>
      <vt:lpstr>Politika „velkého klacku“</vt:lpstr>
      <vt:lpstr>Politika dobrého sousedství (1933-1939)</vt:lpstr>
      <vt:lpstr>Druhá světová válka a její dopady na LA</vt:lpstr>
      <vt:lpstr>Puč v Guatemale</vt:lpstr>
      <vt:lpstr>Kubánská revoluce</vt:lpstr>
      <vt:lpstr>Karibská krize (1962) - začátek</vt:lpstr>
      <vt:lpstr>Karibská krize (1962) - závěr</vt:lpstr>
      <vt:lpstr>Aliance pro pokrok</vt:lpstr>
      <vt:lpstr>Invaze do Dominikánské republiky</vt:lpstr>
      <vt:lpstr>Chile - problémy</vt:lpstr>
      <vt:lpstr>Prezentace aplikace PowerPoint</vt:lpstr>
      <vt:lpstr>Cesta Allendeho k moci a jeho vláda</vt:lpstr>
      <vt:lpstr>Puč</vt:lpstr>
      <vt:lpstr>Represe</vt:lpstr>
      <vt:lpstr>Argentina – vojenská junta </vt:lpstr>
      <vt:lpstr>Nikaragua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mezi USA a Latinskou Amerikou</dc:title>
  <dc:creator>Jaromír Soukup</dc:creator>
  <cp:lastModifiedBy>Soukup Jaromír</cp:lastModifiedBy>
  <cp:revision>22</cp:revision>
  <dcterms:created xsi:type="dcterms:W3CDTF">2021-04-27T21:06:38Z</dcterms:created>
  <dcterms:modified xsi:type="dcterms:W3CDTF">2023-04-17T13:48:46Z</dcterms:modified>
</cp:coreProperties>
</file>