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custDataLst>
    <p:tags r:id="rId14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50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65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983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18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12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003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3322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57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6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0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260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05215-3168-4D52-9C53-90AD90B2CCA5}" type="datetimeFigureOut">
              <a:rPr lang="cs-CZ" smtClean="0"/>
              <a:t>04.02.2019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12880-E5F1-42FB-AA53-10E712CDFD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1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POČÁTKY LIBERALISMU</a:t>
            </a:r>
            <a:endParaRPr lang="cs-CZ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i="1" dirty="0" smtClean="0"/>
              <a:t>„SVOBODA TO JE TO OČ TU BĚŽÍ“</a:t>
            </a:r>
            <a:endParaRPr lang="cs-CZ" i="1" dirty="0"/>
          </a:p>
        </p:txBody>
      </p:sp>
      <p:sp>
        <p:nvSpPr>
          <p:cNvPr id="4" name="Obdélník 3"/>
          <p:cNvSpPr/>
          <p:nvPr/>
        </p:nvSpPr>
        <p:spPr>
          <a:xfrm>
            <a:off x="9314553" y="6241534"/>
            <a:ext cx="1353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 </a:t>
            </a:r>
            <a:r>
              <a:rPr lang="cs-CZ" dirty="0"/>
              <a:t>Marek </a:t>
            </a:r>
            <a:r>
              <a:rPr lang="cs-CZ" dirty="0" smtClean="0"/>
              <a:t>Waic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40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3175"/>
          </a:xfrm>
        </p:spPr>
        <p:txBody>
          <a:bodyPr/>
          <a:lstStyle/>
          <a:p>
            <a:r>
              <a:rPr lang="cs-CZ" dirty="0" smtClean="0"/>
              <a:t>Alexis de </a:t>
            </a:r>
            <a:r>
              <a:rPr lang="cs-CZ" dirty="0" err="1" smtClean="0"/>
              <a:t>Tocqueville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38301"/>
            <a:ext cx="10515600" cy="4521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*1805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†1859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Francouzský politolog, sociolog, historik a politik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Zdůrazňuje přednosti demokracie v USA a zároveň odhaluje slabiny demokracie jako takové.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800" dirty="0" smtClean="0"/>
              <a:t>              </a:t>
            </a:r>
          </a:p>
          <a:p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1" y="1206498"/>
            <a:ext cx="2438400" cy="296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3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/>
          <a:lstStyle/>
          <a:p>
            <a:r>
              <a:rPr lang="cs-CZ" dirty="0" smtClean="0"/>
              <a:t>Alexis de </a:t>
            </a:r>
            <a:r>
              <a:rPr lang="cs-CZ" dirty="0" err="1" smtClean="0"/>
              <a:t>Tocqueville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44829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Podstata demokracie nespočívá ve svobodě a rovnosti před zákonem, ani v rovnosti příležitostí, ale v rovnosti společenských podmínek                                                                                             proto je nejlepší USA, což je mladá společnost nezatížená historií nerovnosti (rodinný původ, zděděná příslušnost k sociální vrstvě, vzdělání).</a:t>
            </a:r>
          </a:p>
          <a:p>
            <a:pPr>
              <a:lnSpc>
                <a:spcPct val="150000"/>
              </a:lnSpc>
            </a:pPr>
            <a:r>
              <a:rPr lang="cs-CZ" smtClean="0"/>
              <a:t>Úskalí </a:t>
            </a:r>
            <a:r>
              <a:rPr lang="cs-CZ" dirty="0" smtClean="0"/>
              <a:t>demokracie:</a:t>
            </a:r>
          </a:p>
          <a:p>
            <a:pPr marL="1885950" lvl="3" indent="-514350">
              <a:lnSpc>
                <a:spcPct val="150000"/>
              </a:lnSpc>
              <a:buFont typeface="+mj-lt"/>
              <a:buAutoNum type="arabicPeriod"/>
            </a:pPr>
            <a:r>
              <a:rPr lang="cs-CZ" sz="2800" dirty="0" smtClean="0"/>
              <a:t>Tyranie většiny</a:t>
            </a:r>
          </a:p>
          <a:p>
            <a:pPr marL="1885950" lvl="3" indent="-514350">
              <a:lnSpc>
                <a:spcPct val="150000"/>
              </a:lnSpc>
              <a:buFont typeface="+mj-lt"/>
              <a:buAutoNum type="arabicPeriod"/>
            </a:pPr>
            <a:r>
              <a:rPr lang="cs-CZ" sz="2800" dirty="0" smtClean="0"/>
              <a:t>Demokratický despotismus                   </a:t>
            </a:r>
          </a:p>
          <a:p>
            <a:endParaRPr lang="cs-CZ" dirty="0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10591800" y="2286000"/>
            <a:ext cx="292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29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HOBBES</a:t>
            </a:r>
            <a:r>
              <a:rPr lang="cs-CZ" dirty="0"/>
              <a:t>, Thomas, Jiří CHOTAŠ, Zdeněk MASOPUST a Marina BARABAS. </a:t>
            </a:r>
            <a:r>
              <a:rPr lang="cs-CZ" i="1" dirty="0" err="1"/>
              <a:t>Leviathan</a:t>
            </a:r>
            <a:r>
              <a:rPr lang="cs-CZ" i="1" dirty="0"/>
              <a:t>, aneb, Látka, forma a moc státu církevního a politického</a:t>
            </a:r>
            <a:r>
              <a:rPr lang="cs-CZ" dirty="0"/>
              <a:t>. Praha: OIKOYMENH, 2009. Knihovna novověké tradice a současnosti. ISBN </a:t>
            </a:r>
            <a:r>
              <a:rPr lang="cs-CZ" dirty="0" smtClean="0"/>
              <a:t>978-80-7298-106-9.</a:t>
            </a:r>
          </a:p>
          <a:p>
            <a:r>
              <a:rPr lang="cs-CZ" dirty="0"/>
              <a:t>LOCKE, John. </a:t>
            </a:r>
            <a:r>
              <a:rPr lang="cs-CZ" i="1" dirty="0"/>
              <a:t>Druhé pojednání o vládě</a:t>
            </a:r>
            <a:r>
              <a:rPr lang="cs-CZ" dirty="0"/>
              <a:t>. Vydání 2. Praha: Svoboda, 1992. Filozofické dědictví. ISBN </a:t>
            </a:r>
            <a:r>
              <a:rPr lang="cs-CZ" dirty="0" smtClean="0"/>
              <a:t>80-205-0222-X.</a:t>
            </a:r>
          </a:p>
          <a:p>
            <a:r>
              <a:rPr lang="cs-CZ" dirty="0"/>
              <a:t>MILLER, David. </a:t>
            </a:r>
            <a:r>
              <a:rPr lang="cs-CZ" i="1" dirty="0" err="1"/>
              <a:t>Blackwellova</a:t>
            </a:r>
            <a:r>
              <a:rPr lang="cs-CZ" i="1" dirty="0"/>
              <a:t> encyklopedie politického myšlení. Přel. Jana Kuchtová, Ivo Lukáš, Jana </a:t>
            </a:r>
            <a:r>
              <a:rPr lang="cs-CZ" i="1" dirty="0" err="1"/>
              <a:t>Ogrocká</a:t>
            </a:r>
            <a:r>
              <a:rPr lang="cs-CZ" dirty="0"/>
              <a:t>. Brno: CDK, 1995. ISBN 80-85617-47-1.</a:t>
            </a:r>
          </a:p>
          <a:p>
            <a:r>
              <a:rPr lang="cs-CZ" dirty="0" smtClean="0"/>
              <a:t>TOCQUEVILLE</a:t>
            </a:r>
            <a:r>
              <a:rPr lang="cs-CZ" dirty="0"/>
              <a:t>, Alexis de. </a:t>
            </a:r>
            <a:r>
              <a:rPr lang="cs-CZ" i="1" dirty="0"/>
              <a:t>Demokracie v Americe</a:t>
            </a:r>
            <a:r>
              <a:rPr lang="cs-CZ" dirty="0"/>
              <a:t>. Vydání druhé. Voznice: Leda, 2018. ISBN 978-80-7335-539-5.</a:t>
            </a:r>
          </a:p>
        </p:txBody>
      </p:sp>
    </p:spTree>
    <p:extLst>
      <p:ext uri="{BB962C8B-B14F-4D97-AF65-F5344CB8AC3E}">
        <p14:creationId xmlns:p14="http://schemas.microsoft.com/office/powerpoint/2010/main" val="161784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Thomas Hobbes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*1588</a:t>
            </a:r>
          </a:p>
          <a:p>
            <a:r>
              <a:rPr lang="cs-CZ" dirty="0" smtClean="0"/>
              <a:t>†1679</a:t>
            </a:r>
          </a:p>
          <a:p>
            <a:r>
              <a:rPr lang="cs-CZ" dirty="0" smtClean="0"/>
              <a:t>Studoval na Oxfordu, pak se stal vychovatelem                                                      syna hraběte z Devonshire.</a:t>
            </a:r>
          </a:p>
          <a:p>
            <a:r>
              <a:rPr lang="cs-CZ" dirty="0" smtClean="0"/>
              <a:t>Hrabě William Cavendish se stal jeho ochráncem.</a:t>
            </a:r>
          </a:p>
          <a:p>
            <a:r>
              <a:rPr lang="cs-CZ" dirty="0" smtClean="0"/>
              <a:t>V domě Cavendishových (starý, bohatý a vlivný šlechtický rod) prožil celý život</a:t>
            </a:r>
          </a:p>
          <a:p>
            <a:r>
              <a:rPr lang="cs-CZ" dirty="0" smtClean="0"/>
              <a:t> V době anglické revoluce a anglické/občanské války není vyloženým zastáncem ani monarchie ani </a:t>
            </a:r>
            <a:r>
              <a:rPr lang="cs-CZ" dirty="0" err="1" smtClean="0"/>
              <a:t>parlamentismu</a:t>
            </a:r>
            <a:r>
              <a:rPr lang="cs-CZ" dirty="0" smtClean="0"/>
              <a:t>.</a:t>
            </a:r>
          </a:p>
          <a:p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8401" y="1178718"/>
            <a:ext cx="2273300" cy="255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5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Thomas Hobbes -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 občanu</a:t>
            </a:r>
          </a:p>
          <a:p>
            <a:r>
              <a:rPr lang="cs-CZ" dirty="0" smtClean="0"/>
              <a:t>Základy práva</a:t>
            </a:r>
          </a:p>
          <a:p>
            <a:r>
              <a:rPr lang="cs-CZ" dirty="0" err="1" smtClean="0"/>
              <a:t>Leviathan</a:t>
            </a:r>
            <a:endParaRPr lang="cs-CZ" dirty="0" smtClean="0"/>
          </a:p>
          <a:p>
            <a:r>
              <a:rPr lang="cs-CZ" dirty="0" smtClean="0"/>
              <a:t>Ve všech dílech dokazuje, že nemohou existovat žádné reálné morální vlastnosti</a:t>
            </a:r>
          </a:p>
          <a:p>
            <a:pPr marL="0" indent="0">
              <a:buNone/>
            </a:pPr>
            <a:r>
              <a:rPr lang="cs-CZ" dirty="0" smtClean="0"/>
              <a:t>„Každý člověk nazývá dobrem to co je mu příjemné a co mu přináší potěšení, zlem pak to co mu přináší opak“…neexistuje něco jako jednoduše dobré.</a:t>
            </a:r>
          </a:p>
          <a:p>
            <a:r>
              <a:rPr lang="cs-CZ" dirty="0" smtClean="0"/>
              <a:t>Všichni lidé mohou uznat, že každý má právo se bránit (prosazovat svoje zájmy).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0862" y="391894"/>
            <a:ext cx="1800225" cy="2656394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8078787" y="2452470"/>
            <a:ext cx="1362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600" dirty="0" smtClean="0"/>
              <a:t>Obálka knihy </a:t>
            </a:r>
            <a:r>
              <a:rPr lang="cs-CZ" sz="1600" dirty="0" err="1" smtClean="0"/>
              <a:t>Leviathan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9491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Thomas Hobbes -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Existuje jedno základní přirozené právo:</a:t>
            </a:r>
          </a:p>
          <a:p>
            <a:pPr marL="0" indent="0">
              <a:buNone/>
            </a:pPr>
            <a:r>
              <a:rPr lang="cs-CZ" dirty="0" smtClean="0"/>
              <a:t>„svoboda všech lidí užívat svých sil podle své vůle k ochraně své vlastní přirozenosti“</a:t>
            </a:r>
          </a:p>
          <a:p>
            <a:pPr marL="0" indent="0">
              <a:buNone/>
            </a:pPr>
            <a:r>
              <a:rPr lang="cs-CZ" dirty="0" smtClean="0"/>
              <a:t>zároveň: každý člověk má usilovat o mír dokud je naděje na jeho prosazení.</a:t>
            </a:r>
          </a:p>
          <a:p>
            <a:pPr marL="0" indent="0">
              <a:buNone/>
            </a:pPr>
            <a:r>
              <a:rPr lang="cs-CZ" dirty="0" smtClean="0"/>
              <a:t>Zákon představuje jejich poznání, že svévolné bezpráví nemůže být spravedlivé</a:t>
            </a:r>
          </a:p>
          <a:p>
            <a:r>
              <a:rPr lang="cs-CZ" dirty="0" smtClean="0"/>
              <a:t>Výše zmíněné vede k přirozenému stavu v němž však by byl lidský život „osamělý, ubohý, ošklivý, krutý a krátký.“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8371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Thomas Hobbes - 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Jistotu je možno vytvořit uměle: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Lidé svolí, že nebudou své právo uplatňovat, kromě případů, kdy je nepochybně jasné, že byl proti nim podniknut útok.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Svěří svou obranou moc svrchovanému vykonavateli, který bude rozhodovat spory. Tím je </a:t>
            </a:r>
            <a:r>
              <a:rPr lang="cs-CZ" dirty="0" err="1" smtClean="0"/>
              <a:t>Leviathan</a:t>
            </a:r>
            <a:r>
              <a:rPr lang="cs-CZ" dirty="0" smtClean="0"/>
              <a:t> – jeho úloha a pravomoc je vymezena poněkud vágně.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148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Locke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*1632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†1704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Anglický lékař, filosof a politik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Studoval lékařství v Oxfordu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Mysl pokládá za nepopsanou desku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3500" dirty="0" smtClean="0"/>
              <a:t>               „tabula rasa“</a:t>
            </a:r>
          </a:p>
          <a:p>
            <a:pPr>
              <a:lnSpc>
                <a:spcPct val="150000"/>
              </a:lnSpc>
            </a:pPr>
            <a:endParaRPr lang="cs-CZ" sz="3500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600" y="365125"/>
            <a:ext cx="4394200" cy="512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77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John Locke – Dvě pojednání o vládě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Bůh nikoho neobdařil přirozenou autoritou oproti ostatním.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Lidé jsou si přirozeně rovni, takže nikdo nemůže jiného podrobit své autoritě (politické moci).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Neplatí pro např.: žena muž, pán sluha, rodič dítě – tyto vztahy vyplývají z konkrétní situace.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Přirozený zákon: právo na život, svobodu a majetek (vlastník majetku ho nesmí ponechat bez užitku).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457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/>
          <a:lstStyle/>
          <a:p>
            <a:r>
              <a:rPr lang="cs-CZ" dirty="0" smtClean="0"/>
              <a:t>John Locke – Dvě pojednání o vládě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58900"/>
            <a:ext cx="10515600" cy="48180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3200" dirty="0" smtClean="0"/>
              <a:t>Společenská smlouva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Lidé musí dát dobrovolný souhlas ke sdružení                                                        do komunity a odevzdat jí svá přirozená práva tak,                                aby bylo možno chránit práva každého jejího člena.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Členové komunity musí dát souhlas většinou hlasů k ustavení legislativních a dalších institucí.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Vlastníci majetku musí souhlasit s jakýmikoli daněmi.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4025" y="671512"/>
            <a:ext cx="20097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2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/>
          <a:lstStyle/>
          <a:p>
            <a:r>
              <a:rPr lang="cs-CZ" dirty="0" smtClean="0"/>
              <a:t>Adam Smith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529589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*1723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†1790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Skot, studoval v Glasgow a v Oxfordu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Profesor logiky na univerzitě v Glasgow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Hl. dílo: </a:t>
            </a:r>
            <a:r>
              <a:rPr lang="cs-CZ" sz="3100" dirty="0" smtClean="0"/>
              <a:t>Pojednání o podstatě a původu bohatství národů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Neomezované sledování osobních zájmů v konkurenčních podmínkách může vytvořit harmonický řád, ve kterém bude většina společnosti čerpat výhody ekonomického růstu, při kterém budou klesat zisky a ceny a růst mzdy.</a:t>
            </a: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1600" y="1258888"/>
            <a:ext cx="2362200" cy="27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44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1344&quot;&gt;&lt;/object&gt;&lt;object type=&quot;2&quot; unique_id=&quot;11345&quot;&gt;&lt;object type=&quot;3&quot; unique_id=&quot;11346&quot;&gt;&lt;property id=&quot;20148&quot; value=&quot;5&quot;/&gt;&lt;property id=&quot;20300&quot; value=&quot;Slide 1 - &amp;quot;POČÁTKY LIBERALISMU&amp;quot;&quot;/&gt;&lt;property id=&quot;20307&quot; value=&quot;256&quot;/&gt;&lt;/object&gt;&lt;object type=&quot;3&quot; unique_id=&quot;11347&quot;&gt;&lt;property id=&quot;20148&quot; value=&quot;5&quot;/&gt;&lt;property id=&quot;20300&quot; value=&quot;Slide 2 - &amp;quot;Thomas Hobbes&amp;quot;&quot;/&gt;&lt;property id=&quot;20307&quot; value=&quot;257&quot;/&gt;&lt;/object&gt;&lt;object type=&quot;3&quot; unique_id=&quot;11348&quot;&gt;&lt;property id=&quot;20148&quot; value=&quot;5&quot;/&gt;&lt;property id=&quot;20300&quot; value=&quot;Slide 3 - &amp;quot;Thomas Hobbes - dílo&amp;quot;&quot;/&gt;&lt;property id=&quot;20307&quot; value=&quot;258&quot;/&gt;&lt;/object&gt;&lt;object type=&quot;3&quot; unique_id=&quot;11349&quot;&gt;&lt;property id=&quot;20148&quot; value=&quot;5&quot;/&gt;&lt;property id=&quot;20300&quot; value=&quot;Slide 4 - &amp;quot;Thomas Hobbes - dílo&amp;quot;&quot;/&gt;&lt;property id=&quot;20307&quot; value=&quot;259&quot;/&gt;&lt;/object&gt;&lt;object type=&quot;3&quot; unique_id=&quot;11350&quot;&gt;&lt;property id=&quot;20148&quot; value=&quot;5&quot;/&gt;&lt;property id=&quot;20300&quot; value=&quot;Slide 5 - &amp;quot;Thomas Hobbes - dílo&amp;quot;&quot;/&gt;&lt;property id=&quot;20307&quot; value=&quot;260&quot;/&gt;&lt;/object&gt;&lt;object type=&quot;3&quot; unique_id=&quot;11351&quot;&gt;&lt;property id=&quot;20148&quot; value=&quot;5&quot;/&gt;&lt;property id=&quot;20300&quot; value=&quot;Slide 6 - &amp;quot;John Locke&amp;quot;&quot;/&gt;&lt;property id=&quot;20307&quot; value=&quot;261&quot;/&gt;&lt;/object&gt;&lt;object type=&quot;3&quot; unique_id=&quot;11352&quot;&gt;&lt;property id=&quot;20148&quot; value=&quot;5&quot;/&gt;&lt;property id=&quot;20300&quot; value=&quot;Slide 7 - &amp;quot;John Locke – Dvě pojednání o vládě&amp;quot;&quot;/&gt;&lt;property id=&quot;20307&quot; value=&quot;262&quot;/&gt;&lt;/object&gt;&lt;object type=&quot;3&quot; unique_id=&quot;11353&quot;&gt;&lt;property id=&quot;20148&quot; value=&quot;5&quot;/&gt;&lt;property id=&quot;20300&quot; value=&quot;Slide 8 - &amp;quot;John Locke – Dvě pojednání o vládě&amp;quot;&quot;/&gt;&lt;property id=&quot;20307&quot; value=&quot;263&quot;/&gt;&lt;/object&gt;&lt;object type=&quot;3&quot; unique_id=&quot;11354&quot;&gt;&lt;property id=&quot;20148&quot; value=&quot;5&quot;/&gt;&lt;property id=&quot;20300&quot; value=&quot;Slide 9 - &amp;quot;Adam Smith&amp;quot;&quot;/&gt;&lt;property id=&quot;20307&quot; value=&quot;264&quot;/&gt;&lt;/object&gt;&lt;object type=&quot;3&quot; unique_id=&quot;11443&quot;&gt;&lt;property id=&quot;20148&quot; value=&quot;5&quot;/&gt;&lt;property id=&quot;20300&quot; value=&quot;Slide 10 - &amp;quot;Alexis de Tocqueville&amp;quot;&quot;/&gt;&lt;property id=&quot;20307&quot; value=&quot;265&quot;/&gt;&lt;/object&gt;&lt;object type=&quot;3&quot; unique_id=&quot;11444&quot;&gt;&lt;property id=&quot;20148&quot; value=&quot;5&quot;/&gt;&lt;property id=&quot;20300&quot; value=&quot;Slide 11 - &amp;quot;Alexis de Tocqueville&amp;quot;&quot;/&gt;&lt;property id=&quot;20307&quot; value=&quot;266&quot;/&gt;&lt;/object&gt;&lt;object type=&quot;3&quot; unique_id=&quot;11568&quot;&gt;&lt;property id=&quot;20148&quot; value=&quot;5&quot;/&gt;&lt;property id=&quot;20300&quot; value=&quot;Slide 12 - &amp;quot;Zdroje&amp;quot;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695</Words>
  <Application>Microsoft Office PowerPoint</Application>
  <PresentationFormat>Širokoúhlá obrazovka</PresentationFormat>
  <Paragraphs>68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POČÁTKY LIBERALISMU</vt:lpstr>
      <vt:lpstr>Thomas Hobbes</vt:lpstr>
      <vt:lpstr>Thomas Hobbes - dílo</vt:lpstr>
      <vt:lpstr>Thomas Hobbes - dílo</vt:lpstr>
      <vt:lpstr>Thomas Hobbes - dílo</vt:lpstr>
      <vt:lpstr>John Locke</vt:lpstr>
      <vt:lpstr>John Locke – Dvě pojednání o vládě</vt:lpstr>
      <vt:lpstr>John Locke – Dvě pojednání o vládě</vt:lpstr>
      <vt:lpstr>Adam Smith</vt:lpstr>
      <vt:lpstr>Alexis de Tocqueville</vt:lpstr>
      <vt:lpstr>Alexis de Tocqueville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POČÁTKY LIBERALISMU</dc:title>
  <dc:creator>Pavlina Vostatkova</dc:creator>
  <cp:lastModifiedBy>Pavlina Vostatkova</cp:lastModifiedBy>
  <cp:revision>21</cp:revision>
  <dcterms:created xsi:type="dcterms:W3CDTF">2019-02-03T12:35:48Z</dcterms:created>
  <dcterms:modified xsi:type="dcterms:W3CDTF">2019-02-04T11:57:40Z</dcterms:modified>
</cp:coreProperties>
</file>