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sldIdLst>
    <p:sldId id="256" r:id="rId2"/>
    <p:sldId id="267" r:id="rId3"/>
    <p:sldId id="257" r:id="rId4"/>
    <p:sldId id="258" r:id="rId5"/>
    <p:sldId id="271" r:id="rId6"/>
    <p:sldId id="260" r:id="rId7"/>
    <p:sldId id="263" r:id="rId8"/>
    <p:sldId id="272" r:id="rId9"/>
    <p:sldId id="264" r:id="rId10"/>
    <p:sldId id="265" r:id="rId11"/>
    <p:sldId id="266" r:id="rId12"/>
    <p:sldId id="268" r:id="rId13"/>
    <p:sldId id="273" r:id="rId14"/>
    <p:sldId id="269" r:id="rId15"/>
    <p:sldId id="270" r:id="rId1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F3A3224-D6D0-4F2F-B513-A266C2C254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A3BF341-1AEF-402B-9E91-9FAA6A7EA5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E10FAF6A-98B3-47E5-8317-C14E331C7F5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E938CB4C-6286-4355-B7BD-7F725F3F4A9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5F3C48EF-60A9-4A47-8DB9-BBF32602FA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F18D96-26C8-423E-9FCC-6327E6A3C3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C5C087-6461-4707-8E9E-E09A7DD34DE4}" type="slidenum">
              <a:rPr lang="cs-CZ" altLang="cs-CZ" smtClean="0">
                <a:latin typeface="Arial" panose="020B0604020202020204" pitchFamily="34" charset="0"/>
              </a:rPr>
              <a:pPr/>
              <a:t>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67ACC1-D6B1-41D4-82B2-4A2D09BDF402}" type="slidenum">
              <a:rPr lang="cs-CZ" altLang="cs-CZ" smtClean="0">
                <a:latin typeface="Arial" panose="020B0604020202020204" pitchFamily="34" charset="0"/>
              </a:rPr>
              <a:pPr/>
              <a:t>3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5C1E2C-86CC-4DFE-A513-89DBF7476561}" type="slidenum">
              <a:rPr lang="cs-CZ" altLang="cs-CZ" smtClean="0">
                <a:latin typeface="Arial" panose="020B0604020202020204" pitchFamily="34" charset="0"/>
              </a:rPr>
              <a:pPr/>
              <a:t>9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570300-EA87-499F-AC35-8146990008BF}" type="slidenum">
              <a:rPr lang="cs-CZ" altLang="cs-CZ" smtClean="0">
                <a:latin typeface="Arial" panose="020B0604020202020204" pitchFamily="34" charset="0"/>
              </a:rPr>
              <a:pPr/>
              <a:t>10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F127EC-13AD-4A61-8046-F6CB41B03627}" type="slidenum">
              <a:rPr lang="cs-CZ" altLang="cs-CZ" smtClean="0">
                <a:latin typeface="Arial" panose="020B0604020202020204" pitchFamily="34" charset="0"/>
              </a:rPr>
              <a:pPr/>
              <a:t>14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cs-CZ" altLang="cs-CZ" noProof="0"/>
              <a:t>Klepnutím upravíte styl předlohy nadpisu.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altLang="cs-CZ" noProof="0"/>
              <a:t>Klepnutím upravíte styl předlohy podnadpisu.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DD72F5-8C26-4406-A3AE-052E91BDAF2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B881A5E-2CFC-40F5-8BB5-E483044F3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5634A6-2C5E-428C-8C42-C669A9EA1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03A86-D237-4A12-852D-B8440F9B11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715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453AF-369A-4F85-8056-F169FDC8CB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041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28AF1-011A-4AD7-BD23-B1A4FE6E2B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578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3DE2A-964A-4269-8468-AA2FF20B1B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904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37CF3-077F-4462-BB44-24DD46E0BB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095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D637B-38F6-47AE-8A04-0590FFC7E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212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5860E-6F7B-4489-B165-2FDB367191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718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6FF26-75FE-42BE-9CEB-5A4D5B8F09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044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0168C-BF16-486A-92A6-07BE591993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61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D2A07-EE1D-41B9-BA87-9A6AFD34F7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998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A1A00-30C9-431F-AD44-91FD395205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287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 </a:t>
            </a:r>
          </a:p>
          <a:p>
            <a:pPr lvl="1"/>
            <a:r>
              <a:rPr lang="cs-CZ" altLang="cs-CZ" smtClean="0"/>
              <a:t>Druhá úroveň 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  <a:p>
            <a:pPr lvl="4"/>
            <a:endParaRPr lang="cs-CZ" altLang="cs-CZ" smtClean="0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9B681D1F-6778-4390-8D63-D95CC7486A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28546D64-FE00-41B5-8A4C-DC94BF13A8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D660AFE4-0536-4B44-B04A-660DC8BB7A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A48B4-C7FC-4EE0-BFDE-D52A00CE8C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E43279-1D90-4507-86D4-72AAAAD765B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4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427038"/>
            <a:ext cx="8099425" cy="769937"/>
          </a:xfrm>
        </p:spPr>
        <p:txBody>
          <a:bodyPr/>
          <a:lstStyle/>
          <a:p>
            <a:pPr eaLnBrk="1" hangingPunct="1"/>
            <a:r>
              <a:rPr lang="cs-CZ" altLang="cs-CZ" sz="3800" smtClean="0">
                <a:solidFill>
                  <a:srgbClr val="FFC000"/>
                </a:solidFill>
              </a:rPr>
              <a:t>          Příznakový slovosled – 2. část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2205038"/>
            <a:ext cx="5435600" cy="3960812"/>
          </a:xfrm>
        </p:spPr>
        <p:txBody>
          <a:bodyPr/>
          <a:lstStyle/>
          <a:p>
            <a:pPr eaLnBrk="1" hangingPunct="1">
              <a:lnSpc>
                <a:spcPct val="145000"/>
              </a:lnSpc>
            </a:pPr>
            <a:r>
              <a:rPr lang="cs-CZ" altLang="cs-CZ" smtClean="0"/>
              <a:t>1. Kontrastivní antepozice (tzv. „</a:t>
            </a:r>
            <a:r>
              <a:rPr lang="cs-CZ" altLang="cs-CZ" i="1" smtClean="0"/>
              <a:t>topicalizzazione</a:t>
            </a:r>
            <a:r>
              <a:rPr lang="cs-CZ" altLang="cs-CZ" smtClean="0"/>
              <a:t>“)</a:t>
            </a:r>
          </a:p>
          <a:p>
            <a:pPr eaLnBrk="1" hangingPunct="1">
              <a:lnSpc>
                <a:spcPct val="145000"/>
              </a:lnSpc>
            </a:pPr>
            <a:r>
              <a:rPr lang="cs-CZ" altLang="cs-CZ" smtClean="0"/>
              <a:t>2. Anaforická antepozice (</a:t>
            </a:r>
            <a:r>
              <a:rPr lang="cs-CZ" altLang="cs-CZ" i="1" smtClean="0"/>
              <a:t>anteposizione anaforica</a:t>
            </a:r>
            <a:r>
              <a:rPr lang="cs-CZ" altLang="cs-CZ" smtClean="0"/>
              <a:t>)</a:t>
            </a:r>
          </a:p>
          <a:p>
            <a:pPr eaLnBrk="1" hangingPunct="1">
              <a:lnSpc>
                <a:spcPct val="145000"/>
              </a:lnSpc>
            </a:pPr>
            <a:r>
              <a:rPr lang="cs-CZ" altLang="cs-CZ" smtClean="0"/>
              <a:t>3. Vytýkací konstrukce (</a:t>
            </a:r>
            <a:r>
              <a:rPr lang="cs-CZ" altLang="cs-CZ" i="1" smtClean="0"/>
              <a:t>frasi scisse</a:t>
            </a:r>
            <a:r>
              <a:rPr lang="cs-CZ" altLang="cs-CZ" smtClean="0"/>
              <a:t>)</a:t>
            </a:r>
          </a:p>
          <a:p>
            <a:pPr eaLnBrk="1" hangingPunct="1">
              <a:lnSpc>
                <a:spcPct val="145000"/>
              </a:lnSpc>
            </a:pPr>
            <a:r>
              <a:rPr lang="cs-CZ" altLang="cs-CZ" smtClean="0"/>
              <a:t>4. Inverze v literárním stylu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0F904-4063-4975-9D60-9F367A4D419B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40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476250"/>
            <a:ext cx="8304212" cy="62293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smtClean="0"/>
              <a:t>Je-li vytčený člen Odir a je vyjádřen osobním zájmeno </a:t>
            </a:r>
            <a:r>
              <a:rPr lang="cs-CZ" altLang="cs-CZ" sz="2200" smtClean="0">
                <a:cs typeface="Arial" panose="020B0604020202020204" pitchFamily="34" charset="0"/>
              </a:rPr>
              <a:t>→ </a:t>
            </a:r>
            <a:r>
              <a:rPr lang="cs-CZ" altLang="cs-CZ" sz="2200" smtClean="0"/>
              <a:t>obě možnosti: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smtClean="0">
                <a:solidFill>
                  <a:srgbClr val="FFFF9E"/>
                </a:solidFill>
              </a:rPr>
              <a:t>Sei</a:t>
            </a:r>
            <a:r>
              <a:rPr lang="cs-CZ" altLang="cs-CZ" sz="2200" i="1" smtClean="0"/>
              <a:t> </a:t>
            </a:r>
            <a:r>
              <a:rPr lang="cs-CZ" altLang="cs-CZ" sz="2200" i="1" smtClean="0">
                <a:solidFill>
                  <a:srgbClr val="FF6666"/>
                </a:solidFill>
              </a:rPr>
              <a:t>tu</a:t>
            </a:r>
            <a:r>
              <a:rPr lang="cs-CZ" altLang="cs-CZ" sz="2200" i="1" smtClean="0"/>
              <a:t> che abbiamo invitato.</a:t>
            </a:r>
            <a:endParaRPr lang="it-IT" altLang="cs-CZ" sz="22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cs-CZ" sz="2200" i="1" smtClean="0">
                <a:solidFill>
                  <a:srgbClr val="FFFF9E"/>
                </a:solidFill>
              </a:rPr>
              <a:t>È</a:t>
            </a:r>
            <a:r>
              <a:rPr lang="it-IT" altLang="cs-CZ" sz="2200" i="1" smtClean="0"/>
              <a:t> </a:t>
            </a:r>
            <a:r>
              <a:rPr lang="it-IT" altLang="cs-CZ" sz="2200" i="1" smtClean="0">
                <a:solidFill>
                  <a:srgbClr val="FF6666"/>
                </a:solidFill>
              </a:rPr>
              <a:t>te</a:t>
            </a:r>
            <a:r>
              <a:rPr lang="it-IT" altLang="cs-CZ" sz="2200" i="1" smtClean="0"/>
              <a:t> che abbiamo invitato.</a:t>
            </a:r>
            <a:endParaRPr lang="cs-CZ" altLang="cs-CZ" sz="22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2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200" smtClean="0">
                <a:solidFill>
                  <a:srgbClr val="92D050"/>
                </a:solidFill>
              </a:rPr>
              <a:t>Časová souslednost: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200" i="1" smtClean="0">
                <a:solidFill>
                  <a:srgbClr val="FFB3B3"/>
                </a:solidFill>
              </a:rPr>
              <a:t>È </a:t>
            </a:r>
            <a:r>
              <a:rPr lang="it-IT" altLang="cs-CZ" sz="2200" i="1" smtClean="0"/>
              <a:t>a Giovanni che </a:t>
            </a:r>
            <a:r>
              <a:rPr lang="it-IT" altLang="cs-CZ" sz="2200" i="1" smtClean="0">
                <a:solidFill>
                  <a:srgbClr val="FFB3B3"/>
                </a:solidFill>
              </a:rPr>
              <a:t>voglio / volevo / vorrò / ho voluto </a:t>
            </a:r>
            <a:r>
              <a:rPr lang="it-IT" altLang="cs-CZ" sz="2200" i="1" smtClean="0"/>
              <a:t>parlare.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200" i="1" smtClean="0">
                <a:solidFill>
                  <a:srgbClr val="FFC000"/>
                </a:solidFill>
              </a:rPr>
              <a:t>Era</a:t>
            </a:r>
            <a:r>
              <a:rPr lang="it-IT" altLang="cs-CZ" sz="2200" i="1" smtClean="0"/>
              <a:t> Giovanni che </a:t>
            </a:r>
            <a:r>
              <a:rPr lang="it-IT" altLang="cs-CZ" sz="2200" i="1" smtClean="0">
                <a:solidFill>
                  <a:srgbClr val="FFC000"/>
                </a:solidFill>
              </a:rPr>
              <a:t>voleva / aveva voluto / </a:t>
            </a:r>
            <a:r>
              <a:rPr lang="cs-CZ" altLang="cs-CZ" sz="2200" i="1" smtClean="0">
                <a:solidFill>
                  <a:srgbClr val="FFC000"/>
                </a:solidFill>
              </a:rPr>
              <a:t>avrebbe</a:t>
            </a:r>
            <a:r>
              <a:rPr lang="it-IT" altLang="cs-CZ" sz="2200" i="1" smtClean="0">
                <a:solidFill>
                  <a:srgbClr val="FFC000"/>
                </a:solidFill>
              </a:rPr>
              <a:t> voluto </a:t>
            </a:r>
            <a:r>
              <a:rPr lang="it-IT" altLang="cs-CZ" sz="2200" i="1" smtClean="0"/>
              <a:t>venire.</a:t>
            </a:r>
            <a:endParaRPr lang="cs-CZ" altLang="cs-CZ" sz="220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20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200" smtClean="0"/>
              <a:t>     s kvantifikátory problematické, s negativními nelze vůbec: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200" i="1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200" i="1" smtClean="0"/>
              <a:t>*</a:t>
            </a:r>
            <a:r>
              <a:rPr lang="it-IT" altLang="cs-CZ" sz="2200" i="1" smtClean="0"/>
              <a:t> È niente che (non) è successo.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200" i="1" smtClean="0"/>
              <a:t>  </a:t>
            </a:r>
            <a:r>
              <a:rPr lang="it-IT" altLang="cs-CZ" sz="2200" i="1" smtClean="0"/>
              <a:t>È di tutto che ha bisogno.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200" i="1" smtClean="0"/>
              <a:t>* È tutto che ha comprato.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cs-CZ" sz="2200" i="1" smtClean="0"/>
              <a:t>* È qualcuno che ho invitato.</a:t>
            </a:r>
            <a:endParaRPr lang="cs-CZ" altLang="cs-CZ" sz="2200" i="1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9C9B56-9E31-46C0-B7EB-05C9E544BDB3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400" smtClean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907BD41-743D-4973-AE2F-E16381F45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71775" y="404813"/>
            <a:ext cx="6143625" cy="626427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Vytýkáme-li podmět, je možná i implicitní věta:</a:t>
            </a:r>
            <a:endParaRPr lang="it-IT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È stato GIOVANNI </a:t>
            </a:r>
            <a:r>
              <a:rPr lang="it-IT" altLang="cs-CZ" sz="2400" i="1" dirty="0">
                <a:solidFill>
                  <a:srgbClr val="FFC000"/>
                </a:solidFill>
              </a:rPr>
              <a:t>a invitare Maria.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Sarebbe stato GIOVANNI</a:t>
            </a:r>
            <a:r>
              <a:rPr lang="it-IT" altLang="cs-CZ" sz="2400" i="1" dirty="0">
                <a:solidFill>
                  <a:srgbClr val="FFC000"/>
                </a:solidFill>
              </a:rPr>
              <a:t> a segnare il goal.</a:t>
            </a:r>
            <a:endParaRPr lang="it-IT" altLang="cs-CZ" sz="2400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 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u </a:t>
            </a:r>
            <a:r>
              <a:rPr lang="it-IT" altLang="cs-CZ" sz="2400" dirty="0" err="1"/>
              <a:t>pr</a:t>
            </a:r>
            <a:r>
              <a:rPr lang="cs-CZ" altLang="cs-CZ" sz="2400" dirty="0"/>
              <a:t>é</a:t>
            </a:r>
            <a:r>
              <a:rPr lang="it-IT" altLang="cs-CZ" sz="2400" dirty="0" err="1"/>
              <a:t>zenta</a:t>
            </a:r>
            <a:r>
              <a:rPr lang="it-IT" altLang="cs-CZ" sz="2400" dirty="0"/>
              <a:t> a </a:t>
            </a:r>
            <a:r>
              <a:rPr lang="it-IT" altLang="cs-CZ" sz="2400" dirty="0" err="1"/>
              <a:t>imperfekta</a:t>
            </a:r>
            <a:r>
              <a:rPr lang="it-IT" altLang="cs-CZ" sz="2400" dirty="0"/>
              <a:t> </a:t>
            </a:r>
            <a:r>
              <a:rPr lang="cs-CZ" altLang="cs-CZ" sz="2400" dirty="0"/>
              <a:t>se implicitní věta užívá </a:t>
            </a:r>
            <a:r>
              <a:rPr lang="it-IT" altLang="cs-CZ" sz="2400" dirty="0" err="1"/>
              <a:t>jen</a:t>
            </a:r>
            <a:r>
              <a:rPr lang="it-IT" altLang="cs-CZ" sz="2400" dirty="0"/>
              <a:t> s </a:t>
            </a:r>
            <a:r>
              <a:rPr lang="it-IT" altLang="cs-CZ" sz="2400" dirty="0" err="1"/>
              <a:t>adverbii</a:t>
            </a:r>
            <a:r>
              <a:rPr lang="it-IT" altLang="cs-CZ" sz="2400" dirty="0"/>
              <a:t> </a:t>
            </a:r>
            <a:r>
              <a:rPr lang="it-IT" altLang="cs-CZ" sz="2400" i="1" dirty="0"/>
              <a:t>sempre</a:t>
            </a:r>
            <a:r>
              <a:rPr lang="cs-CZ" altLang="cs-CZ" sz="2400" i="1" dirty="0"/>
              <a:t>,</a:t>
            </a:r>
            <a:r>
              <a:rPr lang="it-IT" altLang="cs-CZ" sz="2400" i="1" dirty="0"/>
              <a:t> spesso</a:t>
            </a:r>
            <a:r>
              <a:rPr lang="cs-CZ" altLang="cs-CZ" sz="2400" i="1" dirty="0"/>
              <a:t>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È sempre Piero a volerti invitare </a:t>
            </a:r>
            <a:r>
              <a:rPr lang="cs-CZ" altLang="cs-CZ" sz="2400" i="1" dirty="0"/>
              <a:t>/*</a:t>
            </a:r>
            <a:r>
              <a:rPr lang="it-IT" altLang="cs-CZ" sz="2400" i="1" dirty="0"/>
              <a:t>È Piero a volerti invitare.</a:t>
            </a:r>
            <a:endParaRPr lang="cs-CZ" altLang="cs-CZ" sz="2400" i="1" dirty="0"/>
          </a:p>
          <a:p>
            <a:pPr eaLnBrk="1" hangingPunct="1">
              <a:defRPr/>
            </a:pPr>
            <a:endParaRPr lang="cs-CZ" altLang="cs-CZ" sz="2400" b="1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79F10D-AECD-46AC-B446-35E23C51EF7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400" smtClean="0"/>
          </a:p>
        </p:txBody>
      </p:sp>
      <p:sp>
        <p:nvSpPr>
          <p:cNvPr id="23555" name="Nadpis 1">
            <a:extLst>
              <a:ext uri="{FF2B5EF4-FFF2-40B4-BE49-F238E27FC236}">
                <a16:creationId xmlns:a16="http://schemas.microsoft.com/office/drawing/2014/main" id="{2EA8F9EA-66EF-42E8-9C58-4AD630C65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575" y="1412875"/>
            <a:ext cx="5711825" cy="54403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200" b="1" dirty="0">
                <a:solidFill>
                  <a:srgbClr val="FFC000"/>
                </a:solidFill>
              </a:rPr>
              <a:t>4. INVERZE V LITERÁRNÍM STYLU</a:t>
            </a:r>
            <a:endParaRPr lang="cs-CZ" altLang="cs-CZ" sz="2200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cs-CZ" altLang="cs-CZ" sz="2200" i="1" dirty="0"/>
              <a:t>Inverze podmět – pomocné sloveso běžná např. u konstrukcí s gerundiem, ale i u vět přacích atd.:</a:t>
            </a:r>
          </a:p>
          <a:p>
            <a:pPr eaLnBrk="1" hangingPunct="1">
              <a:defRPr/>
            </a:pPr>
            <a:endParaRPr lang="cs-CZ" altLang="cs-CZ" sz="2200" i="1" dirty="0"/>
          </a:p>
          <a:p>
            <a:pPr eaLnBrk="1" hangingPunct="1">
              <a:defRPr/>
            </a:pPr>
            <a:r>
              <a:rPr lang="it-IT" altLang="cs-CZ" sz="2200" i="1" dirty="0">
                <a:solidFill>
                  <a:srgbClr val="92D050"/>
                </a:solidFill>
              </a:rPr>
              <a:t>L’avessi io </a:t>
            </a:r>
            <a:r>
              <a:rPr lang="it-IT" altLang="cs-CZ" sz="2200" i="1" dirty="0"/>
              <a:t>incontrata prima!</a:t>
            </a:r>
          </a:p>
          <a:p>
            <a:pPr eaLnBrk="1" hangingPunct="1">
              <a:defRPr/>
            </a:pPr>
            <a:r>
              <a:rPr lang="it-IT" altLang="cs-CZ" sz="2200" i="1" dirty="0">
                <a:solidFill>
                  <a:srgbClr val="92D050"/>
                </a:solidFill>
              </a:rPr>
              <a:t>L’avesse egli </a:t>
            </a:r>
            <a:r>
              <a:rPr lang="it-IT" altLang="cs-CZ" sz="2200" i="1" dirty="0"/>
              <a:t>saputo, vi si sarebbe senz’altro recato.</a:t>
            </a:r>
            <a:r>
              <a:rPr lang="cs-CZ" altLang="cs-CZ" sz="2200" b="1" dirty="0">
                <a:solidFill>
                  <a:srgbClr val="FFC000"/>
                </a:solidFill>
              </a:rPr>
              <a:t>)</a:t>
            </a:r>
            <a:endParaRPr lang="cs-CZ" altLang="cs-CZ" sz="2200" b="1" i="1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F15886-19E0-4F19-942A-431A24FA3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975" y="476250"/>
            <a:ext cx="6696075" cy="56197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rgbClr val="FFC000"/>
                </a:solidFill>
              </a:rPr>
              <a:t>Příznakový slovosled v historickém vývoji: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b="1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- v latině není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- v italštině velmi brzy: 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i="1" dirty="0"/>
              <a:t>(</a:t>
            </a:r>
            <a:r>
              <a:rPr lang="cs-CZ" altLang="cs-CZ" sz="2400" i="1" dirty="0" err="1"/>
              <a:t>Sao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ko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kelle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terre</a:t>
            </a:r>
            <a:r>
              <a:rPr lang="cs-CZ" altLang="cs-CZ" sz="2400" i="1" dirty="0"/>
              <a:t> </a:t>
            </a:r>
            <a:r>
              <a:rPr lang="cs-CZ" altLang="cs-CZ" sz="2400" dirty="0"/>
              <a:t>- C. </a:t>
            </a:r>
            <a:r>
              <a:rPr lang="cs-CZ" altLang="cs-CZ" sz="2400" dirty="0" err="1"/>
              <a:t>capuana</a:t>
            </a:r>
            <a:r>
              <a:rPr lang="cs-CZ" altLang="cs-CZ" sz="2400" dirty="0"/>
              <a:t>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	Ve starém jazyce (13. stol.) je slovosled 	volnější, nepříznakové: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  </a:t>
            </a:r>
            <a:r>
              <a:rPr lang="it-IT" altLang="cs-CZ" sz="2400" i="1" dirty="0"/>
              <a:t>Dopo il pranzo parlò </a:t>
            </a:r>
            <a:r>
              <a:rPr lang="it-IT" altLang="cs-CZ" sz="2400" i="1" u="sng" dirty="0"/>
              <a:t>Socrate</a:t>
            </a:r>
            <a:r>
              <a:rPr lang="it-IT" altLang="cs-CZ" sz="2400" i="1" dirty="0"/>
              <a:t> a li </a:t>
            </a:r>
            <a:r>
              <a:rPr lang="it-IT" altLang="cs-CZ" sz="2400" i="1" dirty="0" err="1"/>
              <a:t>ambasciadori</a:t>
            </a:r>
            <a:r>
              <a:rPr lang="it-IT" altLang="cs-CZ" sz="2400" i="1" dirty="0"/>
              <a:t> </a:t>
            </a:r>
            <a:r>
              <a:rPr lang="cs-CZ" altLang="cs-CZ" sz="2400" i="1" dirty="0"/>
              <a:t>   	</a:t>
            </a:r>
            <a:r>
              <a:rPr lang="it-IT" altLang="cs-CZ" sz="2400" dirty="0"/>
              <a:t>(</a:t>
            </a:r>
            <a:r>
              <a:rPr lang="it-IT" altLang="cs-CZ" sz="2400" i="1" dirty="0"/>
              <a:t>Novellino</a:t>
            </a:r>
            <a:r>
              <a:rPr lang="it-IT" altLang="cs-CZ" sz="2400" dirty="0"/>
              <a:t> LXI)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   </a:t>
            </a:r>
            <a:r>
              <a:rPr lang="it-IT" altLang="cs-CZ" sz="2400" i="1" dirty="0"/>
              <a:t>L’</a:t>
            </a:r>
            <a:r>
              <a:rPr lang="it-IT" altLang="cs-CZ" sz="2400" i="1" u="sng" dirty="0"/>
              <a:t>uscio</a:t>
            </a:r>
            <a:r>
              <a:rPr lang="it-IT" altLang="cs-CZ" sz="2400" i="1" dirty="0"/>
              <a:t> mi lascerai aperto stanotte</a:t>
            </a:r>
            <a:r>
              <a:rPr lang="cs-CZ" altLang="cs-CZ" sz="2400" i="1" dirty="0"/>
              <a:t>.</a:t>
            </a:r>
            <a:r>
              <a:rPr lang="it-IT" altLang="cs-CZ" sz="2400" i="1" dirty="0"/>
              <a:t> </a:t>
            </a:r>
            <a:endParaRPr lang="cs-CZ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	</a:t>
            </a:r>
            <a:r>
              <a:rPr lang="it-IT" altLang="cs-CZ" sz="2400" dirty="0"/>
              <a:t>(</a:t>
            </a:r>
            <a:r>
              <a:rPr lang="it-IT" altLang="cs-CZ" sz="2400" i="1" dirty="0"/>
              <a:t>Novellino</a:t>
            </a:r>
            <a:r>
              <a:rPr lang="it-IT" altLang="cs-CZ" sz="2400" dirty="0"/>
              <a:t> XXXVIII)</a:t>
            </a:r>
            <a:endParaRPr lang="cs-CZ" altLang="cs-CZ" sz="2400" dirty="0"/>
          </a:p>
          <a:p>
            <a:pPr>
              <a:defRPr/>
            </a:pPr>
            <a:endParaRPr lang="cs-CZ" dirty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148DAD-84B8-449D-AAA7-1A9F33E8D332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B2B995-A2C2-41BF-A77C-12828D054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260350"/>
            <a:ext cx="6227762" cy="626427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b="1" dirty="0">
                <a:solidFill>
                  <a:srgbClr val="FFC000"/>
                </a:solidFill>
              </a:rPr>
              <a:t>Prolínání intonace – syntax – pragmatika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400" b="1" i="1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Zdůrazňované (</a:t>
            </a:r>
            <a:r>
              <a:rPr lang="cs-CZ" sz="2400" dirty="0" err="1"/>
              <a:t>fokalizované</a:t>
            </a:r>
            <a:r>
              <a:rPr lang="cs-CZ" sz="2400" dirty="0"/>
              <a:t>) slovo vždy určuje větný přízvuk </a:t>
            </a:r>
            <a:r>
              <a:rPr lang="cs-CZ" sz="2400" i="1" dirty="0"/>
              <a:t>(</a:t>
            </a:r>
            <a:r>
              <a:rPr lang="cs-CZ" sz="2400" i="1" dirty="0" err="1"/>
              <a:t>tonica</a:t>
            </a:r>
            <a:r>
              <a:rPr lang="cs-CZ" sz="2400" i="1" dirty="0"/>
              <a:t>):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i="1" dirty="0" err="1"/>
              <a:t>Hanno</a:t>
            </a:r>
            <a:r>
              <a:rPr lang="cs-CZ" sz="2400" i="1" dirty="0"/>
              <a:t> </a:t>
            </a:r>
            <a:r>
              <a:rPr lang="cs-CZ" sz="2400" i="1" dirty="0" err="1"/>
              <a:t>bocciato</a:t>
            </a:r>
            <a:r>
              <a:rPr lang="cs-CZ" sz="2400" i="1" dirty="0"/>
              <a:t> </a:t>
            </a:r>
            <a:r>
              <a:rPr lang="cs-CZ" sz="2400" i="1" dirty="0" err="1">
                <a:solidFill>
                  <a:srgbClr val="92D050"/>
                </a:solidFill>
              </a:rPr>
              <a:t>l’amica</a:t>
            </a:r>
            <a:r>
              <a:rPr lang="cs-CZ" sz="2400" i="1" dirty="0">
                <a:solidFill>
                  <a:srgbClr val="92D050"/>
                </a:solidFill>
              </a:rPr>
              <a:t> di Federica</a:t>
            </a:r>
            <a:r>
              <a:rPr lang="cs-CZ" sz="2400" dirty="0"/>
              <a:t>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X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i="1" dirty="0"/>
              <a:t>[</a:t>
            </a:r>
            <a:r>
              <a:rPr lang="cs-CZ" sz="2400" i="1" dirty="0" err="1"/>
              <a:t>Allora</a:t>
            </a:r>
            <a:r>
              <a:rPr lang="cs-CZ" sz="2400" i="1" dirty="0"/>
              <a:t>, </a:t>
            </a:r>
            <a:r>
              <a:rPr lang="cs-CZ" sz="2400" i="1" dirty="0" err="1"/>
              <a:t>hanno</a:t>
            </a:r>
            <a:r>
              <a:rPr lang="cs-CZ" sz="2400" i="1" dirty="0"/>
              <a:t> </a:t>
            </a:r>
            <a:r>
              <a:rPr 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promosso</a:t>
            </a:r>
            <a:r>
              <a:rPr lang="cs-CZ" sz="2400" i="1" dirty="0"/>
              <a:t> </a:t>
            </a:r>
            <a:r>
              <a:rPr lang="cs-CZ" sz="2400" i="1" dirty="0" err="1"/>
              <a:t>l’amica</a:t>
            </a:r>
            <a:r>
              <a:rPr lang="cs-CZ" sz="2400" i="1" dirty="0"/>
              <a:t> di Federica?]</a:t>
            </a:r>
            <a:r>
              <a:rPr lang="cs-CZ" sz="2400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i="1" dirty="0"/>
              <a:t>Hanno </a:t>
            </a:r>
            <a:r>
              <a:rPr lang="cs-CZ" sz="2400" i="1" dirty="0" err="1">
                <a:solidFill>
                  <a:srgbClr val="92D050"/>
                </a:solidFill>
              </a:rPr>
              <a:t>bocciato</a:t>
            </a:r>
            <a:r>
              <a:rPr lang="cs-CZ" sz="2400" i="1" dirty="0"/>
              <a:t> </a:t>
            </a:r>
            <a:r>
              <a:rPr lang="cs-CZ" sz="2400" i="1" dirty="0" err="1"/>
              <a:t>l’amica</a:t>
            </a:r>
            <a:r>
              <a:rPr lang="cs-CZ" sz="2400" i="1" dirty="0"/>
              <a:t> di Federica.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i="1" dirty="0"/>
              <a:t> 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i="1" dirty="0" err="1"/>
              <a:t>Hanno</a:t>
            </a:r>
            <a:r>
              <a:rPr lang="cs-CZ" sz="2400" i="1" dirty="0"/>
              <a:t> </a:t>
            </a:r>
            <a:r>
              <a:rPr lang="cs-CZ" sz="2400" i="1" dirty="0" err="1"/>
              <a:t>bocciato</a:t>
            </a:r>
            <a:r>
              <a:rPr lang="cs-CZ" sz="2400" i="1" dirty="0"/>
              <a:t> </a:t>
            </a:r>
            <a:r>
              <a:rPr lang="cs-CZ" sz="2400" i="1" dirty="0" err="1"/>
              <a:t>l’amica</a:t>
            </a:r>
            <a:r>
              <a:rPr lang="cs-CZ" sz="2400" i="1" dirty="0"/>
              <a:t> </a:t>
            </a:r>
            <a:r>
              <a:rPr lang="cs-CZ" sz="2400" i="1" dirty="0">
                <a:solidFill>
                  <a:srgbClr val="92D050"/>
                </a:solidFill>
              </a:rPr>
              <a:t>di</a:t>
            </a:r>
            <a:r>
              <a:rPr lang="cs-CZ" sz="2400" i="1" dirty="0"/>
              <a:t> </a:t>
            </a:r>
            <a:r>
              <a:rPr lang="cs-CZ" sz="2400" i="1" dirty="0">
                <a:solidFill>
                  <a:srgbClr val="92D050"/>
                </a:solidFill>
              </a:rPr>
              <a:t>Federica</a:t>
            </a:r>
            <a:r>
              <a:rPr lang="cs-CZ" sz="2400" i="1" dirty="0"/>
              <a:t>.</a:t>
            </a:r>
            <a:endParaRPr 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i="1" dirty="0" err="1"/>
              <a:t>L’amica</a:t>
            </a:r>
            <a:r>
              <a:rPr lang="cs-CZ" sz="2400" i="1" dirty="0"/>
              <a:t> </a:t>
            </a:r>
            <a:r>
              <a:rPr lang="cs-CZ" sz="2400" i="1" dirty="0">
                <a:solidFill>
                  <a:srgbClr val="92D050"/>
                </a:solidFill>
              </a:rPr>
              <a:t>di Federica</a:t>
            </a:r>
            <a:r>
              <a:rPr lang="cs-CZ" sz="2400" i="1" dirty="0"/>
              <a:t> </a:t>
            </a:r>
            <a:r>
              <a:rPr lang="cs-CZ" sz="2400" i="1" dirty="0" err="1"/>
              <a:t>hanno</a:t>
            </a:r>
            <a:r>
              <a:rPr lang="cs-CZ" sz="2400" i="1" dirty="0"/>
              <a:t> </a:t>
            </a:r>
            <a:r>
              <a:rPr lang="cs-CZ" sz="2400" i="1" dirty="0" err="1"/>
              <a:t>bocciato</a:t>
            </a:r>
            <a:r>
              <a:rPr lang="cs-CZ" sz="2400" i="1" dirty="0"/>
              <a:t>          </a:t>
            </a:r>
            <a:r>
              <a:rPr lang="cs-CZ" sz="2400" dirty="0"/>
              <a:t>[</a:t>
            </a:r>
            <a:r>
              <a:rPr lang="cs-CZ" sz="2400" i="1" dirty="0"/>
              <a:t>non </a:t>
            </a:r>
            <a:r>
              <a:rPr lang="cs-CZ" sz="2400" i="1" dirty="0" err="1"/>
              <a:t>l’amica</a:t>
            </a:r>
            <a:r>
              <a:rPr lang="cs-CZ" sz="2400" i="1" dirty="0"/>
              <a:t> di Anna</a:t>
            </a:r>
            <a:r>
              <a:rPr lang="cs-CZ" sz="2400" dirty="0"/>
              <a:t>].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 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  </a:t>
            </a:r>
          </a:p>
          <a:p>
            <a:pPr eaLnBrk="1" hangingPunct="1">
              <a:defRPr/>
            </a:pPr>
            <a:endParaRPr lang="cs-CZ" dirty="0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751251-D3A9-4CFB-A6C9-C0B7E8C02976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1D7F4C-EA1E-4A3D-B7CD-710E2BD2B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60350"/>
            <a:ext cx="8375650" cy="63373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 err="1">
                <a:solidFill>
                  <a:srgbClr val="FF0000"/>
                </a:solidFill>
              </a:rPr>
              <a:t>Remember</a:t>
            </a:r>
            <a:r>
              <a:rPr lang="cs-CZ" sz="2400" b="1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defRPr/>
            </a:pPr>
            <a:endParaRPr 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- prakticky rozpoznat další typy příznakového slovosledu, dokázat je popsat a vědět, co je jejich účelem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r>
              <a:rPr lang="cs-CZ" sz="2200" dirty="0"/>
              <a:t>- kontrastivní antepozice (též „</a:t>
            </a:r>
            <a:r>
              <a:rPr lang="cs-CZ" sz="2200" dirty="0" err="1"/>
              <a:t>topicalizzazione</a:t>
            </a:r>
            <a:r>
              <a:rPr lang="cs-CZ" sz="2200" dirty="0"/>
              <a:t>“) /</a:t>
            </a:r>
            <a:r>
              <a:rPr lang="cs-CZ" sz="2200" dirty="0" err="1"/>
              <a:t>rematizace</a:t>
            </a:r>
            <a:r>
              <a:rPr lang="cs-CZ" sz="2200" dirty="0"/>
              <a:t>/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r>
              <a:rPr lang="cs-CZ" sz="2200" dirty="0"/>
              <a:t>- anaforická antepozice /tematizace/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r>
              <a:rPr lang="cs-CZ" sz="2200" dirty="0"/>
              <a:t>- </a:t>
            </a:r>
            <a:r>
              <a:rPr lang="cs-CZ" sz="2200" dirty="0" err="1"/>
              <a:t>frasi</a:t>
            </a:r>
            <a:r>
              <a:rPr lang="cs-CZ" sz="2200" dirty="0"/>
              <a:t> </a:t>
            </a:r>
            <a:r>
              <a:rPr lang="cs-CZ" sz="2200" dirty="0" err="1"/>
              <a:t>scisse</a:t>
            </a:r>
            <a:r>
              <a:rPr lang="cs-CZ" sz="2200" dirty="0"/>
              <a:t> /</a:t>
            </a:r>
            <a:r>
              <a:rPr lang="cs-CZ" sz="2200" dirty="0" err="1"/>
              <a:t>rematizace</a:t>
            </a:r>
            <a:r>
              <a:rPr lang="cs-CZ" sz="2200" dirty="0"/>
              <a:t>/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- důležitost větného přízvuku při </a:t>
            </a:r>
            <a:r>
              <a:rPr lang="cs-CZ" sz="2400" dirty="0" err="1"/>
              <a:t>fokalizaci</a:t>
            </a:r>
            <a:r>
              <a:rPr lang="cs-CZ" sz="2400" dirty="0"/>
              <a:t> členu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Pro zájemce o tematiku AČ v italštině doporučuji přečíst: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200" dirty="0">
                <a:solidFill>
                  <a:schemeClr val="tx2">
                    <a:lumMod val="90000"/>
                  </a:schemeClr>
                </a:solidFill>
              </a:rPr>
              <a:t>http://www.treccani.it/enciclopedia/focalizzazioni_(Enciclopedia-dell'Italiano)/</a:t>
            </a:r>
          </a:p>
        </p:txBody>
      </p:sp>
      <p:sp>
        <p:nvSpPr>
          <p:cNvPr id="2765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32F9890-711D-4234-B468-CC3E817D6568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059113" y="765175"/>
            <a:ext cx="5976937" cy="54022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smtClean="0"/>
              <a:t>Vyjádření kontrastu – různé možnosti: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b="1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i="1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i="1" smtClean="0"/>
              <a:t>Chi ha rotto il vaso?</a:t>
            </a:r>
            <a:r>
              <a:rPr lang="cs-CZ" altLang="cs-CZ" sz="2400" smtClean="0"/>
              <a:t>  </a:t>
            </a:r>
            <a:r>
              <a:rPr lang="cs-CZ" altLang="cs-CZ" sz="2400" i="1" smtClean="0"/>
              <a:t>Sei stato tu, Michele?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smtClean="0">
                <a:cs typeface="Arial" panose="020B0604020202020204" pitchFamily="34" charset="0"/>
              </a:rPr>
              <a:t>→</a:t>
            </a:r>
            <a:r>
              <a:rPr lang="cs-CZ" altLang="cs-CZ" sz="2400" smtClean="0"/>
              <a:t> </a:t>
            </a:r>
            <a:r>
              <a:rPr lang="cs-CZ" altLang="cs-CZ" sz="2400" i="1" smtClean="0"/>
              <a:t>Noo, l’ha rotto </a:t>
            </a:r>
            <a:r>
              <a:rPr lang="cs-CZ" altLang="cs-CZ" sz="2400" i="1" smtClean="0">
                <a:solidFill>
                  <a:srgbClr val="FF0000"/>
                </a:solidFill>
              </a:rPr>
              <a:t>LUI</a:t>
            </a:r>
            <a:r>
              <a:rPr lang="cs-CZ" altLang="cs-CZ" sz="2400" i="1" smtClean="0"/>
              <a:t>. = </a:t>
            </a:r>
            <a:r>
              <a:rPr lang="cs-CZ" altLang="cs-CZ" sz="2400" smtClean="0">
                <a:solidFill>
                  <a:srgbClr val="92D050"/>
                </a:solidFill>
              </a:rPr>
              <a:t>fokalizace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(Franceso ha rotto il vaso.)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focus = jádro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focalizzazione = rematizace,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smtClean="0"/>
              <a:t>zdůraznění jádra, nové informace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b="1" smtClean="0">
                <a:solidFill>
                  <a:schemeClr val="tx2"/>
                </a:solidFill>
              </a:rPr>
              <a:t>       </a:t>
            </a:r>
            <a:endParaRPr lang="cs-CZ" altLang="cs-CZ" smtClean="0"/>
          </a:p>
        </p:txBody>
      </p:sp>
      <p:sp>
        <p:nvSpPr>
          <p:cNvPr id="512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5CEAAF-8CD7-4BCB-9321-C3F8D2C9D5F1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BBA713D-8F93-482B-B44F-14F2558158A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 smtClean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64A83B6-7C7C-4F52-B411-47CA05F25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0"/>
            <a:ext cx="8375650" cy="685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       </a:t>
            </a:r>
            <a:r>
              <a:rPr lang="cs-CZ" altLang="cs-CZ" sz="2400" b="1" dirty="0">
                <a:solidFill>
                  <a:srgbClr val="FFC000"/>
                </a:solidFill>
              </a:rPr>
              <a:t>1. KONTRASTIVNÍ ANTEPOZICE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též: „</a:t>
            </a:r>
            <a:r>
              <a:rPr lang="cs-CZ" altLang="cs-CZ" sz="2400" i="1" dirty="0" err="1"/>
              <a:t>topicalizzazione</a:t>
            </a:r>
            <a:r>
              <a:rPr lang="cs-CZ" altLang="cs-CZ" sz="2400" i="1" dirty="0"/>
              <a:t>“,</a:t>
            </a:r>
            <a:r>
              <a:rPr lang="cs-CZ" altLang="cs-CZ" sz="2400" dirty="0"/>
              <a:t> popř. </a:t>
            </a:r>
            <a:r>
              <a:rPr lang="cs-CZ" altLang="cs-CZ" sz="2400" i="1" dirty="0" err="1"/>
              <a:t>anteposizione</a:t>
            </a:r>
            <a:r>
              <a:rPr lang="cs-CZ" altLang="cs-CZ" sz="2400" i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(</a:t>
            </a:r>
            <a:r>
              <a:rPr lang="cs-CZ" altLang="cs-CZ" sz="2400" i="1" dirty="0" err="1"/>
              <a:t>focalizzazione</a:t>
            </a:r>
            <a:r>
              <a:rPr lang="cs-CZ" altLang="cs-CZ" sz="2400" i="1" dirty="0"/>
              <a:t>) </a:t>
            </a:r>
            <a:r>
              <a:rPr lang="cs-CZ" altLang="cs-CZ" sz="2400" i="1" dirty="0" err="1"/>
              <a:t>contrastiva</a:t>
            </a:r>
            <a:r>
              <a:rPr lang="cs-CZ" altLang="cs-CZ" sz="2400" dirty="0"/>
              <a:t>, Hamplová: </a:t>
            </a:r>
            <a:r>
              <a:rPr lang="cs-CZ" altLang="cs-CZ" sz="2400" i="1" dirty="0"/>
              <a:t>kontrastivní předsunutí</a:t>
            </a:r>
            <a:r>
              <a:rPr lang="cs-CZ" altLang="cs-CZ" sz="2400" dirty="0"/>
              <a:t>)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“La </a:t>
            </a:r>
            <a:r>
              <a:rPr lang="cs-CZ" altLang="cs-CZ" sz="2400" i="1" dirty="0" err="1"/>
              <a:t>costruzione</a:t>
            </a:r>
            <a:r>
              <a:rPr lang="cs-CZ" altLang="cs-CZ" sz="2400" i="1" dirty="0"/>
              <a:t> si </a:t>
            </a:r>
            <a:r>
              <a:rPr lang="cs-CZ" altLang="cs-CZ" sz="2400" i="1" dirty="0" err="1"/>
              <a:t>ottiene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anteponendo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un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costituente</a:t>
            </a:r>
            <a:r>
              <a:rPr lang="cs-CZ" altLang="cs-CZ" sz="2400" i="1" dirty="0"/>
              <a:t> 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non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come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tema-dato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ma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50000"/>
                  </a:schemeClr>
                </a:solidFill>
              </a:rPr>
              <a:t>come</a:t>
            </a:r>
            <a:r>
              <a:rPr lang="cs-CZ" altLang="cs-CZ" sz="24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50000"/>
                  </a:schemeClr>
                </a:solidFill>
              </a:rPr>
              <a:t>elemento</a:t>
            </a:r>
            <a:r>
              <a:rPr lang="cs-CZ" altLang="cs-CZ" sz="24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50000"/>
                  </a:schemeClr>
                </a:solidFill>
              </a:rPr>
              <a:t>nuovo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in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contrasto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con </a:t>
            </a:r>
            <a:r>
              <a:rPr lang="cs-CZ" altLang="cs-CZ" sz="2400" i="1" dirty="0" err="1"/>
              <a:t>il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contesto</a:t>
            </a:r>
            <a:r>
              <a:rPr lang="cs-CZ" altLang="cs-CZ" sz="2400" i="1" dirty="0"/>
              <a:t> o con </a:t>
            </a:r>
            <a:r>
              <a:rPr lang="cs-CZ" altLang="cs-CZ" sz="2400" i="1" dirty="0" err="1"/>
              <a:t>le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inferenze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suggerite</a:t>
            </a:r>
            <a:r>
              <a:rPr lang="cs-CZ" altLang="cs-CZ" sz="2400" i="1" dirty="0"/>
              <a:t> dal </a:t>
            </a:r>
            <a:r>
              <a:rPr lang="cs-CZ" altLang="cs-CZ" sz="2400" i="1" dirty="0" err="1"/>
              <a:t>contesto</a:t>
            </a:r>
            <a:r>
              <a:rPr lang="cs-CZ" altLang="cs-CZ" sz="2400" i="1" dirty="0"/>
              <a:t>.”</a:t>
            </a:r>
            <a:r>
              <a:rPr lang="cs-CZ" altLang="cs-CZ" sz="2400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(GGIC, I, p. 135)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              </a:t>
            </a:r>
            <a:r>
              <a:rPr lang="cs-CZ" altLang="cs-CZ" sz="2400" b="1" dirty="0">
                <a:solidFill>
                  <a:schemeClr val="tx2">
                    <a:lumMod val="50000"/>
                  </a:schemeClr>
                </a:solidFill>
              </a:rPr>
              <a:t>→ REMATIZACE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MARIA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Piero</a:t>
            </a:r>
            <a:r>
              <a:rPr lang="cs-CZ" altLang="cs-CZ" sz="2400" i="1" dirty="0"/>
              <a:t> ha </a:t>
            </a:r>
            <a:r>
              <a:rPr lang="cs-CZ" altLang="cs-CZ" sz="2400" i="1" dirty="0" err="1"/>
              <a:t>dato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l’anello</a:t>
            </a:r>
            <a:r>
              <a:rPr lang="cs-CZ" altLang="cs-CZ" sz="2400" i="1" dirty="0"/>
              <a:t>, </a:t>
            </a:r>
            <a:r>
              <a:rPr lang="cs-CZ" altLang="cs-CZ" sz="2400" i="1" dirty="0">
                <a:solidFill>
                  <a:schemeClr val="tx2">
                    <a:lumMod val="90000"/>
                  </a:schemeClr>
                </a:solidFill>
              </a:rPr>
              <a:t>non a Carla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DOMANI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viene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Piero</a:t>
            </a:r>
            <a:r>
              <a:rPr lang="cs-CZ" altLang="cs-CZ" sz="2400" i="1" dirty="0"/>
              <a:t>, </a:t>
            </a:r>
            <a:r>
              <a:rPr lang="cs-CZ" altLang="cs-CZ" sz="2400" i="1" dirty="0">
                <a:solidFill>
                  <a:schemeClr val="tx2">
                    <a:lumMod val="90000"/>
                  </a:schemeClr>
                </a:solidFill>
              </a:rPr>
              <a:t>non </a:t>
            </a:r>
            <a:r>
              <a:rPr lang="cs-CZ" altLang="cs-CZ" sz="2400" i="1" dirty="0" err="1">
                <a:solidFill>
                  <a:schemeClr val="tx2">
                    <a:lumMod val="90000"/>
                  </a:schemeClr>
                </a:solidFill>
              </a:rPr>
              <a:t>oggi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A: </a:t>
            </a:r>
            <a:r>
              <a:rPr lang="cs-CZ" altLang="cs-CZ" sz="2400" i="1" dirty="0" err="1"/>
              <a:t>Dovremmo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invitare</a:t>
            </a:r>
            <a:r>
              <a:rPr lang="cs-CZ" altLang="cs-CZ" sz="2400" i="1" dirty="0"/>
              <a:t> </a:t>
            </a:r>
            <a:r>
              <a:rPr lang="cs-CZ" altLang="cs-CZ" sz="2400" i="1" dirty="0">
                <a:solidFill>
                  <a:schemeClr val="tx2">
                    <a:lumMod val="90000"/>
                  </a:schemeClr>
                </a:solidFill>
              </a:rPr>
              <a:t>Giorgio.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B: 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CARLO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dovremmo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invitare</a:t>
            </a:r>
            <a:r>
              <a:rPr lang="cs-CZ" altLang="cs-CZ" sz="2400" i="1" dirty="0"/>
              <a:t>. 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69DD76-1B9B-4371-818D-C61AF303D926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400" smtClean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48E6585-6F28-4D98-82B0-5150F68DB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7675" y="260350"/>
            <a:ext cx="6156325" cy="63468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Předložka ano,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ripresa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pronominale</a:t>
            </a:r>
            <a:r>
              <a:rPr lang="cs-CZ" altLang="cs-CZ" sz="2400" i="1" dirty="0"/>
              <a:t> </a:t>
            </a:r>
            <a:r>
              <a:rPr lang="cs-CZ" altLang="cs-CZ" sz="2400" dirty="0"/>
              <a:t>ne</a:t>
            </a:r>
            <a:r>
              <a:rPr lang="cs-CZ" altLang="cs-CZ" sz="2400" i="1" dirty="0"/>
              <a:t>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A: </a:t>
            </a:r>
            <a:r>
              <a:rPr lang="cs-CZ" altLang="cs-CZ" sz="2400" i="1" dirty="0" err="1"/>
              <a:t>Hai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visto</a:t>
            </a:r>
            <a:r>
              <a:rPr lang="cs-CZ" altLang="cs-CZ" sz="2400" i="1" dirty="0"/>
              <a:t> </a:t>
            </a:r>
            <a:r>
              <a:rPr lang="cs-CZ" altLang="cs-CZ" sz="2400" i="1" dirty="0" err="1">
                <a:solidFill>
                  <a:schemeClr val="tx2"/>
                </a:solidFill>
              </a:rPr>
              <a:t>mia</a:t>
            </a:r>
            <a:r>
              <a:rPr lang="cs-CZ" altLang="cs-CZ" sz="2400" i="1" dirty="0">
                <a:solidFill>
                  <a:schemeClr val="tx2"/>
                </a:solidFill>
              </a:rPr>
              <a:t> </a:t>
            </a:r>
            <a:r>
              <a:rPr lang="cs-CZ" altLang="cs-CZ" sz="2400" i="1" dirty="0" err="1">
                <a:solidFill>
                  <a:schemeClr val="tx2"/>
                </a:solidFill>
              </a:rPr>
              <a:t>sorella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B. 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TUO FRATELLO </a:t>
            </a:r>
            <a:r>
              <a:rPr lang="cs-CZ" altLang="cs-CZ" sz="2400" i="1" dirty="0"/>
              <a:t>ho </a:t>
            </a:r>
            <a:r>
              <a:rPr lang="cs-CZ" altLang="cs-CZ" sz="2400" i="1" dirty="0" err="1"/>
              <a:t>visto</a:t>
            </a:r>
            <a:r>
              <a:rPr lang="cs-CZ" altLang="cs-CZ" sz="2400" i="1" dirty="0"/>
              <a:t>. / *</a:t>
            </a:r>
            <a:r>
              <a:rPr lang="cs-CZ" altLang="cs-CZ" sz="2400" i="1" dirty="0" err="1"/>
              <a:t>l’ho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visto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A: </a:t>
            </a:r>
            <a:r>
              <a:rPr lang="cs-CZ" altLang="cs-CZ" sz="2400" i="1" dirty="0" err="1"/>
              <a:t>Hai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parlato</a:t>
            </a:r>
            <a:r>
              <a:rPr lang="cs-CZ" altLang="cs-CZ" sz="2400" i="1" dirty="0"/>
              <a:t> </a:t>
            </a:r>
            <a:r>
              <a:rPr lang="cs-CZ" altLang="cs-CZ" sz="2400" i="1" dirty="0">
                <a:solidFill>
                  <a:schemeClr val="tx2"/>
                </a:solidFill>
              </a:rPr>
              <a:t>a </a:t>
            </a:r>
            <a:r>
              <a:rPr lang="cs-CZ" altLang="cs-CZ" sz="2400" i="1" dirty="0" err="1">
                <a:solidFill>
                  <a:schemeClr val="tx2"/>
                </a:solidFill>
              </a:rPr>
              <a:t>mia</a:t>
            </a:r>
            <a:r>
              <a:rPr lang="cs-CZ" altLang="cs-CZ" sz="2400" i="1" dirty="0">
                <a:solidFill>
                  <a:schemeClr val="tx2"/>
                </a:solidFill>
              </a:rPr>
              <a:t> </a:t>
            </a:r>
            <a:r>
              <a:rPr lang="cs-CZ" altLang="cs-CZ" sz="2400" i="1" dirty="0" err="1">
                <a:solidFill>
                  <a:schemeClr val="tx2"/>
                </a:solidFill>
              </a:rPr>
              <a:t>sorella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B: 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TUO FRATELLO </a:t>
            </a:r>
            <a:r>
              <a:rPr lang="cs-CZ" altLang="cs-CZ" sz="2400" i="1" dirty="0"/>
              <a:t>ho </a:t>
            </a:r>
            <a:r>
              <a:rPr lang="cs-CZ" altLang="cs-CZ" sz="2400" i="1" dirty="0" err="1"/>
              <a:t>parlato</a:t>
            </a:r>
            <a:r>
              <a:rPr lang="cs-CZ" altLang="cs-CZ" sz="2400" i="1" dirty="0"/>
              <a:t> / *</a:t>
            </a:r>
            <a:r>
              <a:rPr lang="cs-CZ" altLang="cs-CZ" sz="2400" i="1" dirty="0" err="1"/>
              <a:t>gli</a:t>
            </a:r>
            <a:r>
              <a:rPr lang="cs-CZ" altLang="cs-CZ" sz="2400" i="1" dirty="0"/>
              <a:t> ho </a:t>
            </a:r>
            <a:r>
              <a:rPr lang="cs-CZ" altLang="cs-CZ" sz="2400" i="1" dirty="0" err="1"/>
              <a:t>parlato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A: </a:t>
            </a:r>
            <a:r>
              <a:rPr lang="cs-CZ" altLang="cs-CZ" sz="2400" i="1" dirty="0" err="1"/>
              <a:t>Stavate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discutendo</a:t>
            </a:r>
            <a:r>
              <a:rPr lang="cs-CZ" altLang="cs-CZ" sz="2400" i="1" dirty="0"/>
              <a:t> </a:t>
            </a:r>
            <a:r>
              <a:rPr lang="cs-CZ" altLang="cs-CZ" sz="2400" i="1" dirty="0">
                <a:solidFill>
                  <a:schemeClr val="tx2"/>
                </a:solidFill>
              </a:rPr>
              <a:t>di musica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B: 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DI FILOSOFIA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stavamo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discutendo</a:t>
            </a:r>
            <a:r>
              <a:rPr lang="cs-CZ" altLang="cs-CZ" sz="2400" i="1" dirty="0"/>
              <a:t> / *ne </a:t>
            </a:r>
            <a:r>
              <a:rPr lang="cs-CZ" altLang="cs-CZ" sz="2400" i="1" dirty="0" err="1"/>
              <a:t>stavamo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discutendo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A: Ha </a:t>
            </a:r>
            <a:r>
              <a:rPr lang="cs-CZ" altLang="cs-CZ" sz="2400" i="1" dirty="0" err="1"/>
              <a:t>studiato</a:t>
            </a:r>
            <a:r>
              <a:rPr lang="cs-CZ" altLang="cs-CZ" sz="2400" i="1" dirty="0"/>
              <a:t> </a:t>
            </a:r>
            <a:r>
              <a:rPr lang="cs-CZ" altLang="cs-CZ" sz="2400" i="1" dirty="0">
                <a:solidFill>
                  <a:schemeClr val="tx2"/>
                </a:solidFill>
              </a:rPr>
              <a:t>a </a:t>
            </a:r>
            <a:r>
              <a:rPr lang="cs-CZ" altLang="cs-CZ" sz="2400" i="1" dirty="0" err="1">
                <a:solidFill>
                  <a:schemeClr val="tx2"/>
                </a:solidFill>
              </a:rPr>
              <a:t>Udine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B: 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PRAGA</a:t>
            </a:r>
            <a:r>
              <a:rPr lang="cs-CZ" altLang="cs-CZ" sz="2400" i="1" dirty="0"/>
              <a:t> ha </a:t>
            </a:r>
            <a:r>
              <a:rPr lang="cs-CZ" altLang="cs-CZ" sz="2400" i="1" dirty="0" err="1"/>
              <a:t>studiato</a:t>
            </a:r>
            <a:r>
              <a:rPr lang="cs-CZ" altLang="cs-CZ" sz="2400" i="1" dirty="0"/>
              <a:t> / * </a:t>
            </a:r>
            <a:r>
              <a:rPr lang="cs-CZ" altLang="cs-CZ" sz="2400" i="1" dirty="0" err="1"/>
              <a:t>ci</a:t>
            </a:r>
            <a:r>
              <a:rPr lang="cs-CZ" altLang="cs-CZ" sz="2400" i="1" dirty="0"/>
              <a:t> ha </a:t>
            </a:r>
            <a:r>
              <a:rPr lang="cs-CZ" altLang="cs-CZ" sz="2400" i="1" dirty="0" err="1"/>
              <a:t>studiato</a:t>
            </a:r>
            <a:r>
              <a:rPr lang="cs-CZ" altLang="cs-CZ" sz="2400" i="1" dirty="0"/>
              <a:t>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/>
          <p:cNvSpPr>
            <a:spLocks noGrp="1"/>
          </p:cNvSpPr>
          <p:nvPr>
            <p:ph idx="1"/>
          </p:nvPr>
        </p:nvSpPr>
        <p:spPr>
          <a:xfrm>
            <a:off x="2819400" y="549275"/>
            <a:ext cx="6096000" cy="5975350"/>
          </a:xfrm>
        </p:spPr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dislokovat lze více větných členů x u antepozice není možné – fokalizovat lze jen jeden člen:</a:t>
            </a:r>
            <a:endParaRPr lang="cs-CZ" altLang="cs-CZ" i="1" smtClean="0"/>
          </a:p>
          <a:p>
            <a:pPr eaLnBrk="1" hangingPunct="1"/>
            <a:endParaRPr lang="cs-CZ" altLang="cs-CZ" i="1" smtClean="0"/>
          </a:p>
          <a:p>
            <a:pPr eaLnBrk="1" hangingPunct="1"/>
            <a:r>
              <a:rPr lang="cs-CZ" altLang="cs-CZ" i="1" smtClean="0">
                <a:solidFill>
                  <a:srgbClr val="FFFF00"/>
                </a:solidFill>
              </a:rPr>
              <a:t>Piero, a Maria, l</a:t>
            </a:r>
            <a:r>
              <a:rPr lang="it-IT" altLang="cs-CZ" i="1" smtClean="0">
                <a:solidFill>
                  <a:srgbClr val="FFFF00"/>
                </a:solidFill>
              </a:rPr>
              <a:t>’anello</a:t>
            </a:r>
            <a:r>
              <a:rPr lang="it-IT" altLang="cs-CZ" i="1" smtClean="0"/>
              <a:t>, non glielo vuole dare.</a:t>
            </a:r>
            <a:r>
              <a:rPr lang="it-IT" altLang="cs-CZ" smtClean="0"/>
              <a:t> </a:t>
            </a:r>
            <a:r>
              <a:rPr lang="cs-CZ" altLang="cs-CZ" smtClean="0"/>
              <a:t>- dislokace</a:t>
            </a:r>
          </a:p>
          <a:p>
            <a:pPr eaLnBrk="1" hangingPunct="1"/>
            <a:r>
              <a:rPr lang="it-IT" altLang="cs-CZ" i="1" smtClean="0"/>
              <a:t>* PIERO, LA TORTA, ha portato.</a:t>
            </a:r>
            <a:endParaRPr lang="cs-CZ" altLang="cs-CZ" i="1" smtClean="0"/>
          </a:p>
          <a:p>
            <a:endParaRPr lang="cs-CZ" altLang="cs-CZ" smtClean="0"/>
          </a:p>
        </p:txBody>
      </p:sp>
      <p:sp>
        <p:nvSpPr>
          <p:cNvPr id="1126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BC9C82-BF82-41BA-AC65-C27A2962264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1C9B13-3F18-462C-881A-DE10148F58F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400" smtClean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7639BC1-4297-4CC0-AD12-20D426B68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447087" cy="590391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podmět vždy </a:t>
            </a:r>
            <a:r>
              <a:rPr lang="cs-CZ" altLang="cs-CZ" sz="24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postverbální</a:t>
            </a:r>
            <a:r>
              <a:rPr lang="cs-CZ" altLang="cs-CZ" sz="2400" dirty="0"/>
              <a:t>:</a:t>
            </a:r>
            <a:endParaRPr lang="it-IT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IL DOLCE, porta, </a:t>
            </a:r>
            <a:r>
              <a:rPr lang="it-IT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Giorgio</a:t>
            </a:r>
            <a:r>
              <a:rPr lang="it-IT" altLang="cs-CZ" sz="2400" i="1" dirty="0"/>
              <a:t>. / * IL DOLCE, Giorgio, porta.</a:t>
            </a:r>
            <a:endParaRPr lang="it-IT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dirty="0" err="1"/>
              <a:t>preverb</a:t>
            </a:r>
            <a:r>
              <a:rPr lang="cs-CZ" altLang="cs-CZ" sz="2400" dirty="0" err="1"/>
              <a:t>ální</a:t>
            </a:r>
            <a:r>
              <a:rPr lang="cs-CZ" altLang="cs-CZ" sz="2400" dirty="0"/>
              <a:t> pozice možná jen s rozvitým větným členem: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UN COMPUTER,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mio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fratello</a:t>
            </a:r>
            <a:r>
              <a:rPr lang="cs-CZ" altLang="cs-CZ" sz="2400" i="1" dirty="0"/>
              <a:t>, </a:t>
            </a:r>
            <a:r>
              <a:rPr lang="it-IT" altLang="cs-CZ" sz="2400" i="1" dirty="0"/>
              <a:t>si è portato dall’America.</a:t>
            </a: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v hovorové řeči – možné i s </a:t>
            </a:r>
            <a:r>
              <a:rPr lang="cs-CZ" altLang="cs-CZ" sz="2400" i="1" dirty="0" err="1"/>
              <a:t>ripresa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pronominale</a:t>
            </a:r>
            <a:r>
              <a:rPr lang="cs-CZ" altLang="cs-CZ" sz="2400" dirty="0"/>
              <a:t>: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A GIORGIO, </a:t>
            </a:r>
            <a:r>
              <a:rPr lang="cs-CZ" altLang="cs-CZ" sz="2400" i="1" dirty="0" err="1"/>
              <a:t>dovevi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proporlo</a:t>
            </a:r>
            <a:r>
              <a:rPr lang="cs-CZ" altLang="cs-CZ" sz="2400" i="1" dirty="0"/>
              <a:t> / </a:t>
            </a:r>
            <a:r>
              <a:rPr lang="cs-CZ" altLang="cs-CZ" sz="2400" i="1" dirty="0" err="1"/>
              <a:t>propor</a:t>
            </a:r>
            <a:r>
              <a:rPr lang="cs-CZ" altLang="cs-CZ" sz="2400" i="1" dirty="0" err="1">
                <a:solidFill>
                  <a:srgbClr val="FFFF00"/>
                </a:solidFill>
              </a:rPr>
              <a:t>glielo</a:t>
            </a:r>
            <a:r>
              <a:rPr lang="cs-CZ" altLang="cs-CZ" sz="2400" i="1" dirty="0"/>
              <a:t> / ?? </a:t>
            </a:r>
            <a:r>
              <a:rPr lang="cs-CZ" altLang="cs-CZ" sz="2400" i="1" dirty="0" err="1"/>
              <a:t>proporgli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questo</a:t>
            </a:r>
            <a:r>
              <a:rPr lang="cs-CZ" altLang="cs-CZ" sz="2400" i="1" dirty="0"/>
              <a:t>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EB8B37A-38D9-417E-96DD-93FB7332A94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400" smtClean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95C968B-1F2C-4BEA-8F7D-C34EFB704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520112" cy="63817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                        </a:t>
            </a:r>
            <a:r>
              <a:rPr lang="it-IT" altLang="cs-CZ" sz="2200" b="1" dirty="0">
                <a:solidFill>
                  <a:srgbClr val="FFC000"/>
                </a:solidFill>
              </a:rPr>
              <a:t>2. ANAFORICKÁ ANTEPOZICE</a:t>
            </a:r>
            <a:r>
              <a:rPr lang="it-IT" altLang="cs-CZ" sz="2200" dirty="0">
                <a:solidFill>
                  <a:srgbClr val="FFC000"/>
                </a:solidFill>
              </a:rPr>
              <a:t> </a:t>
            </a:r>
            <a:endParaRPr lang="cs-CZ" altLang="cs-CZ" sz="2200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200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dirty="0"/>
              <a:t>(</a:t>
            </a:r>
            <a:r>
              <a:rPr lang="it-IT" altLang="cs-CZ" sz="2200" i="1" dirty="0"/>
              <a:t>anteposizione anaforica</a:t>
            </a:r>
            <a:r>
              <a:rPr lang="it-IT" altLang="cs-CZ" sz="2200" dirty="0"/>
              <a:t>, </a:t>
            </a:r>
            <a:r>
              <a:rPr lang="it-IT" altLang="cs-CZ" sz="2200" dirty="0" err="1"/>
              <a:t>Hampl</a:t>
            </a:r>
            <a:r>
              <a:rPr lang="it-IT" altLang="cs-CZ" sz="2200" dirty="0"/>
              <a:t>.: </a:t>
            </a:r>
            <a:r>
              <a:rPr lang="it-IT" altLang="cs-CZ" sz="2200" i="1" dirty="0" err="1"/>
              <a:t>anaforické</a:t>
            </a:r>
            <a:r>
              <a:rPr lang="it-IT" altLang="cs-CZ" sz="2200" i="1" dirty="0"/>
              <a:t> </a:t>
            </a:r>
            <a:r>
              <a:rPr lang="it-IT" altLang="cs-CZ" sz="2200" i="1" dirty="0" err="1"/>
              <a:t>předsunutí</a:t>
            </a:r>
            <a:r>
              <a:rPr lang="it-IT" altLang="cs-CZ" sz="2200" dirty="0"/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“Rispetto alla </a:t>
            </a:r>
            <a:r>
              <a:rPr lang="cs-CZ" altLang="cs-CZ" sz="2200" i="1" dirty="0" err="1"/>
              <a:t>topicalizzazione</a:t>
            </a:r>
            <a:r>
              <a:rPr lang="cs-CZ" altLang="cs-CZ" sz="2200" i="1" dirty="0"/>
              <a:t>, </a:t>
            </a:r>
            <a:r>
              <a:rPr lang="cs-CZ" altLang="cs-CZ" sz="2200" i="1" dirty="0" err="1"/>
              <a:t>nell’anteposizione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anaforica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manca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il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rilievo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intonativo</a:t>
            </a:r>
            <a:r>
              <a:rPr lang="cs-CZ" altLang="cs-CZ" sz="2200" i="1" dirty="0"/>
              <a:t> (</a:t>
            </a:r>
            <a:r>
              <a:rPr lang="cs-CZ" altLang="cs-CZ" sz="2200" i="1" dirty="0" err="1"/>
              <a:t>l’intonazione</a:t>
            </a:r>
            <a:r>
              <a:rPr lang="cs-CZ" altLang="cs-CZ" sz="2200" i="1" dirty="0"/>
              <a:t> è la </a:t>
            </a:r>
            <a:r>
              <a:rPr lang="cs-CZ" altLang="cs-CZ" sz="2200" i="1" dirty="0" err="1"/>
              <a:t>stessa</a:t>
            </a:r>
            <a:r>
              <a:rPr lang="cs-CZ" altLang="cs-CZ" sz="2200" i="1" dirty="0"/>
              <a:t> che </a:t>
            </a:r>
            <a:r>
              <a:rPr lang="cs-CZ" altLang="cs-CZ" sz="2200" i="1" dirty="0" err="1"/>
              <a:t>nella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dislocazione</a:t>
            </a:r>
            <a:r>
              <a:rPr lang="cs-CZ" altLang="cs-CZ" sz="2200" i="1" dirty="0"/>
              <a:t>) e </a:t>
            </a:r>
            <a:r>
              <a:rPr lang="cs-CZ" altLang="cs-CZ" sz="2200" i="1" dirty="0" err="1"/>
              <a:t>manca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il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valore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pragmatico</a:t>
            </a:r>
            <a:r>
              <a:rPr lang="cs-CZ" altLang="cs-CZ" sz="2200" i="1" dirty="0"/>
              <a:t> di </a:t>
            </a:r>
            <a:r>
              <a:rPr lang="cs-CZ" altLang="cs-CZ" sz="2200" i="1" dirty="0" err="1"/>
              <a:t>contrasto</a:t>
            </a:r>
            <a:r>
              <a:rPr lang="cs-CZ" altLang="cs-CZ" sz="2200" i="1" dirty="0"/>
              <a:t> con </a:t>
            </a:r>
            <a:r>
              <a:rPr lang="cs-CZ" altLang="cs-CZ" sz="2200" i="1" dirty="0" err="1"/>
              <a:t>il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contesto</a:t>
            </a:r>
            <a:r>
              <a:rPr lang="cs-CZ" altLang="cs-CZ" sz="2200" i="1" dirty="0"/>
              <a:t>: la </a:t>
            </a:r>
            <a:r>
              <a:rPr lang="cs-CZ" altLang="cs-CZ" sz="2200" i="1" dirty="0" err="1"/>
              <a:t>funzione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dell’anteposizione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anaforica</a:t>
            </a:r>
            <a:r>
              <a:rPr lang="cs-CZ" altLang="cs-CZ" sz="2200" i="1" dirty="0"/>
              <a:t> è </a:t>
            </a:r>
            <a:r>
              <a:rPr lang="cs-CZ" altLang="cs-CZ" sz="2200" i="1" dirty="0" err="1"/>
              <a:t>infatti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quella</a:t>
            </a:r>
            <a:r>
              <a:rPr lang="cs-CZ" altLang="cs-CZ" sz="2200" i="1" dirty="0"/>
              <a:t> di </a:t>
            </a:r>
            <a:r>
              <a:rPr lang="cs-CZ" altLang="cs-CZ" sz="2200" i="1" dirty="0" err="1"/>
              <a:t>sottolineare</a:t>
            </a:r>
            <a:r>
              <a:rPr lang="cs-CZ" altLang="cs-CZ" sz="2200" i="1" dirty="0"/>
              <a:t> la </a:t>
            </a:r>
            <a:r>
              <a:rPr lang="cs-CZ" altLang="cs-CZ" sz="2200" i="1" dirty="0" err="1"/>
              <a:t>relazione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del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sintagma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anteposto</a:t>
            </a:r>
            <a:r>
              <a:rPr lang="cs-CZ" altLang="cs-CZ" sz="2200" i="1" dirty="0"/>
              <a:t> con </a:t>
            </a:r>
            <a:r>
              <a:rPr lang="cs-CZ" altLang="cs-CZ" sz="2200" i="1" dirty="0" err="1"/>
              <a:t>un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sintagma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già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citato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nel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discorso</a:t>
            </a:r>
            <a:r>
              <a:rPr lang="cs-CZ" altLang="cs-CZ" sz="2200" i="1" dirty="0"/>
              <a:t>.” (GGIC, I, p. 140)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Syntakticky se podobá kontrastivní antepozici, ale pragmaticky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spíš levé dislokaci: jde o </a:t>
            </a:r>
            <a:r>
              <a:rPr lang="cs-CZ" altLang="cs-CZ" sz="2200" dirty="0">
                <a:solidFill>
                  <a:srgbClr val="FFFF00"/>
                </a:solidFill>
              </a:rPr>
              <a:t>TEMATIZACI.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CE6E5F-E06F-4812-A7C1-10AA9F5CF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438" y="836613"/>
            <a:ext cx="6551612" cy="52593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(Hanno </a:t>
            </a:r>
            <a:r>
              <a:rPr lang="cs-CZ" altLang="cs-CZ" sz="2400" i="1" dirty="0" err="1"/>
              <a:t>proposto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le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elezioni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anticipate</a:t>
            </a:r>
            <a:r>
              <a:rPr lang="cs-CZ" altLang="cs-CZ" sz="2400" i="1" dirty="0"/>
              <a:t>.)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stessa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proposta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/>
              <a:t>fece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poi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il</a:t>
            </a:r>
            <a:r>
              <a:rPr lang="cs-CZ" altLang="cs-CZ" sz="2400" i="1" dirty="0"/>
              <a:t> partito socialista.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……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Uguale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sorte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/>
              <a:t>ebbe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il</a:t>
            </a:r>
            <a:r>
              <a:rPr lang="cs-CZ" altLang="cs-CZ" sz="2400" i="1" dirty="0"/>
              <a:t> vicepresidente.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Di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qualcosa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400" i="1" dirty="0" err="1"/>
              <a:t>avrete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parlato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    (</a:t>
            </a:r>
            <a:r>
              <a:rPr lang="cs-CZ" altLang="cs-CZ" sz="2400" i="1" dirty="0" err="1"/>
              <a:t>Gli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hanno</a:t>
            </a:r>
            <a:r>
              <a:rPr lang="cs-CZ" altLang="cs-CZ" sz="2400" i="1" dirty="0"/>
              <a:t> detto di </a:t>
            </a:r>
            <a:r>
              <a:rPr lang="cs-CZ" altLang="cs-CZ" sz="2400" i="1" dirty="0" err="1"/>
              <a:t>presentarsi</a:t>
            </a:r>
            <a:r>
              <a:rPr lang="cs-CZ" altLang="cs-CZ" sz="2400" i="1" dirty="0"/>
              <a:t>).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</a:t>
            </a:r>
            <a:r>
              <a:rPr lang="cs-CZ" altLang="cs-CZ" sz="24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Il</a:t>
            </a:r>
            <a:r>
              <a:rPr lang="cs-CZ" altLang="cs-CZ" sz="24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che </a:t>
            </a:r>
            <a:r>
              <a:rPr lang="cs-CZ" altLang="cs-CZ" sz="2400" i="1" dirty="0" err="1"/>
              <a:t>fece</a:t>
            </a:r>
            <a:r>
              <a:rPr lang="cs-CZ" altLang="cs-CZ" sz="2400" i="1" dirty="0"/>
              <a:t> non senza </a:t>
            </a:r>
            <a:r>
              <a:rPr lang="cs-CZ" altLang="cs-CZ" sz="2400" i="1" dirty="0" err="1"/>
              <a:t>qualche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esitazione</a:t>
            </a:r>
            <a:r>
              <a:rPr lang="cs-CZ" altLang="cs-CZ" sz="2400" i="1" dirty="0"/>
              <a:t>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C40E853-1C11-4029-879A-712A3767778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BF56174-2921-464F-AD40-115ADB13B89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400" smtClean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9C991FD-2911-422C-BDB6-BE2523929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27313" y="333375"/>
            <a:ext cx="6361112" cy="64071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b="1" dirty="0">
                <a:solidFill>
                  <a:srgbClr val="FFC000"/>
                </a:solidFill>
              </a:rPr>
              <a:t>FRASI SCISSE</a:t>
            </a:r>
            <a:r>
              <a:rPr lang="cs-CZ" altLang="cs-CZ" sz="2200" dirty="0">
                <a:solidFill>
                  <a:srgbClr val="FFC000"/>
                </a:solidFill>
              </a:rPr>
              <a:t> </a:t>
            </a:r>
            <a:r>
              <a:rPr lang="cs-CZ" altLang="cs-CZ" sz="2200" dirty="0"/>
              <a:t>(vytýkací vazby) = REMATIZACE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věta řídící (</a:t>
            </a:r>
            <a:r>
              <a:rPr lang="cs-CZ" altLang="cs-CZ" sz="2200" dirty="0" err="1"/>
              <a:t>essere</a:t>
            </a:r>
            <a:r>
              <a:rPr lang="cs-CZ" altLang="cs-CZ" sz="2200" dirty="0"/>
              <a:t> + zdůrazňovaný člen)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+ věta závislá (tzv. </a:t>
            </a:r>
            <a:r>
              <a:rPr lang="cs-CZ" altLang="cs-CZ" sz="2200" i="1" dirty="0" err="1"/>
              <a:t>pseudorelativa</a:t>
            </a:r>
            <a:r>
              <a:rPr lang="cs-CZ" altLang="cs-CZ" sz="2200" dirty="0"/>
              <a:t>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        a) </a:t>
            </a:r>
            <a:r>
              <a:rPr lang="cs-CZ" altLang="cs-CZ" sz="2200" i="1" dirty="0" err="1">
                <a:solidFill>
                  <a:srgbClr val="FFC000"/>
                </a:solidFill>
              </a:rPr>
              <a:t>Siete</a:t>
            </a:r>
            <a:r>
              <a:rPr lang="cs-CZ" altLang="cs-CZ" sz="2200" i="1" dirty="0">
                <a:solidFill>
                  <a:srgbClr val="FFC000"/>
                </a:solidFill>
              </a:rPr>
              <a:t> VOI che </a:t>
            </a:r>
            <a:r>
              <a:rPr lang="cs-CZ" altLang="cs-CZ" sz="2200" i="1" dirty="0" err="1"/>
              <a:t>avete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invitato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Piero</a:t>
            </a:r>
            <a:r>
              <a:rPr lang="cs-CZ" altLang="cs-CZ" sz="22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rgbClr val="92D050"/>
                </a:solidFill>
              </a:rPr>
              <a:t>        	</a:t>
            </a:r>
            <a:r>
              <a:rPr lang="cs-CZ" altLang="cs-CZ" sz="2200" i="1" dirty="0">
                <a:solidFill>
                  <a:srgbClr val="FFC000"/>
                </a:solidFill>
              </a:rPr>
              <a:t>Sono LE FIGLIE che </a:t>
            </a:r>
            <a:r>
              <a:rPr lang="cs-CZ" altLang="cs-CZ" sz="2200" i="1" dirty="0" err="1"/>
              <a:t>hai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visto</a:t>
            </a:r>
            <a:r>
              <a:rPr lang="cs-CZ" altLang="cs-CZ" sz="2200" i="1" dirty="0"/>
              <a:t>.</a:t>
            </a:r>
            <a:endParaRPr lang="it-IT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        </a:t>
            </a:r>
            <a:r>
              <a:rPr lang="it-IT" altLang="cs-CZ" sz="2200" dirty="0"/>
              <a:t>b) </a:t>
            </a:r>
            <a:r>
              <a:rPr lang="it-IT" altLang="cs-CZ" sz="2200" i="1" dirty="0">
                <a:solidFill>
                  <a:srgbClr val="FFC000"/>
                </a:solidFill>
              </a:rPr>
              <a:t>È A PIERO che </a:t>
            </a:r>
            <a:r>
              <a:rPr lang="it-IT" altLang="cs-CZ" sz="2200" i="1" dirty="0"/>
              <a:t>vorrei darlo.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</a:t>
            </a:r>
            <a:r>
              <a:rPr lang="it-IT" altLang="cs-CZ" sz="2200" i="1" dirty="0">
                <a:solidFill>
                  <a:srgbClr val="FFC000"/>
                </a:solidFill>
              </a:rPr>
              <a:t>È ALTO che </a:t>
            </a:r>
            <a:r>
              <a:rPr lang="it-IT" altLang="cs-CZ" sz="2200" i="1" dirty="0"/>
              <a:t>è diventato.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</a:t>
            </a:r>
            <a:r>
              <a:rPr lang="it-IT" altLang="cs-CZ" sz="2200" i="1" dirty="0">
                <a:solidFill>
                  <a:srgbClr val="FFC000"/>
                </a:solidFill>
              </a:rPr>
              <a:t>È DOMANI che </a:t>
            </a:r>
            <a:r>
              <a:rPr lang="it-IT" altLang="cs-CZ" sz="2200" i="1" dirty="0"/>
              <a:t>deve partire.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</a:t>
            </a:r>
            <a:r>
              <a:rPr lang="it-IT" altLang="cs-CZ" sz="2200" i="1" dirty="0">
                <a:solidFill>
                  <a:srgbClr val="FFC000"/>
                </a:solidFill>
              </a:rPr>
              <a:t>È LEGGENDO molto che </a:t>
            </a:r>
            <a:r>
              <a:rPr lang="it-IT" altLang="cs-CZ" sz="2200" i="1" dirty="0"/>
              <a:t>si diventa colti. </a:t>
            </a: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       </a:t>
            </a:r>
            <a:r>
              <a:rPr lang="cs-CZ" altLang="cs-CZ" sz="2200" i="1" dirty="0" err="1"/>
              <a:t>Essere</a:t>
            </a:r>
            <a:r>
              <a:rPr lang="cs-CZ" altLang="cs-CZ" sz="2200" dirty="0"/>
              <a:t> se shoduje se SN bez předložky,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        jinak ve 3. os. </a:t>
            </a:r>
            <a:r>
              <a:rPr lang="cs-CZ" altLang="cs-CZ" sz="2200" dirty="0" err="1"/>
              <a:t>sg</a:t>
            </a:r>
            <a:r>
              <a:rPr lang="cs-CZ" altLang="cs-CZ" sz="2200" dirty="0"/>
              <a:t>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becná">
  <a:themeElements>
    <a:clrScheme name="Obecná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becná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becná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italské syntaxe</Template>
  <TotalTime>1312</TotalTime>
  <Words>788</Words>
  <Application>Microsoft Office PowerPoint</Application>
  <PresentationFormat>Předvádění na obrazovce (4:3)</PresentationFormat>
  <Paragraphs>182</Paragraphs>
  <Slides>15</Slides>
  <Notes>5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Times New Roman</vt:lpstr>
      <vt:lpstr>Arial</vt:lpstr>
      <vt:lpstr>Arial Narrow</vt:lpstr>
      <vt:lpstr>Wingdings</vt:lpstr>
      <vt:lpstr>Obecná</vt:lpstr>
      <vt:lpstr>          Příznakový slovosled – 2. část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Příznakový slovosled – 2. část</dc:title>
  <dc:creator>Zorka</dc:creator>
  <cp:lastModifiedBy>FFUK</cp:lastModifiedBy>
  <cp:revision>40</cp:revision>
  <dcterms:created xsi:type="dcterms:W3CDTF">2014-02-13T21:03:10Z</dcterms:created>
  <dcterms:modified xsi:type="dcterms:W3CDTF">2020-04-20T17:49:33Z</dcterms:modified>
</cp:coreProperties>
</file>