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80" r:id="rId10"/>
    <p:sldId id="288" r:id="rId11"/>
    <p:sldId id="281" r:id="rId12"/>
    <p:sldId id="287" r:id="rId13"/>
    <p:sldId id="261" r:id="rId14"/>
    <p:sldId id="285" r:id="rId15"/>
    <p:sldId id="282" r:id="rId16"/>
    <p:sldId id="286" r:id="rId17"/>
    <p:sldId id="262" r:id="rId18"/>
    <p:sldId id="283" r:id="rId19"/>
    <p:sldId id="263" r:id="rId20"/>
    <p:sldId id="284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96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7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37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91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9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21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3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07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62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5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5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9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9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F1C8-3B6E-4014-82B3-AFD17DE5DC42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8FE3-B2BD-41FA-B6FA-3AB451C3D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479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258617"/>
            <a:ext cx="11730181" cy="64100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771092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bg1"/>
                </a:solidFill>
              </a:rPr>
              <a:t>Psychologické teorie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5018" y="1717964"/>
            <a:ext cx="9931713" cy="3389746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</a:rPr>
              <a:t>Alfred Adler a individuální psychologie</a:t>
            </a:r>
            <a:endParaRPr lang="cs-CZ" sz="2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8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INFERIORITA a </a:t>
            </a:r>
            <a:r>
              <a:rPr lang="cs-CZ" sz="3600" dirty="0">
                <a:solidFill>
                  <a:srgbClr val="FF0000"/>
                </a:solidFill>
              </a:rPr>
              <a:t>SUPERIORITA</a:t>
            </a:r>
            <a:r>
              <a:rPr lang="cs-CZ" sz="3600" dirty="0">
                <a:solidFill>
                  <a:schemeClr val="bg1"/>
                </a:solidFill>
              </a:rPr>
              <a:t>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782" y="1071418"/>
            <a:ext cx="12044218" cy="5615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3200" dirty="0"/>
              <a:t>jedinec prožívá silné odhodlání proměnit situaci nedostatku na situaci dostatku</a:t>
            </a:r>
          </a:p>
          <a:p>
            <a:pPr marL="0" indent="0">
              <a:buNone/>
            </a:pPr>
            <a:r>
              <a:rPr lang="cs-CZ" dirty="0" smtClean="0"/>
              <a:t>prostřednictvím </a:t>
            </a:r>
            <a:r>
              <a:rPr lang="cs-CZ" dirty="0"/>
              <a:t>usilování o </a:t>
            </a:r>
            <a:r>
              <a:rPr lang="cs-CZ" dirty="0" smtClean="0"/>
              <a:t>nadřazenost</a:t>
            </a:r>
          </a:p>
          <a:p>
            <a:pPr marL="0" indent="0">
              <a:buNone/>
            </a:pPr>
            <a:r>
              <a:rPr lang="cs-CZ" dirty="0" smtClean="0"/>
              <a:t>Podoby:</a:t>
            </a:r>
            <a:endParaRPr lang="cs-CZ" dirty="0"/>
          </a:p>
          <a:p>
            <a:pPr marL="0" indent="0">
              <a:buNone/>
            </a:pPr>
            <a:r>
              <a:rPr lang="cs-CZ" sz="3400" dirty="0">
                <a:solidFill>
                  <a:srgbClr val="92D050"/>
                </a:solidFill>
              </a:rPr>
              <a:t>• zdravé</a:t>
            </a:r>
          </a:p>
          <a:p>
            <a:pPr marL="0" indent="0">
              <a:buNone/>
            </a:pPr>
            <a:r>
              <a:rPr lang="cs-CZ" dirty="0"/>
              <a:t>° nadřazenost je totožná s růstem a </a:t>
            </a:r>
            <a:r>
              <a:rPr lang="cs-CZ" dirty="0" err="1"/>
              <a:t>sebeuskutečňováním</a:t>
            </a:r>
            <a:r>
              <a:rPr lang="cs-CZ" dirty="0"/>
              <a:t> osobnosti</a:t>
            </a:r>
          </a:p>
          <a:p>
            <a:pPr marL="0" indent="0">
              <a:buNone/>
            </a:pPr>
            <a:r>
              <a:rPr lang="cs-CZ" sz="3400" dirty="0"/>
              <a:t>• </a:t>
            </a:r>
            <a:r>
              <a:rPr lang="cs-CZ" sz="3400" dirty="0">
                <a:solidFill>
                  <a:srgbClr val="FF0000"/>
                </a:solidFill>
              </a:rPr>
              <a:t>nezdravé</a:t>
            </a:r>
          </a:p>
          <a:p>
            <a:pPr marL="0" indent="0">
              <a:buNone/>
            </a:pPr>
            <a:r>
              <a:rPr lang="cs-CZ" dirty="0"/>
              <a:t>° vyznačuje se regresivními projevy</a:t>
            </a:r>
          </a:p>
          <a:p>
            <a:pPr marL="0" indent="0">
              <a:buNone/>
            </a:pPr>
            <a:r>
              <a:rPr lang="cs-CZ" dirty="0" smtClean="0"/>
              <a:t>° sobecké </a:t>
            </a:r>
            <a:r>
              <a:rPr lang="cs-CZ" dirty="0"/>
              <a:t>usilování o nadřazenost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sobecké pokusy bojovat o moc nebo antisociální usilování o nadřazenost vede k:</a:t>
            </a:r>
          </a:p>
          <a:p>
            <a:pPr marL="0" indent="0">
              <a:buNone/>
            </a:pPr>
            <a:r>
              <a:rPr lang="cs-CZ" dirty="0"/>
              <a:t>• poruchám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přecitlivělosti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nesnášenlivosti</a:t>
            </a:r>
          </a:p>
          <a:p>
            <a:pPr marL="0" indent="0">
              <a:buNone/>
            </a:pPr>
            <a:r>
              <a:rPr lang="cs-CZ" dirty="0"/>
              <a:t>• k přání postavit se sám proti celému světu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54" y="1727199"/>
            <a:ext cx="3943927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INFERIORITA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 </a:t>
            </a:r>
            <a:r>
              <a:rPr lang="cs-CZ" sz="3600" dirty="0">
                <a:solidFill>
                  <a:srgbClr val="FF0000"/>
                </a:solidFill>
              </a:rPr>
              <a:t>SUPERIORITA</a:t>
            </a:r>
            <a:r>
              <a:rPr lang="cs-CZ" sz="3600" dirty="0">
                <a:solidFill>
                  <a:schemeClr val="bg1"/>
                </a:solidFill>
              </a:rPr>
              <a:t>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145" y="1542473"/>
            <a:ext cx="11027412" cy="48860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 KOMPLEX  NADŘAZENOSTI</a:t>
            </a:r>
          </a:p>
          <a:p>
            <a:pPr marL="0" indent="0">
              <a:buNone/>
            </a:pPr>
            <a:r>
              <a:rPr lang="cs-CZ" dirty="0" smtClean="0"/>
              <a:t>Normální lidé KN nemají, nemají ani pocit nadřazenosti, mají ctižádost dosáhnout úspěchu</a:t>
            </a:r>
          </a:p>
          <a:p>
            <a:pPr marL="0" indent="0">
              <a:buNone/>
            </a:pPr>
            <a:r>
              <a:rPr lang="cs-CZ" dirty="0" smtClean="0"/>
              <a:t>Protějšek KM</a:t>
            </a:r>
          </a:p>
          <a:p>
            <a:pPr marL="0" indent="0">
              <a:buNone/>
            </a:pPr>
            <a:r>
              <a:rPr lang="cs-CZ" dirty="0" smtClean="0"/>
              <a:t>U KM nás zajímá počátek, u KN vývoj, cíl</a:t>
            </a:r>
          </a:p>
          <a:p>
            <a:pPr marL="0" indent="0">
              <a:buNone/>
            </a:pPr>
            <a:r>
              <a:rPr lang="cs-CZ" dirty="0" smtClean="0"/>
              <a:t>Vzniká druhotně, je </a:t>
            </a:r>
            <a:r>
              <a:rPr lang="cs-CZ" dirty="0" err="1" smtClean="0"/>
              <a:t>kompemzací</a:t>
            </a:r>
            <a:r>
              <a:rPr lang="cs-CZ" dirty="0" smtClean="0"/>
              <a:t> PM</a:t>
            </a:r>
          </a:p>
          <a:p>
            <a:pPr marL="0" indent="0">
              <a:buNone/>
            </a:pPr>
            <a:r>
              <a:rPr lang="cs-CZ" dirty="0" smtClean="0"/>
              <a:t>Když se někdo cítí hodně slabý, přestane se zabývat druhými a usiluje výhradně o nadřazenost</a:t>
            </a:r>
          </a:p>
          <a:p>
            <a:pPr marL="0" indent="0">
              <a:buNone/>
            </a:pPr>
            <a:r>
              <a:rPr lang="cs-CZ" dirty="0" smtClean="0"/>
              <a:t>Když zjemní své snažení pocitem sounáležitosti – mohou dosáhnout dobrého</a:t>
            </a:r>
          </a:p>
          <a:p>
            <a:pPr marL="0" indent="0">
              <a:buNone/>
            </a:pPr>
            <a:r>
              <a:rPr lang="cs-CZ" dirty="0" smtClean="0"/>
              <a:t>Tam, kde je KN, bude i skrytý KN a naopak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Př. Kriminalita projevem KN, </a:t>
            </a:r>
            <a:r>
              <a:rPr lang="cs-CZ" dirty="0"/>
              <a:t>Př. Líné děti (podmiňovací způsob, sebeklam, nedostatek odvahy)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2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INFERIORITA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 </a:t>
            </a:r>
            <a:r>
              <a:rPr lang="cs-CZ" sz="3600" dirty="0">
                <a:solidFill>
                  <a:srgbClr val="FF0000"/>
                </a:solidFill>
              </a:rPr>
              <a:t>SUPERIORITA</a:t>
            </a:r>
            <a:r>
              <a:rPr lang="cs-CZ" sz="3600" dirty="0">
                <a:solidFill>
                  <a:schemeClr val="bg1"/>
                </a:solidFill>
              </a:rPr>
              <a:t>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145" y="1542473"/>
            <a:ext cx="11487398" cy="4886036"/>
          </a:xfrm>
        </p:spPr>
        <p:txBody>
          <a:bodyPr numCol="2"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 </a:t>
            </a:r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b="1" dirty="0">
                <a:solidFill>
                  <a:srgbClr val="FF0000"/>
                </a:solidFill>
              </a:rPr>
              <a:t>rozmazlené dítě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má zaručené místo, aniž by se o to muselo přičinit</a:t>
            </a:r>
          </a:p>
          <a:p>
            <a:pPr marL="0" indent="0">
              <a:buNone/>
            </a:pPr>
            <a:r>
              <a:rPr lang="cs-CZ" dirty="0" smtClean="0"/>
              <a:t>výsadní </a:t>
            </a:r>
            <a:r>
              <a:rPr lang="cs-CZ" dirty="0"/>
              <a:t>místo pociťuje od narození</a:t>
            </a:r>
          </a:p>
          <a:p>
            <a:pPr marL="0" indent="0">
              <a:buNone/>
            </a:pPr>
            <a:r>
              <a:rPr lang="cs-CZ" dirty="0" smtClean="0"/>
              <a:t>svůj </a:t>
            </a:r>
            <a:r>
              <a:rPr lang="cs-CZ" dirty="0"/>
              <a:t>zájem věnuje samo sobě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nikdy se nenaučilo spolupracovat</a:t>
            </a:r>
          </a:p>
          <a:p>
            <a:pPr marL="0" indent="0">
              <a:buNone/>
            </a:pPr>
            <a:r>
              <a:rPr lang="cs-CZ" dirty="0" smtClean="0"/>
              <a:t>nepochopilo </a:t>
            </a:r>
            <a:r>
              <a:rPr lang="cs-CZ" dirty="0"/>
              <a:t>nezbytnost spolupráce</a:t>
            </a:r>
          </a:p>
          <a:p>
            <a:pPr marL="0" indent="0">
              <a:buNone/>
            </a:pPr>
            <a:r>
              <a:rPr lang="cs-CZ" dirty="0" smtClean="0"/>
              <a:t>když </a:t>
            </a:r>
            <a:r>
              <a:rPr lang="cs-CZ" dirty="0"/>
              <a:t>vyrostou, střetávají se s obvyklými problémy, mají pocit, že se k nim ostatní </a:t>
            </a:r>
            <a:r>
              <a:rPr lang="cs-CZ" dirty="0" err="1" smtClean="0"/>
              <a:t>špatněchovají</a:t>
            </a:r>
            <a:r>
              <a:rPr lang="cs-CZ" dirty="0" smtClean="0"/>
              <a:t> </a:t>
            </a:r>
            <a:r>
              <a:rPr lang="cs-CZ" dirty="0"/>
              <a:t>a že jim křivdí</a:t>
            </a:r>
          </a:p>
          <a:p>
            <a:pPr marL="0" indent="0">
              <a:buNone/>
            </a:pPr>
            <a:r>
              <a:rPr lang="cs-CZ" dirty="0" smtClean="0"/>
              <a:t>tyranizují </a:t>
            </a:r>
            <a:r>
              <a:rPr lang="cs-CZ" dirty="0"/>
              <a:t>druhé </a:t>
            </a:r>
            <a:r>
              <a:rPr lang="cs-CZ" dirty="0" smtClean="0"/>
              <a:t>lidi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 </a:t>
            </a:r>
            <a:r>
              <a:rPr lang="cs-CZ" b="1" dirty="0">
                <a:solidFill>
                  <a:schemeClr val="bg1"/>
                </a:solidFill>
              </a:rPr>
              <a:t>zanedbávané a nechtěné </a:t>
            </a:r>
            <a:r>
              <a:rPr lang="cs-CZ" b="1" dirty="0" smtClean="0">
                <a:solidFill>
                  <a:schemeClr val="bg1"/>
                </a:solidFill>
              </a:rPr>
              <a:t>dítě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nenaučilo </a:t>
            </a:r>
            <a:r>
              <a:rPr lang="cs-CZ" dirty="0"/>
              <a:t>se spolupráci</a:t>
            </a:r>
          </a:p>
          <a:p>
            <a:pPr marL="0" indent="0">
              <a:buNone/>
            </a:pPr>
            <a:r>
              <a:rPr lang="cs-CZ" dirty="0" smtClean="0"/>
              <a:t>nezakusilo </a:t>
            </a:r>
            <a:r>
              <a:rPr lang="cs-CZ" dirty="0"/>
              <a:t>lásku</a:t>
            </a:r>
          </a:p>
          <a:p>
            <a:pPr marL="0" indent="0">
              <a:buNone/>
            </a:pPr>
            <a:r>
              <a:rPr lang="cs-CZ" dirty="0" smtClean="0"/>
              <a:t>vnímá </a:t>
            </a:r>
            <a:r>
              <a:rPr lang="cs-CZ" dirty="0"/>
              <a:t>život jako v podstatě negativní</a:t>
            </a:r>
          </a:p>
          <a:p>
            <a:pPr marL="0" indent="0">
              <a:buNone/>
            </a:pPr>
            <a:r>
              <a:rPr lang="cs-CZ" dirty="0" smtClean="0"/>
              <a:t>nedůvěřuje </a:t>
            </a:r>
            <a:r>
              <a:rPr lang="cs-CZ" dirty="0"/>
              <a:t>společnosti</a:t>
            </a:r>
          </a:p>
          <a:p>
            <a:pPr marL="0" indent="0">
              <a:buNone/>
            </a:pPr>
            <a:r>
              <a:rPr lang="cs-CZ" dirty="0" smtClean="0"/>
              <a:t>nečeká</a:t>
            </a:r>
            <a:r>
              <a:rPr lang="cs-CZ" dirty="0"/>
              <a:t>, že by si získalo cit a úctu tím, že by pomáhalo druhým</a:t>
            </a:r>
          </a:p>
          <a:p>
            <a:pPr marL="0" indent="0">
              <a:buNone/>
            </a:pPr>
            <a:r>
              <a:rPr lang="cs-CZ" dirty="0" smtClean="0"/>
              <a:t>podezíravé</a:t>
            </a:r>
            <a:r>
              <a:rPr lang="cs-CZ" dirty="0"/>
              <a:t>, nedůvěřivé i samo k sobě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932872"/>
            <a:ext cx="1789979" cy="1367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055" y="1080654"/>
            <a:ext cx="2002879" cy="12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Individuální životní styl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154545"/>
            <a:ext cx="11064357" cy="5440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Každý má individuální ŽS</a:t>
            </a:r>
          </a:p>
          <a:p>
            <a:pPr marL="0" indent="0">
              <a:buNone/>
            </a:pPr>
            <a:r>
              <a:rPr lang="cs-CZ" dirty="0" smtClean="0"/>
              <a:t>ŽS je konzistentní pohyb ke stanovenému </a:t>
            </a:r>
            <a:r>
              <a:rPr lang="cs-CZ" dirty="0" err="1" smtClean="0"/>
              <a:t>cíli,je</a:t>
            </a:r>
            <a:r>
              <a:rPr lang="cs-CZ" dirty="0" smtClean="0"/>
              <a:t> obsažen ve vzorci cílů</a:t>
            </a:r>
          </a:p>
          <a:p>
            <a:pPr marL="0" indent="0">
              <a:buNone/>
            </a:pPr>
            <a:r>
              <a:rPr lang="cs-CZ" dirty="0" smtClean="0"/>
              <a:t>V 4-5 letech života již vybudována raná osobnost – prototyp</a:t>
            </a:r>
          </a:p>
          <a:p>
            <a:pPr marL="0" indent="0">
              <a:buNone/>
            </a:pPr>
            <a:r>
              <a:rPr lang="cs-CZ" dirty="0" smtClean="0"/>
              <a:t>Dítě je orientováno nějakým směrem , na cíl, ustaveny vzorce, šablony jednání</a:t>
            </a:r>
          </a:p>
          <a:p>
            <a:pPr marL="0" indent="0">
              <a:buNone/>
            </a:pPr>
            <a:r>
              <a:rPr lang="cs-CZ" dirty="0" smtClean="0"/>
              <a:t>IP vnímá život individua jako celek, každá reakce, čin, je projev postoje čl. k životu, je vyjádřením jeho ŽS</a:t>
            </a:r>
          </a:p>
          <a:p>
            <a:pPr marL="0" indent="0">
              <a:buNone/>
            </a:pPr>
            <a:r>
              <a:rPr lang="cs-CZ" dirty="0" smtClean="0"/>
              <a:t>Pokud příznivá situace, ŽS není patrný. Projeví se při střetu s obtížemi</a:t>
            </a:r>
          </a:p>
          <a:p>
            <a:pPr marL="0" indent="0">
              <a:buNone/>
            </a:pPr>
            <a:r>
              <a:rPr lang="cs-CZ" dirty="0" smtClean="0"/>
              <a:t>Jestliže chceme pochopit něčí budoucnost – musíme pochopit jeho ŽS</a:t>
            </a:r>
          </a:p>
          <a:p>
            <a:pPr marL="0" indent="0">
              <a:buNone/>
            </a:pPr>
            <a:r>
              <a:rPr lang="cs-CZ" dirty="0" smtClean="0"/>
              <a:t>Rodinné prostředí významně ŽS utváří</a:t>
            </a:r>
          </a:p>
          <a:p>
            <a:pPr marL="0" indent="0">
              <a:buNone/>
            </a:pPr>
            <a:r>
              <a:rPr lang="cs-CZ" dirty="0"/>
              <a:t>f</a:t>
            </a:r>
            <a:r>
              <a:rPr lang="cs-CZ" dirty="0" smtClean="0"/>
              <a:t>inalismus X determinismus</a:t>
            </a:r>
          </a:p>
          <a:p>
            <a:pPr marL="0" indent="0">
              <a:buNone/>
            </a:pPr>
            <a:r>
              <a:rPr lang="cs-CZ" dirty="0" smtClean="0"/>
              <a:t>„není důležité, co zdědil, ale jak s tím naložil“ ne determinace zážitky, ale subjektivním očekáváním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10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Individuální životní styl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154545"/>
            <a:ext cx="11064357" cy="5440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NORMÁLNÍ ŽS</a:t>
            </a:r>
          </a:p>
          <a:p>
            <a:pPr>
              <a:buFontTx/>
              <a:buChar char="-"/>
            </a:pPr>
            <a:r>
              <a:rPr lang="cs-CZ" dirty="0"/>
              <a:t>Projevy v dostatku energie a odvahy, schopnosti čelit problémům života</a:t>
            </a:r>
          </a:p>
          <a:p>
            <a:pPr>
              <a:buFontTx/>
              <a:buChar char="-"/>
            </a:pPr>
            <a:r>
              <a:rPr lang="cs-CZ" dirty="0"/>
              <a:t>Čl. společensky orientovaný, společnost z něj má prospěch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NEPŘIZPŮSOBIVÝ ŽS</a:t>
            </a:r>
          </a:p>
          <a:p>
            <a:pPr>
              <a:buFontTx/>
              <a:buChar char="-"/>
            </a:pPr>
            <a:r>
              <a:rPr lang="cs-CZ" dirty="0"/>
              <a:t>Není přizpůsoben společnosti</a:t>
            </a:r>
          </a:p>
          <a:p>
            <a:pPr>
              <a:buFontTx/>
              <a:buChar char="-"/>
            </a:pPr>
            <a:r>
              <a:rPr lang="cs-CZ" dirty="0"/>
              <a:t>Nepřipraven na nároky života</a:t>
            </a:r>
          </a:p>
          <a:p>
            <a:pPr>
              <a:buFontTx/>
              <a:buChar char="-"/>
            </a:pPr>
            <a:r>
              <a:rPr lang="cs-CZ" dirty="0"/>
              <a:t>Jedná, jako by žil v nepřátelském území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07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Individuální životní styl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154545"/>
            <a:ext cx="11064357" cy="544021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4 obecné </a:t>
            </a:r>
            <a:r>
              <a:rPr lang="cs-CZ" dirty="0"/>
              <a:t>postoje k vnějšímu světu – životní styly</a:t>
            </a:r>
          </a:p>
          <a:p>
            <a:pPr marL="0" indent="0">
              <a:buNone/>
            </a:pPr>
            <a:r>
              <a:rPr lang="cs-CZ" dirty="0" smtClean="0"/>
              <a:t>sociální </a:t>
            </a:r>
            <a:r>
              <a:rPr lang="cs-CZ" dirty="0"/>
              <a:t>cit, stupeň aktivity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C000"/>
                </a:solidFill>
              </a:rPr>
              <a:t>1. vůdčí typ</a:t>
            </a:r>
          </a:p>
          <a:p>
            <a:pPr marL="0" indent="0">
              <a:buNone/>
            </a:pPr>
            <a:r>
              <a:rPr lang="cs-CZ" dirty="0" smtClean="0"/>
              <a:t>málo </a:t>
            </a:r>
            <a:r>
              <a:rPr lang="cs-CZ" dirty="0"/>
              <a:t>sociálního citu a vysoká aktivita</a:t>
            </a:r>
          </a:p>
          <a:p>
            <a:pPr marL="0" indent="0">
              <a:buNone/>
            </a:pPr>
            <a:r>
              <a:rPr lang="cs-CZ" dirty="0" smtClean="0"/>
              <a:t>jejich </a:t>
            </a:r>
            <a:r>
              <a:rPr lang="cs-CZ" dirty="0"/>
              <a:t>zájmy: přátelství, sex, zaměstnání</a:t>
            </a:r>
          </a:p>
          <a:p>
            <a:pPr marL="0" indent="0">
              <a:buNone/>
            </a:pPr>
            <a:r>
              <a:rPr lang="cs-CZ" dirty="0" smtClean="0"/>
              <a:t>sociálně </a:t>
            </a:r>
            <a:r>
              <a:rPr lang="cs-CZ" dirty="0"/>
              <a:t>neužiteční a potenciálně nebezpeční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C000"/>
                </a:solidFill>
              </a:rPr>
              <a:t>2. přijímající typ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málo sociálního citu, nízká aktivita</a:t>
            </a:r>
          </a:p>
          <a:p>
            <a:pPr marL="0" indent="0">
              <a:buNone/>
            </a:pPr>
            <a:r>
              <a:rPr lang="cs-CZ" dirty="0" smtClean="0"/>
              <a:t>nejčastěji </a:t>
            </a:r>
            <a:r>
              <a:rPr lang="cs-CZ" dirty="0"/>
              <a:t>životní styl</a:t>
            </a:r>
          </a:p>
          <a:p>
            <a:pPr marL="0" indent="0">
              <a:buNone/>
            </a:pPr>
            <a:r>
              <a:rPr lang="cs-CZ" dirty="0" smtClean="0"/>
              <a:t>závislí </a:t>
            </a:r>
            <a:r>
              <a:rPr lang="cs-CZ" dirty="0"/>
              <a:t>na ostatních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uspokojují pouze vlastní potřeby</a:t>
            </a:r>
          </a:p>
          <a:p>
            <a:pPr marL="0" indent="0">
              <a:buNone/>
            </a:pPr>
            <a:r>
              <a:rPr lang="cs-CZ" dirty="0" smtClean="0"/>
              <a:t>nemají </a:t>
            </a:r>
            <a:r>
              <a:rPr lang="cs-CZ" dirty="0"/>
              <a:t>zájem o společnost</a:t>
            </a:r>
          </a:p>
        </p:txBody>
      </p:sp>
    </p:spTree>
    <p:extLst>
      <p:ext uri="{BB962C8B-B14F-4D97-AF65-F5344CB8AC3E}">
        <p14:creationId xmlns:p14="http://schemas.microsoft.com/office/powerpoint/2010/main" val="253773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Individuální životní styl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154545"/>
            <a:ext cx="11064357" cy="5440219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>
                <a:solidFill>
                  <a:srgbClr val="FFC000"/>
                </a:solidFill>
              </a:rPr>
              <a:t> 3. vyhýbavý typ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dispozice k nízkému sociálnímu citu a nízké aktivitě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bojí </a:t>
            </a:r>
            <a:r>
              <a:rPr lang="cs-CZ" dirty="0" smtClean="0"/>
              <a:t>se, chybí </a:t>
            </a:r>
            <a:r>
              <a:rPr lang="cs-CZ" dirty="0"/>
              <a:t>jim odvaha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utíkají od problémů</a:t>
            </a:r>
          </a:p>
          <a:p>
            <a:pPr marL="0" indent="0">
              <a:buNone/>
            </a:pPr>
            <a:r>
              <a:rPr lang="cs-CZ" dirty="0" smtClean="0"/>
              <a:t>sociálně </a:t>
            </a:r>
            <a:r>
              <a:rPr lang="cs-CZ" dirty="0"/>
              <a:t>neužiteční</a:t>
            </a:r>
          </a:p>
          <a:p>
            <a:pPr marL="0" indent="0">
              <a:buNone/>
            </a:pPr>
            <a:r>
              <a:rPr lang="cs-CZ" dirty="0" smtClean="0"/>
              <a:t>sklon </a:t>
            </a:r>
            <a:r>
              <a:rPr lang="cs-CZ" dirty="0"/>
              <a:t>k </a:t>
            </a:r>
            <a:r>
              <a:rPr lang="cs-CZ" dirty="0" err="1"/>
              <a:t>neuroticismu</a:t>
            </a:r>
            <a:endParaRPr lang="cs-CZ" dirty="0"/>
          </a:p>
          <a:p>
            <a:pPr marL="0" indent="0">
              <a:buNone/>
            </a:pPr>
            <a:r>
              <a:rPr lang="cs-CZ" sz="2600" u="sng" dirty="0">
                <a:solidFill>
                  <a:srgbClr val="FFC000"/>
                </a:solidFill>
              </a:rPr>
              <a:t>4. sociálně užitečný typ</a:t>
            </a:r>
          </a:p>
          <a:p>
            <a:pPr marL="0" indent="0">
              <a:buNone/>
            </a:pPr>
            <a:r>
              <a:rPr lang="cs-CZ" dirty="0" smtClean="0"/>
              <a:t>vysoký </a:t>
            </a:r>
            <a:r>
              <a:rPr lang="cs-CZ" dirty="0"/>
              <a:t>stupeň sociálního citu, vysoká aktivita</a:t>
            </a:r>
          </a:p>
          <a:p>
            <a:pPr marL="0" indent="0">
              <a:buNone/>
            </a:pPr>
            <a:r>
              <a:rPr lang="cs-CZ" dirty="0" smtClean="0"/>
              <a:t>hlavní </a:t>
            </a:r>
            <a:r>
              <a:rPr lang="cs-CZ" dirty="0"/>
              <a:t>zájmy: láska k bližnímu, sexuální láska, láska k </a:t>
            </a:r>
            <a:r>
              <a:rPr lang="cs-CZ" dirty="0" smtClean="0"/>
              <a:t>práci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jedinec řeší své problémy s ohledem na společnost, což vyžaduje spolupráci, statečnost a touhu </a:t>
            </a:r>
            <a:r>
              <a:rPr lang="cs-CZ" dirty="0" smtClean="0"/>
              <a:t>po blahu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nejvyšší forma humanity</a:t>
            </a:r>
          </a:p>
        </p:txBody>
      </p:sp>
    </p:spTree>
    <p:extLst>
      <p:ext uri="{BB962C8B-B14F-4D97-AF65-F5344CB8AC3E}">
        <p14:creationId xmlns:p14="http://schemas.microsoft.com/office/powerpoint/2010/main" val="332532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NAVOZENÍ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18" y="1191491"/>
            <a:ext cx="10907339" cy="54771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Co měníme:</a:t>
            </a:r>
          </a:p>
          <a:p>
            <a:pPr marL="0" indent="0">
              <a:buNone/>
            </a:pPr>
            <a:r>
              <a:rPr lang="cs-CZ" dirty="0" smtClean="0"/>
              <a:t>Pocit sounáležitosti</a:t>
            </a:r>
          </a:p>
          <a:p>
            <a:pPr marL="0" indent="0">
              <a:buNone/>
            </a:pPr>
            <a:r>
              <a:rPr lang="cs-CZ" dirty="0" smtClean="0"/>
              <a:t>Zmírňujeme méněcennost (neanulujeme)</a:t>
            </a:r>
          </a:p>
          <a:p>
            <a:pPr marL="0" indent="0">
              <a:buNone/>
            </a:pPr>
            <a:r>
              <a:rPr lang="cs-CZ" dirty="0" smtClean="0"/>
              <a:t>Cíle</a:t>
            </a:r>
          </a:p>
          <a:p>
            <a:pPr marL="0" indent="0">
              <a:buNone/>
            </a:pPr>
            <a:r>
              <a:rPr lang="cs-CZ" dirty="0" smtClean="0"/>
              <a:t>Celkově jde o změnu ŽS</a:t>
            </a:r>
          </a:p>
          <a:p>
            <a:pPr marL="0" indent="0">
              <a:buNone/>
            </a:pPr>
            <a:r>
              <a:rPr lang="cs-CZ" dirty="0" smtClean="0"/>
              <a:t>Jak docílit změny</a:t>
            </a:r>
          </a:p>
          <a:p>
            <a:pPr marL="0" indent="0">
              <a:buNone/>
            </a:pPr>
            <a:r>
              <a:rPr lang="cs-CZ" dirty="0" smtClean="0"/>
              <a:t>Vztah  poradce:</a:t>
            </a:r>
          </a:p>
          <a:p>
            <a:pPr marL="0" indent="0">
              <a:buNone/>
            </a:pPr>
            <a:r>
              <a:rPr lang="cs-CZ" dirty="0" smtClean="0"/>
              <a:t> „Nejlepší je, když poradce nemá k pacientovi bližší vztah, ani o něj nejeví hlubší zájem“</a:t>
            </a:r>
          </a:p>
          <a:p>
            <a:pPr>
              <a:buFontTx/>
              <a:buChar char="-"/>
            </a:pPr>
            <a:r>
              <a:rPr lang="cs-CZ" dirty="0" smtClean="0"/>
              <a:t>empatie, schopnost zaujmout perspektivu pacienta, pochopit jeho ŽS</a:t>
            </a:r>
          </a:p>
          <a:p>
            <a:pPr>
              <a:buFontTx/>
              <a:buChar char="-"/>
            </a:pPr>
            <a:r>
              <a:rPr lang="cs-CZ" dirty="0" smtClean="0"/>
              <a:t>Povzbudit jeho sebevědomí, kompetence čelit životu</a:t>
            </a:r>
          </a:p>
          <a:p>
            <a:pPr>
              <a:buFontTx/>
              <a:buChar char="-"/>
            </a:pPr>
            <a:r>
              <a:rPr lang="cs-CZ" dirty="0" smtClean="0"/>
              <a:t>Přinést výklad a porozumění cílům a ŽS</a:t>
            </a:r>
          </a:p>
          <a:p>
            <a:pPr marL="0" indent="0">
              <a:buNone/>
            </a:pPr>
            <a:r>
              <a:rPr lang="cs-CZ" dirty="0"/>
              <a:t>Materiál pro porozumění a změnu: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1. RANÉ VZPOMÍNKY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2. POŘADÍ SOUROZENCŮ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1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8" y="1191491"/>
            <a:ext cx="11296073" cy="54679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RANÉ VZPOMÍMKY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91491"/>
            <a:ext cx="10353762" cy="459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- klíčové pro pochopení ŽS, protože odhalí prototyp = jádro ŽS</a:t>
            </a:r>
          </a:p>
          <a:p>
            <a:pPr>
              <a:buFontTx/>
              <a:buChar char="-"/>
            </a:pPr>
            <a:r>
              <a:rPr lang="cs-CZ" dirty="0" smtClean="0"/>
              <a:t>V raných vzpomínkách odhalíme základní TÉMA, je vidět i v současných zážitcích člověka </a:t>
            </a:r>
          </a:p>
          <a:p>
            <a:pPr>
              <a:buFontTx/>
              <a:buChar char="-"/>
            </a:pPr>
            <a:r>
              <a:rPr lang="cs-CZ" dirty="0" smtClean="0"/>
              <a:t>Důležité  vědomé i nevědomé vzpomínky. Pacient je nechápe. Vyložit je = úkol poradce – přivede pacienta k náhledu, pochopení</a:t>
            </a:r>
          </a:p>
          <a:p>
            <a:pPr>
              <a:buFontTx/>
              <a:buChar char="-"/>
            </a:pPr>
            <a:r>
              <a:rPr lang="cs-CZ" dirty="0" smtClean="0"/>
              <a:t>pac. říká, že si nevzpomíná= nechce se k tomu vracet – nepříjemné dětství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ac. Uvádí vzpomínky z 1 roku. Jsou to fantazie, ale fikce nevadí, protože jsou součástí jeho osobnosti</a:t>
            </a:r>
          </a:p>
          <a:p>
            <a:pPr>
              <a:buFontTx/>
              <a:buChar char="-"/>
            </a:pPr>
            <a:r>
              <a:rPr lang="cs-CZ" dirty="0" smtClean="0"/>
              <a:t>Jedna z nejvýznamnějších vzpomínek – smrt blízkého – velký dopad na psychiku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33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POŘADÍ SOUROZENCŮ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708" y="1154545"/>
            <a:ext cx="11545455" cy="5255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rozhodující je, jakou pozici dítě v rodině </a:t>
            </a:r>
            <a:r>
              <a:rPr lang="cs-CZ" dirty="0" smtClean="0"/>
              <a:t>má</a:t>
            </a:r>
          </a:p>
          <a:p>
            <a:pPr marL="0" indent="0">
              <a:buNone/>
            </a:pPr>
            <a:r>
              <a:rPr lang="cs-CZ" dirty="0"/>
              <a:t>to jak dítě vnímá svoji situaci je nejpodstatnější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92D050"/>
                </a:solidFill>
              </a:rPr>
              <a:t>jedináček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 soutěživé pozici vůči rodičům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přehnaný smysl pro nadřazenost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zájem o sebe sama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není vyvinutý smysl pro </a:t>
            </a:r>
            <a:r>
              <a:rPr lang="cs-CZ" dirty="0" smtClean="0"/>
              <a:t>spolupráci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92D050"/>
                </a:solidFill>
              </a:rPr>
              <a:t>Prvorozené dítě</a:t>
            </a:r>
          </a:p>
          <a:p>
            <a:pPr marL="0" indent="0">
              <a:buNone/>
            </a:pPr>
            <a:r>
              <a:rPr lang="cs-CZ" dirty="0" smtClean="0"/>
              <a:t> tendence k pocitu nadřazenosti, „sesazení z trůnu“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dítě starší více jak 3 roky – začlení událost narození sourozence do životního stylu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dítě mladší jak 3 roky – nepřátelství přetrvá do dospělosti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17" y="1274618"/>
            <a:ext cx="5355647" cy="29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Biografie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73017"/>
            <a:ext cx="8996823" cy="568498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 </a:t>
            </a:r>
            <a:r>
              <a:rPr lang="cs-CZ" dirty="0"/>
              <a:t>1870 – 1937  </a:t>
            </a:r>
            <a:r>
              <a:rPr lang="cs-CZ" dirty="0" smtClean="0"/>
              <a:t> </a:t>
            </a:r>
            <a:r>
              <a:rPr lang="cs-CZ" dirty="0" err="1"/>
              <a:t>Rudolfsheim</a:t>
            </a:r>
            <a:r>
              <a:rPr lang="cs-CZ" dirty="0"/>
              <a:t> – Vídeň, Rakousko, židovská </a:t>
            </a:r>
            <a:r>
              <a:rPr lang="cs-CZ" dirty="0" smtClean="0"/>
              <a:t>rodina, konvertoval k protestantství</a:t>
            </a:r>
          </a:p>
          <a:p>
            <a:r>
              <a:rPr lang="cs-CZ" dirty="0" smtClean="0"/>
              <a:t>druhorozený </a:t>
            </a:r>
            <a:r>
              <a:rPr lang="cs-CZ" dirty="0"/>
              <a:t>syn obchodníka s obilím, starší bratr fyzicky velmi zdatný, naopak Adler slabý a často nemocný (trpěl rachitidou), rivalita se starším bratrem, mladší bratr brzy zemřel 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1902 – pozván F do PA společnosti, v redakční radě časopisu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stal lékařem, postgraduální studium, oční lékař, stálé návraty k všeobecné medicíně (zajímá ho celá osobnost), zájem o psychiatrii </a:t>
            </a:r>
            <a:endParaRPr lang="cs-CZ" dirty="0" smtClean="0"/>
          </a:p>
          <a:p>
            <a:r>
              <a:rPr lang="cs-CZ" dirty="0" smtClean="0"/>
              <a:t> 1907 </a:t>
            </a:r>
            <a:r>
              <a:rPr lang="cs-CZ" dirty="0"/>
              <a:t>– publikace Studie o méněcennosti orgánů a její psychické </a:t>
            </a:r>
            <a:r>
              <a:rPr lang="cs-CZ" dirty="0" smtClean="0"/>
              <a:t>kompenzace ( F ještě akceptoval) </a:t>
            </a:r>
          </a:p>
          <a:p>
            <a:r>
              <a:rPr lang="cs-CZ" dirty="0" smtClean="0"/>
              <a:t>1910 otevřená kritika – mužský protest jako základní forma kompenzace méněcennosti</a:t>
            </a:r>
          </a:p>
          <a:p>
            <a:r>
              <a:rPr lang="cs-CZ" dirty="0" smtClean="0"/>
              <a:t>1914 </a:t>
            </a:r>
            <a:r>
              <a:rPr lang="cs-CZ" dirty="0"/>
              <a:t>– založení společnosti pro Svobodnou p-a, později přejmenována na Společnost pro individuální psychologii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Sňatek s </a:t>
            </a:r>
            <a:r>
              <a:rPr lang="cs-CZ" dirty="0" err="1"/>
              <a:t>Raissou</a:t>
            </a:r>
            <a:r>
              <a:rPr lang="cs-CZ" dirty="0"/>
              <a:t> Epsteinovou, 4 děti </a:t>
            </a:r>
            <a:endParaRPr lang="cs-CZ" dirty="0" smtClean="0"/>
          </a:p>
          <a:p>
            <a:r>
              <a:rPr lang="cs-CZ" dirty="0" smtClean="0"/>
              <a:t>rozpracovávání </a:t>
            </a:r>
            <a:r>
              <a:rPr lang="cs-CZ" dirty="0"/>
              <a:t>myšlenek a termínů individuální psychologie  </a:t>
            </a:r>
            <a:r>
              <a:rPr lang="cs-CZ" dirty="0" smtClean="0"/>
              <a:t>- </a:t>
            </a:r>
            <a:r>
              <a:rPr lang="cs-CZ" dirty="0" err="1" smtClean="0"/>
              <a:t>oklíen</a:t>
            </a:r>
            <a:r>
              <a:rPr lang="cs-CZ" dirty="0" smtClean="0"/>
              <a:t> USA, Vídeň odmítavá</a:t>
            </a:r>
          </a:p>
          <a:p>
            <a:r>
              <a:rPr lang="cs-CZ" dirty="0" smtClean="0"/>
              <a:t> během 1 SV </a:t>
            </a:r>
            <a:r>
              <a:rPr lang="cs-CZ" dirty="0"/>
              <a:t>lékařem rakouské </a:t>
            </a:r>
            <a:r>
              <a:rPr lang="cs-CZ" dirty="0" smtClean="0"/>
              <a:t>armády - zkušenosti </a:t>
            </a:r>
            <a:r>
              <a:rPr lang="cs-CZ" dirty="0"/>
              <a:t>ovlivnily rozpracovávání jeho termínu sociální cit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1920 – založení dětské poradenské kliniky, byl jeden z prvních 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1926 </a:t>
            </a:r>
            <a:r>
              <a:rPr lang="cs-CZ" dirty="0"/>
              <a:t>– časté cesty do USA, po roce 1930 jeho domov </a:t>
            </a:r>
          </a:p>
          <a:p>
            <a:r>
              <a:rPr lang="cs-CZ" dirty="0" smtClean="0"/>
              <a:t>1937 </a:t>
            </a:r>
            <a:r>
              <a:rPr lang="cs-CZ" dirty="0"/>
              <a:t>– </a:t>
            </a:r>
            <a:r>
              <a:rPr lang="cs-CZ" dirty="0" smtClean="0"/>
              <a:t>přednáškové turné -  Skotsko zemřel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109" y="76488"/>
            <a:ext cx="2549236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POŘADÍ SOUROZENCŮ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54545"/>
            <a:ext cx="10353762" cy="4636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b="1" dirty="0" smtClean="0">
                <a:solidFill>
                  <a:srgbClr val="92D050"/>
                </a:solidFill>
              </a:rPr>
              <a:t>druhorozené dítě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soutěživost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snaha překonat staršího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92D050"/>
                </a:solidFill>
              </a:rPr>
              <a:t>nejmladší dítě</a:t>
            </a:r>
            <a:endParaRPr lang="cs-CZ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rozmazlené </a:t>
            </a:r>
          </a:p>
          <a:p>
            <a:pPr marL="0" indent="0">
              <a:buNone/>
            </a:pPr>
            <a:r>
              <a:rPr lang="cs-CZ" dirty="0" smtClean="0"/>
              <a:t>problémové </a:t>
            </a:r>
          </a:p>
          <a:p>
            <a:pPr marL="0" indent="0">
              <a:buNone/>
            </a:pPr>
            <a:r>
              <a:rPr lang="cs-CZ" dirty="0" smtClean="0"/>
              <a:t>pocity </a:t>
            </a:r>
            <a:r>
              <a:rPr lang="cs-CZ" dirty="0"/>
              <a:t>podřízenosti </a:t>
            </a:r>
          </a:p>
          <a:p>
            <a:pPr marL="0" indent="0">
              <a:buNone/>
            </a:pPr>
            <a:r>
              <a:rPr lang="cs-CZ" dirty="0" smtClean="0"/>
              <a:t>touha </a:t>
            </a:r>
            <a:r>
              <a:rPr lang="cs-CZ" dirty="0"/>
              <a:t>překonat starší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51" y="1348652"/>
            <a:ext cx="3381375" cy="16807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6" y="3060553"/>
            <a:ext cx="3470995" cy="23424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6" y="1317480"/>
            <a:ext cx="3470996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251" y="3060554"/>
            <a:ext cx="3381375" cy="23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Sociální 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91" y="1145309"/>
            <a:ext cx="11684000" cy="5541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Cit pospolitosti je vrozená </a:t>
            </a:r>
            <a:r>
              <a:rPr lang="cs-CZ" dirty="0" err="1" smtClean="0"/>
              <a:t>potencionalita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je základním </a:t>
            </a:r>
            <a:r>
              <a:rPr lang="cs-CZ" dirty="0"/>
              <a:t>znakem dobře přizpůsobené </a:t>
            </a:r>
            <a:r>
              <a:rPr lang="cs-CZ" dirty="0" smtClean="0"/>
              <a:t>osoby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Přichází tím více ke slovu, čím více se daří, aby člověk nekompenzoval vlastní nedostatky na úkor druhých (</a:t>
            </a:r>
            <a:r>
              <a:rPr lang="cs-CZ" dirty="0" err="1" smtClean="0"/>
              <a:t>JÁská</a:t>
            </a:r>
            <a:r>
              <a:rPr lang="cs-CZ" dirty="0" smtClean="0"/>
              <a:t> orientace x orientace na NÁS)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Umět zaujmout jinou než svou perspektivu </a:t>
            </a:r>
            <a:r>
              <a:rPr lang="cs-CZ" dirty="0"/>
              <a:t>= vidět očima druhého, slyšet ušima druhého, cítit srdcem druhého</a:t>
            </a:r>
          </a:p>
          <a:p>
            <a:pPr marL="0" indent="0">
              <a:buNone/>
            </a:pPr>
            <a:r>
              <a:rPr lang="cs-CZ" dirty="0" smtClean="0"/>
              <a:t>základ </a:t>
            </a:r>
            <a:r>
              <a:rPr lang="cs-CZ" dirty="0"/>
              <a:t>spolupráce jedince s druhými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důvodem nemoci je nedostatek sociálního </a:t>
            </a:r>
            <a:r>
              <a:rPr lang="cs-CZ" dirty="0" smtClean="0"/>
              <a:t>citu - </a:t>
            </a:r>
            <a:r>
              <a:rPr lang="cs-CZ" dirty="0"/>
              <a:t>posilování sociálního citu </a:t>
            </a:r>
            <a:r>
              <a:rPr lang="cs-CZ" dirty="0" smtClean="0"/>
              <a:t>pacienta je základ léčby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jakmile </a:t>
            </a:r>
            <a:r>
              <a:rPr lang="cs-CZ" dirty="0"/>
              <a:t>se dokáže spojit s druhými na základě rovnosti a spolupráce, je vyléčen</a:t>
            </a:r>
          </a:p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 smtClean="0">
                <a:solidFill>
                  <a:srgbClr val="FF0000"/>
                </a:solidFill>
              </a:rPr>
              <a:t>role matky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 prvním úkolem matky je poskytnout svému dítěti zkušenost s důvěryhodnou druhou osobou</a:t>
            </a:r>
          </a:p>
          <a:p>
            <a:pPr marL="0" indent="0">
              <a:buNone/>
            </a:pPr>
            <a:r>
              <a:rPr lang="cs-CZ" dirty="0"/>
              <a:t> později u něj musí tento cit rozšiřovat tak, až obsáhne i zbývající okolí dítěte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plné síle se sociální cit vyvíjí ze vztahů s ostatními dětmi, z účasti ve </a:t>
            </a:r>
            <a:r>
              <a:rPr lang="cs-CZ" dirty="0" smtClean="0"/>
              <a:t>skupinách dospívajících </a:t>
            </a:r>
            <a:r>
              <a:rPr lang="cs-CZ" dirty="0"/>
              <a:t>vrstevníků a vyzrává v dospělé spolupráci se spolupracovníky a se členy </a:t>
            </a:r>
            <a:r>
              <a:rPr lang="cs-CZ" dirty="0" smtClean="0"/>
              <a:t>širšího společenství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74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OCHRANNÉ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5495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Účel: chránit sebepojetí před </a:t>
            </a:r>
            <a:r>
              <a:rPr lang="cs-CZ" dirty="0"/>
              <a:t>požadavky </a:t>
            </a:r>
            <a:r>
              <a:rPr lang="cs-CZ" dirty="0" smtClean="0"/>
              <a:t>okolí</a:t>
            </a:r>
          </a:p>
          <a:p>
            <a:pPr marL="0" indent="0">
              <a:buNone/>
            </a:pPr>
            <a:r>
              <a:rPr lang="cs-CZ" dirty="0" smtClean="0"/>
              <a:t>původ: přehnaný pocit </a:t>
            </a:r>
            <a:r>
              <a:rPr lang="cs-CZ" dirty="0"/>
              <a:t>méněcennosti</a:t>
            </a:r>
          </a:p>
          <a:p>
            <a:pPr marL="0" indent="0">
              <a:buNone/>
            </a:pPr>
            <a:r>
              <a:rPr lang="cs-CZ" dirty="0" smtClean="0"/>
              <a:t>Adler</a:t>
            </a:r>
            <a:r>
              <a:rPr lang="cs-CZ" dirty="0"/>
              <a:t>: </a:t>
            </a:r>
            <a:r>
              <a:rPr lang="cs-CZ" dirty="0">
                <a:solidFill>
                  <a:srgbClr val="92D050"/>
                </a:solidFill>
              </a:rPr>
              <a:t>ochranné tendence </a:t>
            </a:r>
            <a:r>
              <a:rPr lang="cs-CZ" dirty="0"/>
              <a:t>X Freud: </a:t>
            </a:r>
            <a:r>
              <a:rPr lang="cs-CZ" dirty="0">
                <a:solidFill>
                  <a:srgbClr val="FF0000"/>
                </a:solidFill>
              </a:rPr>
              <a:t>obranné mechanismy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chrání </a:t>
            </a:r>
            <a:r>
              <a:rPr lang="cs-CZ" dirty="0">
                <a:solidFill>
                  <a:srgbClr val="92D050"/>
                </a:solidFill>
              </a:rPr>
              <a:t>člověka před požadavky okolí </a:t>
            </a:r>
            <a:r>
              <a:rPr lang="cs-CZ" dirty="0"/>
              <a:t>X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chrání </a:t>
            </a:r>
            <a:r>
              <a:rPr lang="cs-CZ" dirty="0">
                <a:solidFill>
                  <a:srgbClr val="FF0000"/>
                </a:solidFill>
              </a:rPr>
              <a:t>Ego před úzkostí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zjevné </a:t>
            </a:r>
            <a:r>
              <a:rPr lang="cs-CZ" dirty="0">
                <a:solidFill>
                  <a:srgbClr val="92D050"/>
                </a:solidFill>
              </a:rPr>
              <a:t>při konstrukci neurotických symptomů </a:t>
            </a:r>
            <a:r>
              <a:rPr lang="cs-CZ" dirty="0"/>
              <a:t>X </a:t>
            </a:r>
            <a:r>
              <a:rPr lang="cs-CZ" dirty="0">
                <a:solidFill>
                  <a:srgbClr val="FF0000"/>
                </a:solidFill>
              </a:rPr>
              <a:t>vlastní každému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jsou </a:t>
            </a:r>
            <a:r>
              <a:rPr lang="cs-CZ" dirty="0">
                <a:solidFill>
                  <a:srgbClr val="92D050"/>
                </a:solidFill>
              </a:rPr>
              <a:t>vědomé i nevědomé </a:t>
            </a:r>
            <a:r>
              <a:rPr lang="cs-CZ" dirty="0"/>
              <a:t>X </a:t>
            </a:r>
            <a:r>
              <a:rPr lang="cs-CZ" dirty="0">
                <a:solidFill>
                  <a:srgbClr val="FF0000"/>
                </a:solidFill>
              </a:rPr>
              <a:t>jen </a:t>
            </a:r>
            <a:r>
              <a:rPr lang="cs-CZ" dirty="0" smtClean="0">
                <a:solidFill>
                  <a:srgbClr val="FF0000"/>
                </a:solidFill>
              </a:rPr>
              <a:t>nevědomé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neurotici </a:t>
            </a:r>
            <a:r>
              <a:rPr lang="cs-CZ" dirty="0" smtClean="0"/>
              <a:t>se bojí</a:t>
            </a:r>
            <a:r>
              <a:rPr lang="cs-CZ" dirty="0"/>
              <a:t>, že jejich cíle osobní nadřazenosti budou odhaleny</a:t>
            </a:r>
          </a:p>
          <a:p>
            <a:pPr marL="0" indent="0">
              <a:buNone/>
            </a:pPr>
            <a:r>
              <a:rPr lang="cs-CZ" dirty="0" smtClean="0"/>
              <a:t>ochraňující </a:t>
            </a:r>
            <a:r>
              <a:rPr lang="cs-CZ" dirty="0"/>
              <a:t>tendence je ochrání před vynořením přehnaného pocitu </a:t>
            </a:r>
            <a:r>
              <a:rPr lang="cs-CZ" dirty="0" smtClean="0"/>
              <a:t>méněcennosti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chrání </a:t>
            </a:r>
            <a:r>
              <a:rPr lang="cs-CZ" dirty="0"/>
              <a:t>neurotický styl života, který udržuje fiktivní a nadnesený pocit vlastní </a:t>
            </a:r>
            <a:r>
              <a:rPr lang="cs-CZ" dirty="0" smtClean="0"/>
              <a:t>nadřazenosti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8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OCHRANNÉ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473" y="1163781"/>
            <a:ext cx="10741084" cy="53201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 smtClean="0"/>
              <a:t>A. VÝMLUVY</a:t>
            </a:r>
            <a:endParaRPr lang="cs-CZ" sz="9600" dirty="0"/>
          </a:p>
          <a:p>
            <a:pPr marL="0" indent="0">
              <a:buNone/>
            </a:pPr>
            <a:r>
              <a:rPr lang="cs-CZ" sz="6200" dirty="0" smtClean="0"/>
              <a:t> </a:t>
            </a:r>
            <a:endParaRPr lang="cs-CZ" sz="6200" dirty="0"/>
          </a:p>
          <a:p>
            <a:pPr marL="0" indent="0">
              <a:buNone/>
            </a:pPr>
            <a:r>
              <a:rPr lang="cs-CZ" sz="9600" dirty="0" smtClean="0"/>
              <a:t>B. AGRESE</a:t>
            </a:r>
            <a:endParaRPr lang="cs-CZ" sz="9600" dirty="0"/>
          </a:p>
          <a:p>
            <a:pPr marL="0" indent="0">
              <a:buNone/>
            </a:pPr>
            <a:r>
              <a:rPr lang="cs-CZ" sz="8000" dirty="0" smtClean="0"/>
              <a:t> 1. znehodnocování</a:t>
            </a:r>
            <a:endParaRPr lang="cs-CZ" sz="8000" dirty="0"/>
          </a:p>
          <a:p>
            <a:pPr marL="0" indent="0">
              <a:buNone/>
            </a:pPr>
            <a:r>
              <a:rPr lang="cs-CZ" sz="8000" dirty="0" smtClean="0"/>
              <a:t>        </a:t>
            </a:r>
            <a:r>
              <a:rPr lang="cs-CZ" sz="8000" dirty="0"/>
              <a:t>varianty:</a:t>
            </a:r>
          </a:p>
          <a:p>
            <a:pPr marL="0" indent="0">
              <a:buNone/>
            </a:pPr>
            <a:r>
              <a:rPr lang="cs-CZ" sz="8000" dirty="0" smtClean="0"/>
              <a:t> a. idealizace</a:t>
            </a:r>
            <a:endParaRPr lang="cs-CZ" sz="8000" dirty="0"/>
          </a:p>
          <a:p>
            <a:pPr marL="0" indent="0">
              <a:buNone/>
            </a:pPr>
            <a:r>
              <a:rPr lang="cs-CZ" sz="8000" dirty="0" smtClean="0"/>
              <a:t> b. ochraňování</a:t>
            </a:r>
            <a:endParaRPr lang="cs-CZ" sz="8000" dirty="0"/>
          </a:p>
          <a:p>
            <a:pPr marL="0" indent="0">
              <a:buNone/>
            </a:pPr>
            <a:r>
              <a:rPr lang="cs-CZ" sz="8000" dirty="0"/>
              <a:t>2. </a:t>
            </a:r>
            <a:r>
              <a:rPr lang="cs-CZ" sz="8000" dirty="0" smtClean="0"/>
              <a:t>obviňování</a:t>
            </a:r>
            <a:endParaRPr lang="cs-CZ" sz="8000" dirty="0"/>
          </a:p>
          <a:p>
            <a:pPr marL="0" indent="0">
              <a:buNone/>
            </a:pPr>
            <a:r>
              <a:rPr lang="cs-CZ" sz="8000" dirty="0"/>
              <a:t>3. sebeobviňování</a:t>
            </a:r>
          </a:p>
          <a:p>
            <a:pPr marL="0" indent="0">
              <a:buNone/>
            </a:pPr>
            <a:r>
              <a:rPr lang="cs-CZ" sz="6200" dirty="0" smtClean="0"/>
              <a:t> </a:t>
            </a:r>
            <a:endParaRPr lang="cs-CZ" sz="6200" dirty="0"/>
          </a:p>
          <a:p>
            <a:pPr marL="0" indent="0">
              <a:buNone/>
            </a:pPr>
            <a:r>
              <a:rPr lang="cs-CZ" sz="9600" dirty="0" smtClean="0"/>
              <a:t>C.ÚSTUP</a:t>
            </a:r>
          </a:p>
          <a:p>
            <a:pPr marL="0" indent="0">
              <a:buNone/>
            </a:pPr>
            <a:r>
              <a:rPr lang="cs-CZ" sz="9600" dirty="0" smtClean="0"/>
              <a:t>1 pohyb zpět, 2 setrvání na místě, 3 váhání, 4. vytváření překážek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855" y="1366983"/>
            <a:ext cx="3528290" cy="38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/>
              <a:t>Pole teorie </a:t>
            </a:r>
            <a:r>
              <a:rPr lang="cs-CZ" dirty="0" err="1" smtClean="0"/>
              <a:t>A.Adlera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2" y="1108365"/>
            <a:ext cx="11831782" cy="5504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akcentace </a:t>
            </a:r>
            <a:r>
              <a:rPr lang="cs-CZ" sz="2800" dirty="0">
                <a:solidFill>
                  <a:srgbClr val="FF0000"/>
                </a:solidFill>
              </a:rPr>
              <a:t>jednoty osobnosti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všechny psychické fenomény jsou v jedinci spojeny specifickou vnitřní konzistencí </a:t>
            </a:r>
            <a:r>
              <a:rPr lang="cs-CZ" dirty="0" smtClean="0"/>
              <a:t>individuální </a:t>
            </a:r>
            <a:r>
              <a:rPr lang="cs-CZ" dirty="0"/>
              <a:t>jako nedělitelný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sz="2800" dirty="0" smtClean="0">
                <a:solidFill>
                  <a:srgbClr val="FF0000"/>
                </a:solidFill>
              </a:rPr>
              <a:t>INFERIORITA a SUPERIORITA, KOMPENZACE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za každou lidskou aktivitou stojí dynamická síla, která se nazývá usilování o úspěch a </a:t>
            </a:r>
            <a:r>
              <a:rPr lang="cs-CZ" dirty="0" smtClean="0"/>
              <a:t>nadřazenost, kompenzuje pocit méněcennosti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800" dirty="0">
                <a:solidFill>
                  <a:srgbClr val="FF0000"/>
                </a:solidFill>
              </a:rPr>
              <a:t>subjektivní vnímání a názor 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určuje </a:t>
            </a:r>
            <a:r>
              <a:rPr lang="cs-CZ" dirty="0"/>
              <a:t>jeho chování a osobnost  objektivní realita není důležitá 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individuální </a:t>
            </a:r>
            <a:r>
              <a:rPr lang="cs-CZ" sz="2800" dirty="0">
                <a:solidFill>
                  <a:srgbClr val="FF0000"/>
                </a:solidFill>
              </a:rPr>
              <a:t>životní styl  </a:t>
            </a:r>
          </a:p>
          <a:p>
            <a:pPr marL="0" indent="0">
              <a:buNone/>
            </a:pPr>
            <a:r>
              <a:rPr lang="cs-CZ" dirty="0"/>
              <a:t>společenský zájem se vyvíjí ve vztahu s individuálním životním stylem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užitečnost </a:t>
            </a:r>
            <a:r>
              <a:rPr lang="cs-CZ" sz="2800" dirty="0">
                <a:solidFill>
                  <a:srgbClr val="FF0000"/>
                </a:solidFill>
              </a:rPr>
              <a:t>a společenský cit </a:t>
            </a:r>
          </a:p>
          <a:p>
            <a:pPr marL="0" indent="0">
              <a:buNone/>
            </a:pPr>
            <a:r>
              <a:rPr lang="cs-CZ" dirty="0" smtClean="0"/>
              <a:t>užitečnost </a:t>
            </a:r>
            <a:r>
              <a:rPr lang="cs-CZ" dirty="0"/>
              <a:t>veškeré lidské aktivity musí být posuzována z pohledu společenského zájmu  </a:t>
            </a:r>
            <a:r>
              <a:rPr lang="cs-CZ" dirty="0" smtClean="0"/>
              <a:t>-klíčové </a:t>
            </a:r>
            <a:r>
              <a:rPr lang="cs-CZ" dirty="0"/>
              <a:t>pro posuzování aktivit jedince je to, jaký přínos v komunitě ve společnosti - společenský cit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3100" dirty="0" smtClean="0">
                <a:solidFill>
                  <a:srgbClr val="FF0000"/>
                </a:solidFill>
              </a:rPr>
              <a:t>6</a:t>
            </a:r>
            <a:r>
              <a:rPr lang="cs-CZ" sz="3100" dirty="0">
                <a:solidFill>
                  <a:srgbClr val="FF0000"/>
                </a:solidFill>
              </a:rPr>
              <a:t>. tvořivé já </a:t>
            </a:r>
            <a:r>
              <a:rPr lang="cs-CZ" sz="31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vrozená </a:t>
            </a:r>
            <a:r>
              <a:rPr lang="cs-CZ" dirty="0"/>
              <a:t>síla, která vede jedince k celistvosti, </a:t>
            </a:r>
            <a:r>
              <a:rPr lang="cs-CZ" dirty="0" smtClean="0"/>
              <a:t>jednotě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smtClean="0"/>
              <a:t> </a:t>
            </a:r>
            <a:r>
              <a:rPr lang="cs-CZ" dirty="0"/>
              <a:t>odpovědné </a:t>
            </a:r>
            <a:r>
              <a:rPr lang="cs-CZ" dirty="0" smtClean="0"/>
              <a:t>za  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84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JEDNOTA SOBNOSTI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532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 dává směr a jednotu osobnosti </a:t>
            </a:r>
            <a:r>
              <a:rPr lang="cs-CZ" dirty="0" smtClean="0"/>
              <a:t>veškeré </a:t>
            </a:r>
            <a:r>
              <a:rPr lang="cs-CZ" dirty="0"/>
              <a:t>jednání jedince je usměrňováno nejvyšším cílem: dosažení nadřazenosti a úspěchu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1</a:t>
            </a:r>
            <a:r>
              <a:rPr lang="cs-CZ" dirty="0"/>
              <a:t>. </a:t>
            </a:r>
            <a:r>
              <a:rPr lang="cs-CZ" b="1" dirty="0"/>
              <a:t>jednota duše a těla 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-čerpal </a:t>
            </a:r>
            <a:r>
              <a:rPr lang="cs-CZ" dirty="0"/>
              <a:t>ze zkušeností očního lékaře </a:t>
            </a:r>
            <a:r>
              <a:rPr lang="cs-CZ" dirty="0" smtClean="0"/>
              <a:t>- </a:t>
            </a:r>
            <a:r>
              <a:rPr lang="cs-CZ" dirty="0"/>
              <a:t>oční vada ovlivňuje celkově jedincovu osobnost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b="1" dirty="0"/>
              <a:t>jednota vědomí a nevědomí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obě </a:t>
            </a:r>
            <a:r>
              <a:rPr lang="cs-CZ" dirty="0"/>
              <a:t>část tvoří jednotný systém a spolupracují </a:t>
            </a:r>
            <a:r>
              <a:rPr lang="cs-CZ" dirty="0" smtClean="0"/>
              <a:t>(nestaví proti sobě)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rozlišení </a:t>
            </a:r>
            <a:r>
              <a:rPr lang="cs-CZ" dirty="0"/>
              <a:t>podle míry uvědomění si cíle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nevědomí </a:t>
            </a:r>
            <a:r>
              <a:rPr lang="cs-CZ" dirty="0"/>
              <a:t>je ta část cíle, která není </a:t>
            </a:r>
            <a:r>
              <a:rPr lang="cs-CZ" dirty="0" smtClean="0"/>
              <a:t>pochopena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porozumíme nevědomým tendencím, stanou se vědomými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jednota rozumu a emocí </a:t>
            </a:r>
            <a:r>
              <a:rPr lang="cs-CZ" dirty="0" smtClean="0"/>
              <a:t> - </a:t>
            </a:r>
            <a:r>
              <a:rPr lang="cs-CZ" dirty="0"/>
              <a:t>cíl spojuje rozum i emoce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07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KOMPENZACE, </a:t>
            </a:r>
            <a:r>
              <a:rPr lang="cs-CZ" sz="3600" dirty="0" smtClean="0">
                <a:solidFill>
                  <a:schemeClr val="bg1"/>
                </a:solidFill>
              </a:rPr>
              <a:t>INFERIORITA </a:t>
            </a:r>
            <a:r>
              <a:rPr lang="cs-CZ" sz="3600" dirty="0">
                <a:solidFill>
                  <a:schemeClr val="bg1"/>
                </a:solidFill>
              </a:rPr>
              <a:t>a </a:t>
            </a:r>
            <a:r>
              <a:rPr lang="cs-CZ" sz="3600" dirty="0" smtClean="0">
                <a:solidFill>
                  <a:schemeClr val="bg1"/>
                </a:solidFill>
              </a:rPr>
              <a:t>SUPERIORITA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42473"/>
            <a:ext cx="10353762" cy="488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Východiskem poznatky o kompenzaci slepoty</a:t>
            </a:r>
          </a:p>
          <a:p>
            <a:pPr marL="0" indent="0">
              <a:buNone/>
            </a:pPr>
            <a:r>
              <a:rPr lang="cs-CZ" dirty="0" smtClean="0"/>
              <a:t>Nedostatek- jeho překonání – nastolení rovnováhy</a:t>
            </a:r>
          </a:p>
          <a:p>
            <a:pPr marL="0" indent="0">
              <a:buNone/>
            </a:pPr>
            <a:r>
              <a:rPr lang="cs-CZ" dirty="0" smtClean="0"/>
              <a:t>Nejprve kompenzace orgánová:</a:t>
            </a:r>
          </a:p>
          <a:p>
            <a:pPr marL="0" indent="0">
              <a:buNone/>
            </a:pPr>
            <a:r>
              <a:rPr lang="cs-CZ" dirty="0" smtClean="0"/>
              <a:t>- symetrickým orgánem</a:t>
            </a:r>
          </a:p>
          <a:p>
            <a:pPr>
              <a:buFontTx/>
              <a:buChar char="-"/>
            </a:pPr>
            <a:r>
              <a:rPr lang="cs-CZ" dirty="0" smtClean="0"/>
              <a:t>jiným orgánem                                                                 </a:t>
            </a:r>
          </a:p>
          <a:p>
            <a:pPr>
              <a:buFontTx/>
              <a:buChar char="-"/>
            </a:pPr>
            <a:r>
              <a:rPr lang="cs-CZ" dirty="0"/>
              <a:t>č</a:t>
            </a:r>
            <a:r>
              <a:rPr lang="cs-CZ" dirty="0" smtClean="0"/>
              <a:t>ástmi téhož orgánu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ozkem</a:t>
            </a:r>
          </a:p>
          <a:p>
            <a:pPr marL="0" indent="0">
              <a:buNone/>
            </a:pPr>
            <a:r>
              <a:rPr lang="cs-CZ" dirty="0" smtClean="0"/>
              <a:t>Poznatek: nemusí být jen orgán, ale i jevy, které nejsou samy o sobě méněcenné (zrzavost) – stigmatizace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1450109"/>
            <a:ext cx="3878551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3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KOMPENZACE, </a:t>
            </a:r>
            <a:r>
              <a:rPr lang="cs-CZ" sz="3600" dirty="0" smtClean="0">
                <a:solidFill>
                  <a:schemeClr val="bg1"/>
                </a:solidFill>
              </a:rPr>
              <a:t>INFERIORITA </a:t>
            </a:r>
            <a:r>
              <a:rPr lang="cs-CZ" sz="3600" dirty="0">
                <a:solidFill>
                  <a:schemeClr val="bg1"/>
                </a:solidFill>
              </a:rPr>
              <a:t>a </a:t>
            </a:r>
            <a:r>
              <a:rPr lang="cs-CZ" sz="3600" dirty="0" smtClean="0">
                <a:solidFill>
                  <a:schemeClr val="bg1"/>
                </a:solidFill>
              </a:rPr>
              <a:t>SUPERIORITA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42473"/>
            <a:ext cx="10353762" cy="488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REVIZE:</a:t>
            </a:r>
          </a:p>
          <a:p>
            <a:pPr marL="0" indent="0">
              <a:buNone/>
            </a:pPr>
            <a:r>
              <a:rPr lang="cs-CZ" dirty="0" smtClean="0"/>
              <a:t>Somatický nedostatek – zvýšená orgánová schopnost</a:t>
            </a:r>
          </a:p>
          <a:p>
            <a:pPr marL="0" indent="0">
              <a:buNone/>
            </a:pPr>
            <a:r>
              <a:rPr lang="cs-CZ" dirty="0" smtClean="0"/>
              <a:t>Somatický nedostatek – zvýšená schopnost psychiky </a:t>
            </a:r>
          </a:p>
          <a:p>
            <a:pPr marL="0" indent="0">
              <a:buNone/>
            </a:pPr>
            <a:r>
              <a:rPr lang="cs-CZ" dirty="0" smtClean="0"/>
              <a:t>Psychický nedostatek – kompenzace v jiné oblasti (IQ-VV)</a:t>
            </a:r>
          </a:p>
          <a:p>
            <a:pPr marL="0" indent="0">
              <a:buNone/>
            </a:pPr>
            <a:r>
              <a:rPr lang="cs-CZ" dirty="0" smtClean="0"/>
              <a:t>Psychický nedostatek – fyzická aktivita (IQ-Sport)</a:t>
            </a:r>
          </a:p>
          <a:p>
            <a:pPr marL="0" indent="0">
              <a:buNone/>
            </a:pPr>
            <a:r>
              <a:rPr lang="cs-CZ" dirty="0" smtClean="0"/>
              <a:t>Psychický + somatický nedostatek – kompenzace výkonností v sociální oblasti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PŘEKOMPENZACE</a:t>
            </a:r>
          </a:p>
          <a:p>
            <a:pPr marL="0" indent="0">
              <a:buNone/>
            </a:pPr>
            <a:r>
              <a:rPr lang="cs-CZ" dirty="0" smtClean="0"/>
              <a:t>Pozitivní: mimořádnost individuality</a:t>
            </a:r>
          </a:p>
          <a:p>
            <a:pPr marL="0" indent="0">
              <a:buNone/>
            </a:pPr>
            <a:r>
              <a:rPr lang="cs-CZ" dirty="0" smtClean="0"/>
              <a:t>Negativní: neurotická (</a:t>
            </a:r>
            <a:r>
              <a:rPr lang="cs-CZ" dirty="0" err="1" smtClean="0"/>
              <a:t>např</a:t>
            </a:r>
            <a:r>
              <a:rPr lang="cs-CZ" dirty="0" smtClean="0"/>
              <a:t> fiktivní)              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436" y="923635"/>
            <a:ext cx="4248727" cy="24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7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INFERIORITA </a:t>
            </a:r>
            <a:r>
              <a:rPr lang="cs-CZ" sz="3600" dirty="0">
                <a:solidFill>
                  <a:schemeClr val="bg1"/>
                </a:solidFill>
              </a:rPr>
              <a:t>a SUPERIORITA,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914400"/>
            <a:ext cx="11600872" cy="58004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 POCIT MÉNĚCENNOSTI</a:t>
            </a:r>
          </a:p>
          <a:p>
            <a:pPr marL="0" indent="0">
              <a:buNone/>
            </a:pPr>
            <a:r>
              <a:rPr lang="cs-CZ" dirty="0" smtClean="0"/>
              <a:t>„být člověkem, znamená cítit se </a:t>
            </a:r>
            <a:r>
              <a:rPr lang="cs-CZ" dirty="0"/>
              <a:t>méněcenným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když </a:t>
            </a:r>
            <a:r>
              <a:rPr lang="cs-CZ" dirty="0"/>
              <a:t>se dítě narodí, trpí pocity slabosti </a:t>
            </a:r>
          </a:p>
          <a:p>
            <a:pPr marL="0" indent="0">
              <a:buNone/>
            </a:pPr>
            <a:r>
              <a:rPr lang="cs-CZ" dirty="0"/>
              <a:t>2 roviny chápání</a:t>
            </a:r>
          </a:p>
          <a:p>
            <a:pPr marL="457200" indent="-457200">
              <a:buAutoNum type="arabicParenR"/>
            </a:pPr>
            <a:r>
              <a:rPr lang="cs-CZ" dirty="0"/>
              <a:t>ONTOGENETICKÁ – společný vstupní osud</a:t>
            </a:r>
          </a:p>
          <a:p>
            <a:pPr marL="457200" indent="-457200">
              <a:buAutoNum type="arabicParenR"/>
            </a:pPr>
            <a:r>
              <a:rPr lang="cs-CZ" dirty="0"/>
              <a:t>ANTROPOLOGICKÁ – člověk je nadán vizí ideálu, každý má vlastní fikce. 2 možnosti kompenzace:</a:t>
            </a:r>
          </a:p>
          <a:p>
            <a:pPr marL="0" indent="0">
              <a:buNone/>
            </a:pPr>
            <a:r>
              <a:rPr lang="cs-CZ" dirty="0"/>
              <a:t>Uskutečnění ideálu X </a:t>
            </a:r>
            <a:r>
              <a:rPr lang="cs-CZ" dirty="0" smtClean="0"/>
              <a:t>zničení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pocity </a:t>
            </a:r>
            <a:r>
              <a:rPr lang="cs-CZ" dirty="0"/>
              <a:t>méněcennosti jsou </a:t>
            </a:r>
            <a:r>
              <a:rPr lang="cs-CZ" dirty="0">
                <a:solidFill>
                  <a:srgbClr val="FFFF00"/>
                </a:solidFill>
              </a:rPr>
              <a:t>psychologickým jevem</a:t>
            </a:r>
            <a:r>
              <a:rPr lang="cs-CZ" dirty="0"/>
              <a:t>, jejich příčina je fyziologická   </a:t>
            </a:r>
          </a:p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>
                <a:solidFill>
                  <a:srgbClr val="FFFF00"/>
                </a:solidFill>
              </a:rPr>
              <a:t>motivační činitel</a:t>
            </a:r>
            <a:r>
              <a:rPr lang="cs-CZ" dirty="0"/>
              <a:t>, který lze najít v každém lidském výkonu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bez </a:t>
            </a:r>
            <a:r>
              <a:rPr lang="cs-CZ" dirty="0"/>
              <a:t>této situace nedostatku by život člověk </a:t>
            </a:r>
            <a:r>
              <a:rPr lang="cs-CZ" dirty="0" smtClean="0"/>
              <a:t>ustrnul  - </a:t>
            </a:r>
            <a:r>
              <a:rPr lang="cs-CZ" dirty="0" smtClean="0">
                <a:solidFill>
                  <a:srgbClr val="FFFF00"/>
                </a:solidFill>
              </a:rPr>
              <a:t>podněcuje</a:t>
            </a:r>
            <a:r>
              <a:rPr lang="cs-CZ" dirty="0" smtClean="0"/>
              <a:t> k pokroku </a:t>
            </a:r>
          </a:p>
          <a:p>
            <a:pPr marL="0" indent="0">
              <a:buNone/>
            </a:pPr>
            <a:r>
              <a:rPr lang="cs-CZ" dirty="0" smtClean="0"/>
              <a:t> má </a:t>
            </a:r>
            <a:r>
              <a:rPr lang="cs-CZ" dirty="0" smtClean="0">
                <a:solidFill>
                  <a:srgbClr val="FFFF00"/>
                </a:solidFill>
              </a:rPr>
              <a:t>význam poziční</a:t>
            </a:r>
            <a:r>
              <a:rPr lang="cs-CZ" dirty="0" smtClean="0"/>
              <a:t>, ne dispoziční – ne vrozená, ale závisí na konstelacích života (výš, níž, blíž dál, v centru, na okraji)</a:t>
            </a:r>
          </a:p>
          <a:p>
            <a:pPr marL="0" indent="0">
              <a:buNone/>
            </a:pPr>
            <a:r>
              <a:rPr lang="cs-CZ" dirty="0" smtClean="0"/>
              <a:t>Slabost, která nutí dítě žít ve společenství rodiny je táž, která nutí lidi žít v komunitě (pomáhají překonat PM)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92" y="1031009"/>
            <a:ext cx="2552989" cy="26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INFERIORITA </a:t>
            </a:r>
            <a:r>
              <a:rPr lang="cs-CZ" sz="3600" dirty="0">
                <a:solidFill>
                  <a:schemeClr val="bg1"/>
                </a:solidFill>
              </a:rPr>
              <a:t>a SUPERIORITA,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42473"/>
            <a:ext cx="10353762" cy="488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KOMPLEX MÉNĚCENNOSTI</a:t>
            </a:r>
          </a:p>
          <a:p>
            <a:pPr marL="0" indent="0">
              <a:buNone/>
            </a:pPr>
            <a:r>
              <a:rPr lang="cs-CZ" dirty="0" smtClean="0"/>
              <a:t>Objeví se, když pocit M člověka přemůže a blokuje jeho schopnost se rozvíjet</a:t>
            </a:r>
          </a:p>
          <a:p>
            <a:pPr marL="0" indent="0">
              <a:buNone/>
            </a:pPr>
            <a:r>
              <a:rPr lang="cs-CZ" dirty="0" smtClean="0"/>
              <a:t>pocit </a:t>
            </a:r>
            <a:r>
              <a:rPr lang="cs-CZ" dirty="0"/>
              <a:t>slabosti a bezmoci mimořádně zesiluje a rozrůstá se do hluboce prožívaného pocitu méněcennosti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Pocit hluboce pronikající celou osobností = NEMOC</a:t>
            </a:r>
          </a:p>
          <a:p>
            <a:pPr marL="0" indent="0">
              <a:buNone/>
            </a:pPr>
            <a:r>
              <a:rPr lang="cs-CZ" dirty="0" smtClean="0"/>
              <a:t>Výrazný v nových a problémových situacích – neumí jim čelit</a:t>
            </a:r>
          </a:p>
          <a:p>
            <a:pPr marL="0" indent="0">
              <a:buNone/>
            </a:pPr>
            <a:r>
              <a:rPr lang="cs-CZ" dirty="0" smtClean="0"/>
              <a:t>Žijí v nepřátelském území</a:t>
            </a:r>
          </a:p>
          <a:p>
            <a:pPr marL="0" indent="0">
              <a:buNone/>
            </a:pPr>
            <a:r>
              <a:rPr lang="cs-CZ" dirty="0" smtClean="0"/>
              <a:t>Zabývají se sebou – </a:t>
            </a:r>
            <a:r>
              <a:rPr lang="cs-CZ" dirty="0" err="1" smtClean="0"/>
              <a:t>JÁská</a:t>
            </a:r>
            <a:r>
              <a:rPr lang="cs-CZ" dirty="0" smtClean="0"/>
              <a:t> orientace (ne na NÁS)</a:t>
            </a:r>
          </a:p>
          <a:p>
            <a:pPr marL="0" indent="0">
              <a:buNone/>
            </a:pPr>
            <a:r>
              <a:rPr lang="cs-CZ" dirty="0" smtClean="0"/>
              <a:t>Cesta: naučit pacienta čelit obtížím života – sebevědomí – vede k oslabení pocitu méněcennosti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1" cy="103447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INFERIORITA a </a:t>
            </a:r>
            <a:r>
              <a:rPr lang="cs-CZ" sz="3600" dirty="0">
                <a:solidFill>
                  <a:srgbClr val="FF0000"/>
                </a:solidFill>
              </a:rPr>
              <a:t>SUPERIORITA</a:t>
            </a:r>
            <a:r>
              <a:rPr lang="cs-CZ" sz="3600" dirty="0">
                <a:solidFill>
                  <a:schemeClr val="bg1"/>
                </a:solidFill>
              </a:rPr>
              <a:t>, KOMPENZACE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64" y="1071418"/>
            <a:ext cx="10870393" cy="53570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USILOVÁNÍ O NADŘAZENOST </a:t>
            </a:r>
          </a:p>
          <a:p>
            <a:pPr marL="0" indent="0">
              <a:buNone/>
            </a:pPr>
            <a:r>
              <a:rPr lang="cs-CZ" dirty="0" smtClean="0"/>
              <a:t>úzká vazba k životním cílům</a:t>
            </a:r>
          </a:p>
          <a:p>
            <a:pPr marL="0" indent="0">
              <a:buNone/>
            </a:pPr>
            <a:r>
              <a:rPr lang="cs-CZ" b="1" u="sng" dirty="0" smtClean="0"/>
              <a:t>Tělesné orgány </a:t>
            </a:r>
            <a:r>
              <a:rPr lang="cs-CZ" dirty="0" smtClean="0"/>
              <a:t>mají cíl – rozvinout se do konečné podoby v dospělosti.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Když vada – úsilí organismu překonat nebo kompenzovat jiným orgánem</a:t>
            </a:r>
          </a:p>
          <a:p>
            <a:pPr marL="0" indent="0">
              <a:buNone/>
            </a:pPr>
            <a:r>
              <a:rPr lang="cs-CZ" u="sng" dirty="0" smtClean="0"/>
              <a:t>Duševní vývoj </a:t>
            </a:r>
            <a:r>
              <a:rPr lang="cs-CZ" dirty="0" smtClean="0"/>
              <a:t>má také cíl, psychika se tím utváří, bez cíle by činnost neměla smysl</a:t>
            </a:r>
          </a:p>
          <a:p>
            <a:pPr marL="0" indent="0">
              <a:buNone/>
            </a:pPr>
            <a:r>
              <a:rPr lang="cs-CZ" dirty="0" smtClean="0"/>
              <a:t>Tvůrčí životní síla nás vede k rozvoji, usilování – snaha něčeho dosáhnout, kompenzovat neúspěchy v 1 oblasti úspěchem jinde.</a:t>
            </a:r>
          </a:p>
          <a:p>
            <a:pPr marL="0" indent="0">
              <a:buNone/>
            </a:pPr>
            <a:r>
              <a:rPr lang="cs-CZ" dirty="0" smtClean="0"/>
              <a:t>„Mít cíl = snažit se být jako Bůh“</a:t>
            </a:r>
          </a:p>
          <a:p>
            <a:pPr marL="0" indent="0">
              <a:buNone/>
            </a:pPr>
            <a:r>
              <a:rPr lang="cs-CZ" dirty="0" smtClean="0"/>
              <a:t>D hledá nejsilnější osobu v okolí (rodina, autorita), které se stane vzorem, ztělesněním </a:t>
            </a:r>
            <a:r>
              <a:rPr lang="cs-CZ" dirty="0" err="1" smtClean="0"/>
              <a:t>céle</a:t>
            </a:r>
            <a:r>
              <a:rPr lang="cs-CZ" dirty="0" smtClean="0"/>
              <a:t>. D se snaží získat atributy toho, kdo je mocný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 je slabé, méněcenné, ocitá se v situacích, které nedovede snášet – snaží se je překonat v souladu s cílem, který si stanovilo</a:t>
            </a:r>
          </a:p>
          <a:p>
            <a:pPr marL="0" indent="0">
              <a:buNone/>
            </a:pPr>
            <a:r>
              <a:rPr lang="cs-CZ" dirty="0" smtClean="0"/>
              <a:t>Usilování o nadřazenost nikdy nekončí, aktivuje nás, lidé hledají oblasti, v nichž by mohli  vynikat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28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1250</TotalTime>
  <Words>2070</Words>
  <Application>Microsoft Office PowerPoint</Application>
  <PresentationFormat>Širokoúhlá obrazovka</PresentationFormat>
  <Paragraphs>284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Bookman Old Style</vt:lpstr>
      <vt:lpstr>Rockwell</vt:lpstr>
      <vt:lpstr>Damask</vt:lpstr>
      <vt:lpstr>Psychologické teorie</vt:lpstr>
      <vt:lpstr>Biografie</vt:lpstr>
      <vt:lpstr>Pole teorie A.Adlera</vt:lpstr>
      <vt:lpstr>JEDNOTA SOBNOSTI</vt:lpstr>
      <vt:lpstr>KOMPENZACE, INFERIORITA a SUPERIORITA   </vt:lpstr>
      <vt:lpstr>KOMPENZACE, INFERIORITA a SUPERIORITA   </vt:lpstr>
      <vt:lpstr>INFERIORITA a SUPERIORITA, KOMPENZACE  </vt:lpstr>
      <vt:lpstr>INFERIORITA a SUPERIORITA, KOMPENZACE  </vt:lpstr>
      <vt:lpstr>INFERIORITA a SUPERIORITA, KOMPENZACE  </vt:lpstr>
      <vt:lpstr>INFERIORITA a SUPERIORITA, KOMPENZACE  </vt:lpstr>
      <vt:lpstr>INFERIORITA a SUPERIORITA, KOMPENZACE  </vt:lpstr>
      <vt:lpstr>INFERIORITA a SUPERIORITA, KOMPENZACE  </vt:lpstr>
      <vt:lpstr>Individuální životní styl</vt:lpstr>
      <vt:lpstr>Individuální životní styl</vt:lpstr>
      <vt:lpstr>Individuální životní styl</vt:lpstr>
      <vt:lpstr>Individuální životní styl</vt:lpstr>
      <vt:lpstr>NAVOZENÍ ZMĚNY</vt:lpstr>
      <vt:lpstr>RANÉ VZPOMÍMKY</vt:lpstr>
      <vt:lpstr>POŘADÍ SOUROZENCŮ</vt:lpstr>
      <vt:lpstr>POŘADÍ SOUROZENCŮ</vt:lpstr>
      <vt:lpstr>Sociální cit</vt:lpstr>
      <vt:lpstr>OCHRANNÉ TENDENCE</vt:lpstr>
      <vt:lpstr>OCHRANNÉ TENDENCE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Psychologické teorie</dc:title>
  <dc:creator>Valentova</dc:creator>
  <cp:lastModifiedBy>Valentova</cp:lastModifiedBy>
  <cp:revision>50</cp:revision>
  <dcterms:created xsi:type="dcterms:W3CDTF">2020-10-28T20:38:43Z</dcterms:created>
  <dcterms:modified xsi:type="dcterms:W3CDTF">2022-11-10T06:18:12Z</dcterms:modified>
</cp:coreProperties>
</file>