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24"/>
  </p:notesMasterIdLst>
  <p:sldIdLst>
    <p:sldId id="256" r:id="rId3"/>
    <p:sldId id="275" r:id="rId4"/>
    <p:sldId id="257" r:id="rId5"/>
    <p:sldId id="277" r:id="rId6"/>
    <p:sldId id="259" r:id="rId7"/>
    <p:sldId id="284" r:id="rId8"/>
    <p:sldId id="260" r:id="rId9"/>
    <p:sldId id="286" r:id="rId10"/>
    <p:sldId id="274" r:id="rId11"/>
    <p:sldId id="261" r:id="rId12"/>
    <p:sldId id="278" r:id="rId13"/>
    <p:sldId id="264" r:id="rId14"/>
    <p:sldId id="279" r:id="rId15"/>
    <p:sldId id="280" r:id="rId16"/>
    <p:sldId id="281" r:id="rId17"/>
    <p:sldId id="282" r:id="rId18"/>
    <p:sldId id="283" r:id="rId19"/>
    <p:sldId id="262" r:id="rId20"/>
    <p:sldId id="271" r:id="rId21"/>
    <p:sldId id="285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D197F-D220-458E-8702-D85AA7E7A090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0186-FBC6-4D6A-8ECC-995567588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86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Vítám Vás všechny u další prezentace. Tentokrát začneme</a:t>
            </a:r>
            <a:r>
              <a:rPr lang="cs-CZ" baseline="0" dirty="0"/>
              <a:t> u studie Viléma Mathesia (zakládajícího člena Pražského lingvistického kroužku) Řeč a sloh, i přes datum vzniku napsané velmi čtivě</a:t>
            </a:r>
            <a:r>
              <a:rPr lang="cs-CZ" dirty="0"/>
              <a:t> a jasně. Je umístěna na </a:t>
            </a:r>
            <a:r>
              <a:rPr lang="cs-CZ" dirty="0" err="1"/>
              <a:t>Moodlu</a:t>
            </a:r>
            <a:r>
              <a:rPr lang="cs-CZ" dirty="0"/>
              <a:t>, doporučovala bych aspoň první část.</a:t>
            </a:r>
            <a:r>
              <a:rPr lang="cs-CZ" baseline="0" dirty="0"/>
              <a:t> V subkapitole Řeč a skutečnost jsme upozorněni na to, jak situaci, již vnímáme na mnoha smyslových rovinách, dokážeme shrnout do několika slov, např. do výpovědi „Venku prší“. Je třeba porozumět dvěma základním pilířům promluvy: pojmenování a usouvztažnění.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0186-FBC6-4D6A-8ECC-9955675885C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81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dobré si uvědomit, že jazyková forma s sebou nese komunikační funkci, zejména ve vztahu ke slovu</a:t>
            </a:r>
            <a:r>
              <a:rPr lang="cs-CZ" baseline="0" dirty="0"/>
              <a:t> a k větě. Forma „slovo“ nese funkci „pojmenování“ – slovo je primárně pojmenováním. Slovo kočka pojmenovává kočku. (Pojmenovávat může i věta – např. kniha se může jmenovat Bez dcerky neodejdu nebo Detektiv </a:t>
            </a:r>
            <a:r>
              <a:rPr lang="cs-CZ" baseline="0" dirty="0" err="1"/>
              <a:t>Kalle</a:t>
            </a:r>
            <a:r>
              <a:rPr lang="cs-CZ" baseline="0" dirty="0"/>
              <a:t> zasahuje). Věta je typicky usouvztažněním několika pojmů, resp. má komunikační funkci výpovědí.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0186-FBC6-4D6A-8ECC-9955675885C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76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Přehled rovin (jednotek strukturních) už poskytnutý</a:t>
            </a:r>
            <a:r>
              <a:rPr lang="cs-CZ" baseline="0" dirty="0"/>
              <a:t>  v předchozích prezentacích můžeme doplnit dalším sloupečkem, který sestává z jednotek KOMUNIKAČNÍCH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0186-FBC6-4D6A-8ECC-9955675885C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14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Nejlépe</a:t>
            </a:r>
            <a:r>
              <a:rPr lang="cs-CZ" baseline="0" dirty="0"/>
              <a:t> se souvztažnost a rozdíl mezi strukturními a komunikačními jednotkami ukazuje na příkladu věty a výpovědi. Dobře si vše pročtěte – postupně se tyto vztahy objasní.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0186-FBC6-4D6A-8ECC-9955675885C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56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to znamená, že predikát, resp. verbum finitum má valenční potenciál?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0186-FBC6-4D6A-8ECC-9955675885C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90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Pokračování – další výklady,</a:t>
            </a:r>
            <a:r>
              <a:rPr lang="cs-CZ" baseline="0" dirty="0" smtClean="0"/>
              <a:t> příklady a cvičení – v Češtině pro překladatele , s. 76 – 78. (Úplné základy, které možná znáte ze střední školy.)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0186-FBC6-4D6A-8ECC-9955675885C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46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Opět – je známo ze základní a střední školy.</a:t>
            </a:r>
            <a:r>
              <a:rPr lang="cs-CZ" baseline="0" dirty="0" smtClean="0"/>
              <a:t> Dobře – stručně, v tom podstatném – je v Češtině pro překladatele. Doporučuji k přípravě z tohoto zdroje.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0186-FBC6-4D6A-8ECC-9955675885C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24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877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279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0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48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245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947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584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871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728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6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5071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33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771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37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33C77-0158-454C-844F-B7AB9BD7DAD4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437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49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29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36320" y="1907176"/>
            <a:ext cx="10720252" cy="1680755"/>
          </a:xfrm>
        </p:spPr>
        <p:txBody>
          <a:bodyPr>
            <a:noAutofit/>
          </a:bodyPr>
          <a:lstStyle/>
          <a:p>
            <a:r>
              <a:rPr lang="cs-CZ" sz="3600" dirty="0"/>
              <a:t>Prezentace 11 </a:t>
            </a:r>
            <a:br>
              <a:rPr lang="cs-CZ" sz="3600" dirty="0"/>
            </a:br>
            <a:r>
              <a:rPr lang="cs-CZ" sz="3600" dirty="0"/>
              <a:t>-  </a:t>
            </a:r>
            <a:r>
              <a:rPr lang="cs-CZ" sz="3600" b="1" dirty="0"/>
              <a:t>Jednotky strukturní a funkční (komunikační)</a:t>
            </a:r>
            <a:br>
              <a:rPr lang="cs-CZ" sz="3600" b="1" dirty="0"/>
            </a:br>
            <a:r>
              <a:rPr lang="cs-CZ" sz="3600" dirty="0"/>
              <a:t>-  </a:t>
            </a:r>
            <a:r>
              <a:rPr lang="cs-CZ" sz="3600" b="1" dirty="0"/>
              <a:t>Syntax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2081" y="5512526"/>
            <a:ext cx="9458098" cy="71335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Úvod do studia jazyka, ZS </a:t>
            </a:r>
            <a:r>
              <a:rPr lang="cs-CZ" sz="3600" dirty="0" smtClean="0">
                <a:solidFill>
                  <a:schemeClr val="tx1"/>
                </a:solidFill>
              </a:rPr>
              <a:t>2022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7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9004" y="251928"/>
            <a:ext cx="10375607" cy="76511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Syntaktické vztahy ve 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50506" y="1026367"/>
            <a:ext cx="5971592" cy="5645021"/>
          </a:xfrm>
        </p:spPr>
        <p:txBody>
          <a:bodyPr>
            <a:normAutofit fontScale="85000" lnSpcReduction="20000"/>
          </a:bodyPr>
          <a:lstStyle/>
          <a:p>
            <a:pPr marL="457200" indent="-457200" algn="ctr">
              <a:buAutoNum type="arabicParenR"/>
            </a:pPr>
            <a:r>
              <a:rPr lang="cs-CZ" sz="2800" b="1" u="sng" dirty="0">
                <a:solidFill>
                  <a:schemeClr val="tx1"/>
                </a:solidFill>
              </a:rPr>
              <a:t>Vztahy sémantické</a:t>
            </a:r>
          </a:p>
          <a:p>
            <a:pPr marL="0" indent="0" algn="ctr">
              <a:buNone/>
            </a:pPr>
            <a:endParaRPr lang="cs-CZ" sz="2400" b="1" dirty="0">
              <a:solidFill>
                <a:schemeClr val="tx1"/>
              </a:solidFill>
            </a:endParaRPr>
          </a:p>
          <a:p>
            <a:pPr marL="457200" indent="-457200" algn="ctr">
              <a:buAutoNum type="alphaLcParenR"/>
            </a:pPr>
            <a:r>
              <a:rPr lang="cs-CZ" sz="2400" b="1" dirty="0"/>
              <a:t>predikace </a:t>
            </a:r>
            <a:r>
              <a:rPr lang="cs-CZ" sz="2400" dirty="0"/>
              <a:t>/ přisuzování</a:t>
            </a:r>
          </a:p>
          <a:p>
            <a:pPr marL="0" indent="0" algn="ctr">
              <a:buNone/>
            </a:pPr>
            <a:r>
              <a:rPr lang="cs-CZ" sz="2000" i="1" dirty="0"/>
              <a:t>lev zařval, lasice je šelma, strom je zelený </a:t>
            </a:r>
          </a:p>
          <a:p>
            <a:pPr marL="0" indent="0" algn="ctr">
              <a:buNone/>
            </a:pPr>
            <a:endParaRPr lang="cs-CZ" sz="2000" i="1" dirty="0"/>
          </a:p>
          <a:p>
            <a:pPr marL="0" indent="0" algn="ctr">
              <a:buNone/>
            </a:pPr>
            <a:r>
              <a:rPr lang="cs-CZ" sz="2400" b="1" dirty="0"/>
              <a:t>b) determinace</a:t>
            </a:r>
            <a:r>
              <a:rPr lang="cs-CZ" sz="2400" dirty="0"/>
              <a:t> / bližší význam. určení</a:t>
            </a:r>
          </a:p>
          <a:p>
            <a:pPr marL="0" indent="0" algn="ctr">
              <a:buNone/>
            </a:pPr>
            <a:r>
              <a:rPr lang="cs-CZ" sz="2000" i="1" dirty="0"/>
              <a:t>suchý strom, píše rychle, píše úkol, večer plete, střecha domu, buchta s tvarohem, cítit se dobře</a:t>
            </a:r>
          </a:p>
          <a:p>
            <a:pPr marL="0" indent="0" algn="ctr">
              <a:buNone/>
            </a:pPr>
            <a:endParaRPr lang="cs-CZ" sz="2000" i="1" dirty="0"/>
          </a:p>
          <a:p>
            <a:pPr marL="0" indent="0" algn="ctr">
              <a:buNone/>
            </a:pPr>
            <a:r>
              <a:rPr lang="cs-CZ" sz="2400" b="1" dirty="0"/>
              <a:t>c) koordinace</a:t>
            </a:r>
            <a:r>
              <a:rPr lang="cs-CZ" sz="2400" dirty="0"/>
              <a:t> / přiřazování</a:t>
            </a:r>
          </a:p>
          <a:p>
            <a:pPr marL="0" indent="0" algn="ctr">
              <a:buNone/>
            </a:pPr>
            <a:r>
              <a:rPr lang="cs-CZ" sz="2000" i="1" dirty="0"/>
              <a:t>otec a matka; matka s dítětem, starý a nemocný; starý, ale čilý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b="1" dirty="0"/>
              <a:t>d) apozice</a:t>
            </a:r>
            <a:r>
              <a:rPr lang="cs-CZ" sz="2400" dirty="0"/>
              <a:t> / přístavek</a:t>
            </a:r>
          </a:p>
          <a:p>
            <a:pPr marL="0" indent="0" algn="ctr">
              <a:buNone/>
            </a:pPr>
            <a:r>
              <a:rPr lang="cs-CZ" sz="2100" i="1" dirty="0"/>
              <a:t>my, tedy Hanka a já; pan Holý, knihovník;</a:t>
            </a:r>
          </a:p>
          <a:p>
            <a:pPr marL="0" indent="0" algn="ctr">
              <a:buNone/>
            </a:pPr>
            <a:r>
              <a:rPr lang="cs-CZ" sz="2100" i="1" dirty="0"/>
              <a:t>naše, to znamená studentská stávka </a:t>
            </a:r>
          </a:p>
          <a:p>
            <a:pPr marL="0" indent="0">
              <a:buNone/>
            </a:pPr>
            <a:endParaRPr lang="cs-CZ" sz="2100" i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28792" y="1063690"/>
            <a:ext cx="5617028" cy="56450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2800" b="1" u="sng" dirty="0">
                <a:solidFill>
                  <a:srgbClr val="FF0000"/>
                </a:solidFill>
              </a:rPr>
              <a:t>2) Vztahy formálně syntaktické</a:t>
            </a:r>
          </a:p>
          <a:p>
            <a:pPr marL="0" indent="0" algn="ctr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FF0000"/>
                </a:solidFill>
              </a:rPr>
              <a:t>A) HYPOTAXE</a:t>
            </a:r>
            <a:r>
              <a:rPr lang="cs-CZ" sz="2400" dirty="0">
                <a:solidFill>
                  <a:srgbClr val="FF0000"/>
                </a:solidFill>
              </a:rPr>
              <a:t> (podřadnost)</a:t>
            </a:r>
          </a:p>
          <a:p>
            <a:pPr algn="ctr">
              <a:buFontTx/>
              <a:buChar char="-"/>
            </a:pPr>
            <a:r>
              <a:rPr lang="cs-CZ" sz="2400" b="1" dirty="0" err="1">
                <a:solidFill>
                  <a:srgbClr val="FF0000"/>
                </a:solidFill>
              </a:rPr>
              <a:t>kongruence</a:t>
            </a:r>
            <a:r>
              <a:rPr lang="cs-CZ" sz="2400" dirty="0">
                <a:solidFill>
                  <a:srgbClr val="FF0000"/>
                </a:solidFill>
              </a:rPr>
              <a:t> / shoda (</a:t>
            </a:r>
            <a:r>
              <a:rPr lang="cs-CZ" sz="2200" i="1" dirty="0">
                <a:solidFill>
                  <a:srgbClr val="FF0000"/>
                </a:solidFill>
              </a:rPr>
              <a:t>náš černý pes, pes utekl, štěkajícímu psovi </a:t>
            </a:r>
            <a:r>
              <a:rPr lang="cs-CZ" sz="2200" dirty="0">
                <a:solidFill>
                  <a:srgbClr val="FF0000"/>
                </a:solidFill>
              </a:rPr>
              <a:t>)</a:t>
            </a:r>
          </a:p>
          <a:p>
            <a:pPr algn="ctr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rekce</a:t>
            </a:r>
            <a:r>
              <a:rPr lang="cs-CZ" sz="2400" dirty="0">
                <a:solidFill>
                  <a:srgbClr val="FF0000"/>
                </a:solidFill>
              </a:rPr>
              <a:t> / řízenost (</a:t>
            </a:r>
            <a:r>
              <a:rPr lang="cs-CZ" sz="2400" i="1" dirty="0">
                <a:solidFill>
                  <a:srgbClr val="FF0000"/>
                </a:solidFill>
              </a:rPr>
              <a:t>pít kávu, vyhnout se městu</a:t>
            </a:r>
            <a:r>
              <a:rPr lang="cs-CZ" sz="2400" dirty="0">
                <a:solidFill>
                  <a:srgbClr val="FF0000"/>
                </a:solidFill>
              </a:rPr>
              <a:t>)</a:t>
            </a:r>
          </a:p>
          <a:p>
            <a:pPr algn="ctr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adjunkce</a:t>
            </a:r>
            <a:r>
              <a:rPr lang="cs-CZ" sz="2400" dirty="0">
                <a:solidFill>
                  <a:srgbClr val="FF0000"/>
                </a:solidFill>
              </a:rPr>
              <a:t> / přimykání (</a:t>
            </a:r>
            <a:r>
              <a:rPr lang="cs-CZ" sz="2400" i="1" dirty="0">
                <a:solidFill>
                  <a:srgbClr val="FF0000"/>
                </a:solidFill>
              </a:rPr>
              <a:t>pil rychle, odjel včera, hrnek čaje, chléb s máslem, matka s dítětem</a:t>
            </a:r>
            <a:r>
              <a:rPr lang="cs-CZ" sz="2400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FF0000"/>
                </a:solidFill>
              </a:rPr>
              <a:t>B) PARATAXE </a:t>
            </a:r>
            <a:r>
              <a:rPr lang="cs-CZ" sz="2400" dirty="0">
                <a:solidFill>
                  <a:srgbClr val="FF0000"/>
                </a:solidFill>
              </a:rPr>
              <a:t>(souřadnost)</a:t>
            </a:r>
          </a:p>
          <a:p>
            <a:pPr algn="ctr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koordinační</a:t>
            </a:r>
            <a:r>
              <a:rPr lang="cs-CZ" sz="2400" dirty="0">
                <a:solidFill>
                  <a:srgbClr val="FF0000"/>
                </a:solidFill>
              </a:rPr>
              <a:t> (</a:t>
            </a:r>
            <a:r>
              <a:rPr lang="cs-CZ" sz="2200" i="1" dirty="0">
                <a:solidFill>
                  <a:srgbClr val="FF0000"/>
                </a:solidFill>
              </a:rPr>
              <a:t>bratr a sestra, čte nebo píše, malý, ale užitečný</a:t>
            </a:r>
            <a:r>
              <a:rPr lang="cs-CZ" sz="2200" dirty="0">
                <a:solidFill>
                  <a:srgbClr val="FF0000"/>
                </a:solidFill>
              </a:rPr>
              <a:t>)</a:t>
            </a:r>
          </a:p>
          <a:p>
            <a:pPr algn="ctr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apoziční</a:t>
            </a:r>
            <a:r>
              <a:rPr lang="cs-CZ" sz="2400" dirty="0">
                <a:solidFill>
                  <a:srgbClr val="FF0000"/>
                </a:solidFill>
              </a:rPr>
              <a:t> (</a:t>
            </a:r>
            <a:r>
              <a:rPr lang="cs-CZ" sz="2200" i="1" dirty="0">
                <a:solidFill>
                  <a:srgbClr val="FF0000"/>
                </a:solidFill>
              </a:rPr>
              <a:t>Anna, jeho žena)</a:t>
            </a:r>
          </a:p>
          <a:p>
            <a:pPr algn="ctr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determinační</a:t>
            </a:r>
            <a:r>
              <a:rPr lang="cs-CZ" sz="2400" dirty="0">
                <a:solidFill>
                  <a:srgbClr val="FF0000"/>
                </a:solidFill>
              </a:rPr>
              <a:t> (</a:t>
            </a:r>
            <a:r>
              <a:rPr lang="cs-CZ" sz="2200" i="1" dirty="0">
                <a:solidFill>
                  <a:srgbClr val="FF0000"/>
                </a:solidFill>
              </a:rPr>
              <a:t>prezident Masaryk, kavárna Slavie</a:t>
            </a:r>
            <a:r>
              <a:rPr lang="cs-CZ" sz="2400" dirty="0">
                <a:solidFill>
                  <a:srgbClr val="FF0000"/>
                </a:solid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23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660849" y="214604"/>
            <a:ext cx="10263674" cy="651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Čeština pro překladatele, 81/3 Úkol - určit sémantické a </a:t>
            </a:r>
            <a:r>
              <a:rPr lang="cs-CZ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formálněsyntaktické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vztahy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nový – přístup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determinace, </a:t>
            </a:r>
            <a:r>
              <a:rPr lang="cs-CZ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kongruence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velmi – pečlivě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determinace, adjunkce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oznámil – neočekávaně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determinace, adjunkce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subjekt – se přiblížil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predikace, </a:t>
            </a:r>
            <a:r>
              <a:rPr lang="cs-CZ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kongruence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premiér – s ministrem   </a:t>
            </a:r>
            <a:r>
              <a:rPr lang="cs-CZ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koordinace, parataxe            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 premiér a ministr)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rozdávala – autogramy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determinace, rekce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silnici – u krajnice   </a:t>
            </a:r>
            <a:r>
              <a:rPr lang="cs-CZ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determinace, adjunkce/rekce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vydražený – na aukci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determinace, adjunkce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příslušník – národa   </a:t>
            </a:r>
            <a:r>
              <a:rPr lang="cs-CZ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determinace, rekce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Helena Vondráčková – národní poklad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apozice, parataxe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mladý – duchem   </a:t>
            </a:r>
            <a:r>
              <a:rPr lang="cs-CZ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determinace, rekce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žádající – milost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determinace, rekce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Zlatý slavík – Karel Gott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apozice, parataxe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nástup – do zaměstnání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determinace, adjunkce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přítel – nezradí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predikace, </a:t>
            </a:r>
            <a:r>
              <a:rPr lang="cs-CZ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kongruence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přijel – s manželkou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determinace, adjunkce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skok – o tyči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determinace, adjunkce                      </a:t>
            </a:r>
            <a:r>
              <a:rPr lang="cs-CZ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ČERVENĚ </a:t>
            </a:r>
            <a:r>
              <a:rPr lang="cs-CZ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NESPRÁVNÁ </a:t>
            </a:r>
            <a:r>
              <a:rPr lang="cs-CZ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ŘEŠENÍ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nejen já – ale i ty   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koordinace, parataxe                                  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4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8842" y="624110"/>
            <a:ext cx="9675844" cy="830221"/>
          </a:xfrm>
        </p:spPr>
        <p:txBody>
          <a:bodyPr/>
          <a:lstStyle/>
          <a:p>
            <a:pPr algn="ctr"/>
            <a:r>
              <a:rPr lang="cs-CZ" b="1" dirty="0"/>
              <a:t>Větné členy (a slovní druhy)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23732" y="1670180"/>
            <a:ext cx="5579706" cy="3769567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Podmět</a:t>
            </a:r>
          </a:p>
          <a:p>
            <a:pPr marL="0" indent="0">
              <a:buNone/>
            </a:pPr>
            <a:r>
              <a:rPr lang="cs-CZ" dirty="0"/>
              <a:t>Přísudek</a:t>
            </a:r>
          </a:p>
          <a:p>
            <a:pPr marL="0" indent="0">
              <a:buNone/>
            </a:pPr>
            <a:r>
              <a:rPr lang="cs-CZ" dirty="0"/>
              <a:t>Předmět</a:t>
            </a:r>
          </a:p>
          <a:p>
            <a:pPr marL="0" indent="0">
              <a:buNone/>
            </a:pPr>
            <a:r>
              <a:rPr lang="cs-CZ" dirty="0"/>
              <a:t>Příslovečné určení</a:t>
            </a:r>
          </a:p>
          <a:p>
            <a:pPr marL="0" indent="0">
              <a:buNone/>
            </a:pPr>
            <a:r>
              <a:rPr lang="cs-CZ" dirty="0"/>
              <a:t>Přívlastek</a:t>
            </a:r>
          </a:p>
          <a:p>
            <a:pPr marL="0" indent="0">
              <a:buNone/>
            </a:pPr>
            <a:r>
              <a:rPr lang="cs-CZ" dirty="0"/>
              <a:t>Doplněk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95323" y="1754155"/>
            <a:ext cx="4609288" cy="414968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Který slovní druh bývá nejčastěji</a:t>
            </a:r>
          </a:p>
          <a:p>
            <a:pPr marL="0" indent="0">
              <a:buNone/>
            </a:pPr>
            <a:r>
              <a:rPr lang="cs-CZ" dirty="0"/>
              <a:t>(a typicky)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… podmětem?</a:t>
            </a:r>
          </a:p>
          <a:p>
            <a:pPr marL="0" indent="0">
              <a:buNone/>
            </a:pPr>
            <a:r>
              <a:rPr lang="cs-CZ" dirty="0"/>
              <a:t>… přísudkem?</a:t>
            </a:r>
          </a:p>
          <a:p>
            <a:pPr marL="0" indent="0">
              <a:buNone/>
            </a:pPr>
            <a:r>
              <a:rPr lang="cs-CZ" dirty="0"/>
              <a:t>… předmětem?</a:t>
            </a:r>
          </a:p>
          <a:p>
            <a:pPr marL="0" indent="0">
              <a:buNone/>
            </a:pPr>
            <a:r>
              <a:rPr lang="cs-CZ" dirty="0"/>
              <a:t>… příslovečným určením?</a:t>
            </a:r>
          </a:p>
          <a:p>
            <a:pPr marL="0" indent="0">
              <a:buNone/>
            </a:pPr>
            <a:r>
              <a:rPr lang="cs-CZ" dirty="0"/>
              <a:t>… přívlastkem?</a:t>
            </a:r>
          </a:p>
          <a:p>
            <a:pPr marL="0" indent="0">
              <a:buNone/>
            </a:pPr>
            <a:r>
              <a:rPr lang="cs-CZ" dirty="0"/>
              <a:t>… doplňkem?</a:t>
            </a:r>
          </a:p>
        </p:txBody>
      </p:sp>
    </p:spTree>
    <p:extLst>
      <p:ext uri="{BB962C8B-B14F-4D97-AF65-F5344CB8AC3E}">
        <p14:creationId xmlns:p14="http://schemas.microsoft.com/office/powerpoint/2010/main" val="251586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6286" y="624110"/>
            <a:ext cx="10198327" cy="1280890"/>
          </a:xfrm>
        </p:spPr>
        <p:txBody>
          <a:bodyPr/>
          <a:lstStyle/>
          <a:p>
            <a:pPr algn="ctr"/>
            <a:r>
              <a:rPr lang="cs-CZ" b="1" dirty="0"/>
              <a:t>Větné členy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7664" y="1352938"/>
            <a:ext cx="10765662" cy="5113175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Ať se přizná </a:t>
            </a:r>
            <a:r>
              <a:rPr lang="cs-CZ" sz="2800" b="1" dirty="0"/>
              <a:t>viník</a:t>
            </a:r>
            <a:r>
              <a:rPr lang="cs-CZ" sz="2800" dirty="0" smtClean="0"/>
              <a:t>.                                   podmět</a:t>
            </a:r>
            <a:endParaRPr lang="cs-CZ" sz="2800" dirty="0"/>
          </a:p>
          <a:p>
            <a:r>
              <a:rPr lang="cs-CZ" sz="2800" dirty="0"/>
              <a:t>Ať se přizná, </a:t>
            </a:r>
            <a:r>
              <a:rPr lang="cs-CZ" sz="2800" b="1" dirty="0"/>
              <a:t>kdo to zavinil</a:t>
            </a:r>
            <a:r>
              <a:rPr lang="cs-CZ" sz="2800" dirty="0" smtClean="0"/>
              <a:t>.                    - „ –</a:t>
            </a: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(vedlejší věta vstupuje do struktury věty hlavní jako její větný člen: podmět – věta podmětná) </a:t>
            </a:r>
          </a:p>
          <a:p>
            <a:endParaRPr lang="cs-CZ" sz="2800" dirty="0"/>
          </a:p>
          <a:p>
            <a:r>
              <a:rPr lang="cs-CZ" sz="2800" dirty="0"/>
              <a:t>Řekni mi, </a:t>
            </a:r>
            <a:r>
              <a:rPr lang="cs-CZ" sz="2800" b="1" dirty="0"/>
              <a:t>proč</a:t>
            </a:r>
            <a:r>
              <a:rPr lang="cs-CZ" sz="2800" dirty="0"/>
              <a:t> jsi tam nebyl. X Každé </a:t>
            </a:r>
            <a:r>
              <a:rPr lang="cs-CZ" sz="2800" b="1" dirty="0"/>
              <a:t>proč</a:t>
            </a:r>
            <a:r>
              <a:rPr lang="cs-CZ" sz="2800" dirty="0"/>
              <a:t> má své proto.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(určete, kterým větným členem je výraz </a:t>
            </a:r>
            <a:r>
              <a:rPr lang="cs-CZ" sz="2800" i="1" dirty="0">
                <a:solidFill>
                  <a:srgbClr val="FF0000"/>
                </a:solidFill>
              </a:rPr>
              <a:t>proč</a:t>
            </a:r>
            <a:r>
              <a:rPr lang="cs-CZ" sz="28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Které výrazy </a:t>
            </a:r>
            <a:r>
              <a:rPr lang="cs-CZ" sz="2800" b="1" dirty="0"/>
              <a:t>jsou</a:t>
            </a:r>
            <a:r>
              <a:rPr lang="cs-CZ" sz="2800" dirty="0"/>
              <a:t> větným členem?</a:t>
            </a:r>
          </a:p>
          <a:p>
            <a:pPr marL="0" indent="0">
              <a:buNone/>
            </a:pPr>
            <a:r>
              <a:rPr lang="cs-CZ" sz="2800" dirty="0"/>
              <a:t>Které výrazy obecně vzato </a:t>
            </a:r>
            <a:r>
              <a:rPr lang="cs-CZ" sz="2800" b="1" dirty="0"/>
              <a:t>nejsou</a:t>
            </a:r>
            <a:r>
              <a:rPr lang="cs-CZ" sz="2800" dirty="0"/>
              <a:t> větným členem?</a:t>
            </a:r>
          </a:p>
        </p:txBody>
      </p:sp>
    </p:spTree>
    <p:extLst>
      <p:ext uri="{BB962C8B-B14F-4D97-AF65-F5344CB8AC3E}">
        <p14:creationId xmlns:p14="http://schemas.microsoft.com/office/powerpoint/2010/main" val="10050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5495" y="391886"/>
            <a:ext cx="9741126" cy="839755"/>
          </a:xfrm>
        </p:spPr>
        <p:txBody>
          <a:bodyPr/>
          <a:lstStyle/>
          <a:p>
            <a:pPr algn="ctr"/>
            <a:r>
              <a:rPr lang="cs-CZ" b="1" dirty="0"/>
              <a:t>Větné členy základní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0849" y="1464907"/>
            <a:ext cx="9843763" cy="516915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Přísudek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Typy predikátu – čím vyjádřen?</a:t>
            </a:r>
          </a:p>
          <a:p>
            <a:pPr marL="0" indent="0">
              <a:buNone/>
            </a:pPr>
            <a:endParaRPr lang="cs-CZ" sz="24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cs-CZ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Podmět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Čím bývá vyjádřen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syntaktické substantivum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Infinitiv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VV</a:t>
            </a:r>
          </a:p>
          <a:p>
            <a:pPr marL="0" indent="0">
              <a:buNone/>
            </a:pPr>
            <a:r>
              <a:rPr lang="cs-CZ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Shoda přísudku s podmětem</a:t>
            </a:r>
          </a:p>
          <a:p>
            <a:pPr marL="0" indent="0">
              <a:buNone/>
            </a:pPr>
            <a:endParaRPr lang="cs-CZ" sz="24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sz="24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sz="24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18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Větné členy rozvíjející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0261" y="1352939"/>
            <a:ext cx="10114351" cy="524380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Předmět</a:t>
            </a:r>
          </a:p>
          <a:p>
            <a:endParaRPr lang="cs-CZ" sz="36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cs-CZ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Příslovečné určení</a:t>
            </a:r>
          </a:p>
          <a:p>
            <a:endParaRPr lang="cs-CZ" sz="36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cs-CZ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Doplněk</a:t>
            </a:r>
          </a:p>
          <a:p>
            <a:endParaRPr lang="cs-CZ" sz="36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cs-CZ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Přívlastek</a:t>
            </a:r>
          </a:p>
        </p:txBody>
      </p:sp>
    </p:spTree>
    <p:extLst>
      <p:ext uri="{BB962C8B-B14F-4D97-AF65-F5344CB8AC3E}">
        <p14:creationId xmlns:p14="http://schemas.microsoft.com/office/powerpoint/2010/main" val="1920885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812" y="391886"/>
            <a:ext cx="11084768" cy="6298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            </a:t>
            </a:r>
            <a:r>
              <a:rPr lang="cs-CZ" sz="2400" b="1" dirty="0">
                <a:solidFill>
                  <a:schemeClr val="accent2"/>
                </a:solidFill>
              </a:rPr>
              <a:t>Úkoly z Češtiny pro překladatele   </a:t>
            </a:r>
          </a:p>
          <a:p>
            <a:pPr marL="0" indent="0">
              <a:buNone/>
            </a:pPr>
            <a:r>
              <a:rPr lang="cs-CZ" sz="2400" b="1" dirty="0"/>
              <a:t>		4) U vyznačených slov určete, v jaké </a:t>
            </a:r>
            <a:r>
              <a:rPr lang="cs-CZ" sz="2400" b="1" dirty="0" err="1"/>
              <a:t>větněčlenské</a:t>
            </a:r>
            <a:r>
              <a:rPr lang="cs-CZ" sz="2400" b="1" dirty="0"/>
              <a:t> platnosti vystupují.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 </a:t>
            </a:r>
            <a:endParaRPr lang="cs-CZ" sz="2400" dirty="0"/>
          </a:p>
          <a:p>
            <a:r>
              <a:rPr lang="cs-CZ" sz="2400" dirty="0"/>
              <a:t>Nechovej se </a:t>
            </a:r>
            <a:r>
              <a:rPr lang="cs-CZ" sz="2400" b="1" dirty="0"/>
              <a:t>jako dítě</a:t>
            </a:r>
            <a:r>
              <a:rPr lang="cs-CZ" sz="2400" dirty="0"/>
              <a:t>! Už </a:t>
            </a:r>
            <a:r>
              <a:rPr lang="cs-CZ" sz="2400" b="1" dirty="0"/>
              <a:t>jako dítě </a:t>
            </a:r>
            <a:r>
              <a:rPr lang="cs-CZ" sz="2400" dirty="0"/>
              <a:t>jsem prý krásně malovala. Dědeček je </a:t>
            </a:r>
            <a:r>
              <a:rPr lang="cs-CZ" sz="2400" b="1" dirty="0"/>
              <a:t>jako dítě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dirty="0"/>
              <a:t> </a:t>
            </a:r>
          </a:p>
          <a:p>
            <a:r>
              <a:rPr lang="cs-CZ" sz="2400" dirty="0"/>
              <a:t>Ze zasedání se otec vrátil </a:t>
            </a:r>
            <a:r>
              <a:rPr lang="cs-CZ" sz="2400" b="1" dirty="0"/>
              <a:t>velmi rozezlený</a:t>
            </a:r>
            <a:r>
              <a:rPr lang="cs-CZ" sz="2400" dirty="0"/>
              <a:t>. </a:t>
            </a:r>
            <a:r>
              <a:rPr lang="cs-CZ" sz="2400" b="1" dirty="0"/>
              <a:t>Velmi rozezlený </a:t>
            </a:r>
            <a:r>
              <a:rPr lang="cs-CZ" sz="2400" dirty="0"/>
              <a:t>otec neudržel nervy na uzdě a vybuchl. Otec byl </a:t>
            </a:r>
            <a:r>
              <a:rPr lang="cs-CZ" sz="2400" b="1" dirty="0"/>
              <a:t>velmi rozezlený</a:t>
            </a:r>
            <a:r>
              <a:rPr lang="cs-CZ" sz="2400" dirty="0"/>
              <a:t>. Otec, jsa </a:t>
            </a:r>
            <a:r>
              <a:rPr lang="cs-CZ" sz="2400" b="1" dirty="0"/>
              <a:t>velmi rozezlený</a:t>
            </a:r>
            <a:r>
              <a:rPr lang="cs-CZ" sz="2400" dirty="0"/>
              <a:t>, se obořil na matku. Nezahrávej si, začínám byt </a:t>
            </a:r>
            <a:r>
              <a:rPr lang="cs-CZ" sz="2400" b="1" dirty="0"/>
              <a:t>velmi rozezlený</a:t>
            </a:r>
            <a:r>
              <a:rPr lang="cs-CZ" sz="2400" dirty="0"/>
              <a:t>. </a:t>
            </a:r>
          </a:p>
          <a:p>
            <a:pPr marL="0" indent="0">
              <a:buNone/>
            </a:pPr>
            <a:r>
              <a:rPr lang="cs-CZ" sz="2400" dirty="0"/>
              <a:t> </a:t>
            </a:r>
          </a:p>
          <a:p>
            <a:r>
              <a:rPr lang="cs-CZ" sz="2400" dirty="0"/>
              <a:t>Pyšnil se novým </a:t>
            </a:r>
            <a:r>
              <a:rPr lang="cs-CZ" sz="2400" b="1" dirty="0"/>
              <a:t>perem</a:t>
            </a:r>
            <a:r>
              <a:rPr lang="cs-CZ" sz="2400" dirty="0"/>
              <a:t>, které dostal k svátku. Proč to nenapíšeš </a:t>
            </a:r>
            <a:r>
              <a:rPr lang="cs-CZ" sz="2400" b="1" dirty="0"/>
              <a:t>perem</a:t>
            </a:r>
            <a:r>
              <a:rPr lang="cs-CZ" sz="2400" dirty="0"/>
              <a:t>, aby se to dalo přečíst? Psaní </a:t>
            </a:r>
            <a:r>
              <a:rPr lang="cs-CZ" sz="2400" b="1" dirty="0"/>
              <a:t>perem </a:t>
            </a:r>
            <a:r>
              <a:rPr lang="cs-CZ" sz="2400" dirty="0"/>
              <a:t>bylo výsadou jen několika žaků. </a:t>
            </a:r>
          </a:p>
          <a:p>
            <a:pPr marL="0" indent="0">
              <a:buNone/>
            </a:pPr>
            <a:r>
              <a:rPr lang="cs-CZ" sz="2400" dirty="0"/>
              <a:t> </a:t>
            </a:r>
          </a:p>
          <a:p>
            <a:r>
              <a:rPr lang="cs-CZ" sz="2400" dirty="0"/>
              <a:t>Střet </a:t>
            </a:r>
            <a:r>
              <a:rPr lang="cs-CZ" sz="2400" b="1" dirty="0"/>
              <a:t>s policistou </a:t>
            </a:r>
            <a:r>
              <a:rPr lang="cs-CZ" sz="2400" dirty="0"/>
              <a:t>nevěstil nic dobrého. – Musela jsem zajet na služebnu, abych </a:t>
            </a:r>
            <a:r>
              <a:rPr lang="cs-CZ" sz="2400" b="1" dirty="0"/>
              <a:t>s policistou </a:t>
            </a:r>
            <a:r>
              <a:rPr lang="cs-CZ" sz="2400" dirty="0"/>
              <a:t>sepsala protokol. – Zadržený J. P. </a:t>
            </a:r>
            <a:r>
              <a:rPr lang="cs-CZ" sz="2400" b="1" dirty="0"/>
              <a:t>s policistou </a:t>
            </a:r>
            <a:r>
              <a:rPr lang="cs-CZ" sz="2400" dirty="0"/>
              <a:t>přijeli kolem poledního před vazební věznici. Můžeš mi vysvětlit, proč sis začala </a:t>
            </a:r>
            <a:r>
              <a:rPr lang="cs-CZ" sz="2400" b="1" dirty="0"/>
              <a:t>s policistou</a:t>
            </a:r>
            <a:r>
              <a:rPr lang="cs-CZ" sz="2400" dirty="0"/>
              <a:t>? Byl na místě činu </a:t>
            </a:r>
            <a:r>
              <a:rPr lang="cs-CZ" sz="2400" b="1" dirty="0"/>
              <a:t>s policistou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37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2114" y="214604"/>
            <a:ext cx="11138263" cy="66433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200" b="1" dirty="0"/>
              <a:t>                  5) Určete, kterým větným členem je v následujících větách infinitiv.</a:t>
            </a:r>
            <a:endParaRPr lang="cs-CZ" sz="2200" dirty="0"/>
          </a:p>
          <a:p>
            <a:r>
              <a:rPr lang="cs-CZ" sz="2200" dirty="0"/>
              <a:t>  Navštívit pařížský Louvre bylo jeho celoživotní přání. </a:t>
            </a:r>
          </a:p>
          <a:p>
            <a:pPr marL="0" indent="0">
              <a:buNone/>
            </a:pPr>
            <a:r>
              <a:rPr lang="cs-CZ" sz="2200" dirty="0"/>
              <a:t>       Vždycky si přál navštívit pařížský Louvre. </a:t>
            </a:r>
          </a:p>
          <a:p>
            <a:pPr marL="0" indent="0">
              <a:buNone/>
            </a:pPr>
            <a:r>
              <a:rPr lang="cs-CZ" sz="2200" dirty="0"/>
              <a:t>       Přání navštívit pařížský Louvre ho neopustilo cely život. 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Domácím se podařilo otočit nepříznivé skóre až na samém konci utkání. </a:t>
            </a:r>
          </a:p>
          <a:p>
            <a:pPr marL="0" indent="0">
              <a:buNone/>
            </a:pPr>
            <a:r>
              <a:rPr lang="cs-CZ" sz="2200" dirty="0"/>
              <a:t>      Po celý zápas jsme chtěli otočit nepříznivé skóre z první minuty, ale podařilo se to až na konci  utkání. </a:t>
            </a:r>
          </a:p>
          <a:p>
            <a:pPr marL="0" indent="0">
              <a:buNone/>
            </a:pPr>
            <a:r>
              <a:rPr lang="cs-CZ" sz="2200" dirty="0"/>
              <a:t>      Odborníci se shodli na tom, že otočit skóre až na samém konci utkání bylo dost riskantní.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               6) Vymyslete příklady vět, v nichž slovo „občan“ bude použito ve funkci:</a:t>
            </a:r>
            <a:endParaRPr lang="cs-CZ" sz="2400" dirty="0"/>
          </a:p>
          <a:p>
            <a:r>
              <a:rPr lang="cs-CZ" sz="2400" b="1" dirty="0"/>
              <a:t>a) </a:t>
            </a:r>
            <a:r>
              <a:rPr lang="cs-CZ" sz="2400" dirty="0"/>
              <a:t>subjektu: .................................................................................</a:t>
            </a:r>
          </a:p>
          <a:p>
            <a:r>
              <a:rPr lang="cs-CZ" sz="2400" b="1" dirty="0"/>
              <a:t>b) </a:t>
            </a:r>
            <a:r>
              <a:rPr lang="cs-CZ" sz="2400" dirty="0"/>
              <a:t>objektu: ..................................................................................</a:t>
            </a:r>
          </a:p>
          <a:p>
            <a:r>
              <a:rPr lang="cs-CZ" sz="2400" b="1" dirty="0"/>
              <a:t>c) </a:t>
            </a:r>
            <a:r>
              <a:rPr lang="cs-CZ" sz="2400" dirty="0"/>
              <a:t>predikátu: ...............................................................................</a:t>
            </a:r>
          </a:p>
          <a:p>
            <a:r>
              <a:rPr lang="cs-CZ" sz="2400" b="1" dirty="0"/>
              <a:t>d) </a:t>
            </a:r>
            <a:r>
              <a:rPr lang="cs-CZ" sz="2400" dirty="0"/>
              <a:t>adverbiale: ..............................................................................</a:t>
            </a:r>
          </a:p>
          <a:p>
            <a:r>
              <a:rPr lang="cs-CZ" sz="2400" b="1" dirty="0"/>
              <a:t>e) </a:t>
            </a:r>
            <a:r>
              <a:rPr lang="cs-CZ" sz="2400" dirty="0"/>
              <a:t>atributu: ..................................................................................</a:t>
            </a:r>
          </a:p>
          <a:p>
            <a:r>
              <a:rPr lang="cs-CZ" sz="2400" b="1" dirty="0"/>
              <a:t>f) </a:t>
            </a:r>
            <a:r>
              <a:rPr lang="cs-CZ" sz="2400" dirty="0"/>
              <a:t>apozice: ..................................................................................</a:t>
            </a:r>
          </a:p>
          <a:p>
            <a:r>
              <a:rPr lang="cs-CZ" sz="2400" b="1" dirty="0"/>
              <a:t>g) </a:t>
            </a:r>
            <a:r>
              <a:rPr lang="cs-CZ" sz="2400" dirty="0"/>
              <a:t>atributu verbálního: ...............................................................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64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663" y="1597763"/>
            <a:ext cx="11123225" cy="4938020"/>
          </a:xfrm>
        </p:spPr>
        <p:txBody>
          <a:bodyPr>
            <a:normAutofit lnSpcReduction="10000"/>
          </a:bodyPr>
          <a:lstStyle/>
          <a:p>
            <a:pPr lvl="0">
              <a:buAutoNum type="arabicParenR"/>
            </a:pPr>
            <a:r>
              <a:rPr lang="cs-CZ" sz="1600" dirty="0"/>
              <a:t>Půvabný starosta města mluvil        na zasedání o stávce za klima nezdvořile. (slovosled)</a:t>
            </a:r>
          </a:p>
          <a:p>
            <a:pPr lvl="0">
              <a:buAutoNum type="arabicParenR"/>
            </a:pPr>
            <a:r>
              <a:rPr lang="cs-CZ" sz="1600" dirty="0"/>
              <a:t>Černý pes z lesů               žvýká        agresivně v boudě hračku z plastu. (slovosled)</a:t>
            </a:r>
          </a:p>
          <a:p>
            <a:pPr lvl="0">
              <a:buAutoNum type="arabicParenR" startAt="3"/>
            </a:pPr>
            <a:r>
              <a:rPr lang="cs-CZ" sz="1600" dirty="0"/>
              <a:t>Nebezpečný zločinec z novin </a:t>
            </a:r>
            <a:r>
              <a:rPr lang="cs-CZ" sz="1600" dirty="0">
                <a:solidFill>
                  <a:srgbClr val="FF0000"/>
                </a:solidFill>
              </a:rPr>
              <a:t>byl spatřen občanem </a:t>
            </a:r>
            <a:r>
              <a:rPr lang="cs-CZ" sz="1600" dirty="0"/>
              <a:t>města v budově ze skla.</a:t>
            </a:r>
          </a:p>
          <a:p>
            <a:pPr>
              <a:buAutoNum type="arabicParenR" startAt="4"/>
            </a:pPr>
            <a:r>
              <a:rPr lang="cs-CZ" sz="1600" dirty="0"/>
              <a:t>Výborné buchty s mákem příjemně provoněly v Praze pokoj s krbem. (slovosled)</a:t>
            </a:r>
          </a:p>
          <a:p>
            <a:pPr>
              <a:buAutoNum type="arabicParenR" startAt="5"/>
            </a:pPr>
            <a:r>
              <a:rPr lang="cs-CZ" sz="1600" dirty="0"/>
              <a:t>Silné pocity Zuzky napsaly dopis </a:t>
            </a:r>
            <a:r>
              <a:rPr lang="cs-CZ" sz="1600" dirty="0">
                <a:solidFill>
                  <a:srgbClr val="FF0000"/>
                </a:solidFill>
              </a:rPr>
              <a:t>nenávistný</a:t>
            </a:r>
            <a:r>
              <a:rPr lang="cs-CZ" sz="1600" dirty="0"/>
              <a:t> na papírek chladně.</a:t>
            </a:r>
          </a:p>
          <a:p>
            <a:pPr>
              <a:buFont typeface="Wingdings 3" charset="2"/>
              <a:buAutoNum type="arabicParenR" startAt="5"/>
            </a:pPr>
            <a:r>
              <a:rPr lang="cs-CZ" sz="1600" dirty="0"/>
              <a:t>Malý stánek u samoobsluhy nabízí roznášku novin po okolí zdarma.</a:t>
            </a:r>
          </a:p>
          <a:p>
            <a:pPr marL="0" indent="0">
              <a:buNone/>
            </a:pPr>
            <a:r>
              <a:rPr lang="cs-CZ" sz="1600" dirty="0"/>
              <a:t>7)) Mladá žena s mikádem pomalu venčila v parku psa na vodítku. (slovosled)</a:t>
            </a:r>
          </a:p>
          <a:p>
            <a:pPr marL="0" indent="0">
              <a:buNone/>
            </a:pPr>
            <a:r>
              <a:rPr lang="cs-CZ" sz="1600" dirty="0"/>
              <a:t>8) Vánoční koleda </a:t>
            </a:r>
            <a:r>
              <a:rPr lang="cs-CZ" sz="1600" dirty="0">
                <a:solidFill>
                  <a:schemeClr val="tx1"/>
                </a:solidFill>
              </a:rPr>
              <a:t>Rolničky</a:t>
            </a:r>
            <a:r>
              <a:rPr lang="cs-CZ" sz="1600" dirty="0"/>
              <a:t> hrála rodině Adamů doma vesele.</a:t>
            </a:r>
          </a:p>
          <a:p>
            <a:pPr marL="0" indent="0">
              <a:buNone/>
            </a:pPr>
            <a:r>
              <a:rPr lang="cs-CZ" sz="1600" dirty="0"/>
              <a:t>9) Malý sněhulák ze sněhu hlídal dům faráře na vesnici pečlivě.</a:t>
            </a:r>
          </a:p>
          <a:p>
            <a:pPr marL="0" indent="0">
              <a:buNone/>
            </a:pPr>
            <a:r>
              <a:rPr lang="cs-CZ" sz="1600" dirty="0"/>
              <a:t>10) Velké kapky deště rozpustily dům z papíru na zahradě na kaši.</a:t>
            </a:r>
          </a:p>
          <a:p>
            <a:pPr marL="0" indent="0">
              <a:buNone/>
            </a:pPr>
            <a:r>
              <a:rPr lang="cs-CZ" sz="1600" dirty="0"/>
              <a:t>11) Čtyři učitelky ze školy protestovaly proti odstoupení ředitele </a:t>
            </a:r>
            <a:r>
              <a:rPr lang="cs-CZ" sz="1600" dirty="0">
                <a:solidFill>
                  <a:srgbClr val="FF0000"/>
                </a:solidFill>
              </a:rPr>
              <a:t>před budovou a vehementně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r>
              <a:rPr lang="cs-CZ" sz="1600" dirty="0"/>
              <a:t>12) Ostrý nůž z ocele projel kůží vola až na kost hladce.</a:t>
            </a:r>
          </a:p>
          <a:p>
            <a:pPr marL="0" indent="0">
              <a:buNone/>
            </a:pPr>
            <a:r>
              <a:rPr lang="cs-CZ" sz="1600" dirty="0"/>
              <a:t>13) Hodná babička z Moravy vaří polévku z hub na chalupě </a:t>
            </a:r>
            <a:r>
              <a:rPr lang="cs-CZ" sz="1600" dirty="0" err="1"/>
              <a:t>thermomixem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r>
              <a:rPr lang="cs-CZ" dirty="0"/>
              <a:t>14) Náhlá střela z praku trefila štít domu u rybníka prudce.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AutoNum type="arabicParenR" startAt="5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AutoNum type="arabicParenR" startAt="4"/>
            </a:pPr>
            <a:endParaRPr lang="cs-CZ" dirty="0"/>
          </a:p>
          <a:p>
            <a:pPr lvl="0">
              <a:buAutoNum type="arabicParenR"/>
            </a:pPr>
            <a:endParaRPr lang="cs-CZ" dirty="0"/>
          </a:p>
          <a:p>
            <a:pPr lvl="0">
              <a:buAutoNum type="arabicParenR"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58" y="115078"/>
            <a:ext cx="8536552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1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154" y="4841966"/>
            <a:ext cx="3363719" cy="160237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853" y="270588"/>
            <a:ext cx="11252718" cy="658741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cs-CZ" sz="9800" dirty="0"/>
              <a:t>1</a:t>
            </a:r>
            <a:r>
              <a:rPr lang="cs-CZ" sz="9800" dirty="0">
                <a:solidFill>
                  <a:schemeClr val="tx1"/>
                </a:solidFill>
              </a:rPr>
              <a:t>)</a:t>
            </a:r>
            <a:r>
              <a:rPr lang="cs-CZ" sz="9800" dirty="0">
                <a:solidFill>
                  <a:srgbClr val="FF0000"/>
                </a:solidFill>
              </a:rPr>
              <a:t> </a:t>
            </a:r>
            <a:r>
              <a:rPr lang="cs-CZ" sz="9800" dirty="0">
                <a:solidFill>
                  <a:schemeClr val="tx1"/>
                </a:solidFill>
              </a:rPr>
              <a:t>V kostele </a:t>
            </a:r>
            <a:r>
              <a:rPr lang="cs-CZ" sz="9800" dirty="0">
                <a:solidFill>
                  <a:srgbClr val="FF0000"/>
                </a:solidFill>
              </a:rPr>
              <a:t>příjemně </a:t>
            </a:r>
            <a:r>
              <a:rPr lang="cs-CZ" sz="9800" dirty="0">
                <a:solidFill>
                  <a:schemeClr val="tx1"/>
                </a:solidFill>
              </a:rPr>
              <a:t>zněly krásné vánoční koledy</a:t>
            </a:r>
            <a:r>
              <a:rPr lang="cs-CZ" sz="9800" dirty="0">
                <a:solidFill>
                  <a:srgbClr val="FF0000"/>
                </a:solidFill>
              </a:rPr>
              <a:t>. </a:t>
            </a:r>
            <a:r>
              <a:rPr lang="cs-CZ" sz="9600" b="1" dirty="0">
                <a:solidFill>
                  <a:srgbClr val="FF0000"/>
                </a:solidFill>
              </a:rPr>
              <a:t>ČERVENĚ - nesprávně</a:t>
            </a:r>
            <a:endParaRPr lang="cs-CZ" sz="98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cs-CZ" sz="9800" dirty="0"/>
              <a:t>2)                </a:t>
            </a:r>
            <a:r>
              <a:rPr lang="cs-CZ" sz="9800" i="1" dirty="0"/>
              <a:t>(nelze vytvořit)</a:t>
            </a:r>
          </a:p>
          <a:p>
            <a:pPr marL="0" indent="0">
              <a:buNone/>
            </a:pPr>
            <a:r>
              <a:rPr lang="cs-CZ" sz="9800" dirty="0"/>
              <a:t>3) V budově </a:t>
            </a:r>
            <a:r>
              <a:rPr lang="cs-CZ" sz="9800" dirty="0">
                <a:solidFill>
                  <a:srgbClr val="FF0000"/>
                </a:solidFill>
              </a:rPr>
              <a:t>ze skla </a:t>
            </a:r>
            <a:r>
              <a:rPr lang="cs-CZ" sz="9800" dirty="0"/>
              <a:t>byl spatřen známý nebezpečný zločinec.</a:t>
            </a:r>
          </a:p>
          <a:p>
            <a:pPr marL="0" indent="0">
              <a:buNone/>
            </a:pPr>
            <a:r>
              <a:rPr lang="cs-CZ" sz="9800" dirty="0"/>
              <a:t>4) Na vesnici </a:t>
            </a:r>
            <a:r>
              <a:rPr lang="cs-CZ" sz="9800" dirty="0">
                <a:solidFill>
                  <a:srgbClr val="FF0000"/>
                </a:solidFill>
              </a:rPr>
              <a:t>příjemně </a:t>
            </a:r>
            <a:r>
              <a:rPr lang="cs-CZ" sz="9800" dirty="0"/>
              <a:t>hřálo krásné zářivé slunce.</a:t>
            </a:r>
          </a:p>
          <a:p>
            <a:pPr marL="0" indent="0">
              <a:buNone/>
            </a:pPr>
            <a:r>
              <a:rPr lang="cs-CZ" sz="9800" dirty="0"/>
              <a:t>5) Doma </a:t>
            </a:r>
            <a:r>
              <a:rPr lang="cs-CZ" sz="9800" dirty="0">
                <a:solidFill>
                  <a:srgbClr val="FF0000"/>
                </a:solidFill>
              </a:rPr>
              <a:t>skvěle</a:t>
            </a:r>
            <a:r>
              <a:rPr lang="cs-CZ" sz="9800" dirty="0"/>
              <a:t> vařila moje milá spolubydlící. </a:t>
            </a:r>
          </a:p>
          <a:p>
            <a:pPr marL="0" indent="0">
              <a:buNone/>
            </a:pPr>
            <a:r>
              <a:rPr lang="cs-CZ" sz="9800" dirty="0"/>
              <a:t>6) V Krkonoších se </a:t>
            </a:r>
            <a:r>
              <a:rPr lang="cs-CZ" sz="9800" dirty="0">
                <a:solidFill>
                  <a:srgbClr val="FF0000"/>
                </a:solidFill>
              </a:rPr>
              <a:t>nečekaně</a:t>
            </a:r>
            <a:r>
              <a:rPr lang="cs-CZ" sz="9800" dirty="0"/>
              <a:t> objevil první letošní sníh. </a:t>
            </a:r>
            <a:endParaRPr lang="cs-CZ" sz="8000" b="1" dirty="0">
              <a:solidFill>
                <a:srgbClr val="FF0000"/>
              </a:solidFill>
            </a:endParaRPr>
          </a:p>
          <a:p>
            <a:pPr>
              <a:buAutoNum type="arabicParenR" startAt="7"/>
            </a:pPr>
            <a:r>
              <a:rPr lang="cs-CZ" sz="9800" dirty="0"/>
              <a:t>Venku </a:t>
            </a:r>
            <a:r>
              <a:rPr lang="cs-CZ" sz="9800" dirty="0">
                <a:solidFill>
                  <a:srgbClr val="FF0000"/>
                </a:solidFill>
              </a:rPr>
              <a:t>vytrvale</a:t>
            </a:r>
            <a:r>
              <a:rPr lang="cs-CZ" sz="9800" dirty="0"/>
              <a:t> skotačil můj hravý pejsek.</a:t>
            </a:r>
          </a:p>
          <a:p>
            <a:pPr>
              <a:buAutoNum type="arabicParenR" startAt="7"/>
            </a:pPr>
            <a:r>
              <a:rPr lang="cs-CZ" sz="9800" dirty="0"/>
              <a:t>Na stromečku </a:t>
            </a:r>
            <a:r>
              <a:rPr lang="cs-CZ" sz="9800" dirty="0">
                <a:solidFill>
                  <a:srgbClr val="FF0000"/>
                </a:solidFill>
              </a:rPr>
              <a:t>zářivě</a:t>
            </a:r>
            <a:r>
              <a:rPr lang="cs-CZ" sz="9800" dirty="0"/>
              <a:t> zablikaly moje nejoblíbenější ozdoby.</a:t>
            </a:r>
          </a:p>
          <a:p>
            <a:pPr>
              <a:buAutoNum type="arabicParenR" startAt="7"/>
            </a:pPr>
            <a:r>
              <a:rPr lang="cs-CZ" sz="9800" dirty="0"/>
              <a:t>Doma se </a:t>
            </a:r>
            <a:r>
              <a:rPr lang="cs-CZ" sz="9800" dirty="0">
                <a:solidFill>
                  <a:srgbClr val="FF0000"/>
                </a:solidFill>
              </a:rPr>
              <a:t>intenzivně</a:t>
            </a:r>
            <a:r>
              <a:rPr lang="cs-CZ" sz="9800" dirty="0"/>
              <a:t> učí mladý pilný student.</a:t>
            </a:r>
          </a:p>
          <a:p>
            <a:pPr>
              <a:buAutoNum type="arabicParenR" startAt="7"/>
            </a:pPr>
            <a:r>
              <a:rPr lang="cs-CZ" sz="9800" dirty="0"/>
              <a:t>Na dálnici </a:t>
            </a:r>
            <a:r>
              <a:rPr lang="cs-CZ" sz="9800" dirty="0">
                <a:solidFill>
                  <a:srgbClr val="FF0000"/>
                </a:solidFill>
              </a:rPr>
              <a:t>po setmění </a:t>
            </a:r>
            <a:r>
              <a:rPr lang="cs-CZ" sz="9800" dirty="0"/>
              <a:t>se stala vážná dopravní nehoda.</a:t>
            </a:r>
          </a:p>
          <a:p>
            <a:pPr>
              <a:buAutoNum type="arabicParenR" startAt="7"/>
            </a:pPr>
            <a:r>
              <a:rPr lang="cs-CZ" sz="9800" dirty="0"/>
              <a:t>--</a:t>
            </a:r>
          </a:p>
          <a:p>
            <a:pPr>
              <a:buAutoNum type="arabicParenR" startAt="7"/>
            </a:pPr>
            <a:r>
              <a:rPr lang="cs-CZ" sz="9800" dirty="0">
                <a:solidFill>
                  <a:srgbClr val="FF0000"/>
                </a:solidFill>
              </a:rPr>
              <a:t>(V)leže pod stromem </a:t>
            </a:r>
            <a:r>
              <a:rPr lang="cs-CZ" sz="9800" dirty="0">
                <a:solidFill>
                  <a:schemeClr val="tx1"/>
                </a:solidFill>
              </a:rPr>
              <a:t>umírá starý tulák smradlavý.</a:t>
            </a:r>
          </a:p>
          <a:p>
            <a:pPr>
              <a:buFont typeface="Wingdings 3" charset="2"/>
              <a:buAutoNum type="arabicParenR" startAt="7"/>
            </a:pPr>
            <a:r>
              <a:rPr lang="cs-CZ" sz="10000" dirty="0">
                <a:solidFill>
                  <a:schemeClr val="tx1"/>
                </a:solidFill>
              </a:rPr>
              <a:t> Ve škole </a:t>
            </a:r>
            <a:r>
              <a:rPr lang="cs-CZ" sz="10000" dirty="0">
                <a:solidFill>
                  <a:srgbClr val="FF0000"/>
                </a:solidFill>
              </a:rPr>
              <a:t>štětcem</a:t>
            </a:r>
            <a:r>
              <a:rPr lang="cs-CZ" sz="10000" dirty="0">
                <a:solidFill>
                  <a:schemeClr val="tx1"/>
                </a:solidFill>
              </a:rPr>
              <a:t> maluje </a:t>
            </a:r>
            <a:r>
              <a:rPr lang="cs-CZ" sz="10000" dirty="0">
                <a:solidFill>
                  <a:srgbClr val="FF0000"/>
                </a:solidFill>
              </a:rPr>
              <a:t>mladý a šikovný </a:t>
            </a:r>
            <a:r>
              <a:rPr lang="cs-CZ" sz="10000" dirty="0">
                <a:solidFill>
                  <a:schemeClr val="tx1"/>
                </a:solidFill>
              </a:rPr>
              <a:t>malíř.</a:t>
            </a:r>
          </a:p>
          <a:p>
            <a:pPr>
              <a:buFont typeface="Wingdings 3" charset="2"/>
              <a:buAutoNum type="arabicParenR" startAt="7"/>
            </a:pPr>
            <a:r>
              <a:rPr lang="cs-CZ" sz="10000" dirty="0">
                <a:solidFill>
                  <a:schemeClr val="tx1"/>
                </a:solidFill>
              </a:rPr>
              <a:t> --</a:t>
            </a:r>
          </a:p>
          <a:p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sz="7200" dirty="0"/>
              <a:t>V hodně hluboké vodě plavou velké zlaté ryby.</a:t>
            </a:r>
            <a:r>
              <a:rPr lang="en-GB" sz="7200" dirty="0"/>
              <a:t> </a:t>
            </a:r>
            <a:r>
              <a:rPr lang="en-GB" sz="7200" dirty="0" err="1"/>
              <a:t>Hodn</a:t>
            </a:r>
            <a:r>
              <a:rPr lang="cs-CZ" sz="7200" dirty="0"/>
              <a:t>ě </a:t>
            </a:r>
            <a:r>
              <a:rPr lang="en-GB" sz="7200" dirty="0" err="1"/>
              <a:t>hluboko</a:t>
            </a:r>
            <a:r>
              <a:rPr lang="cs-CZ" sz="7200" dirty="0"/>
              <a:t> plavou…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14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8091" y="279920"/>
            <a:ext cx="9517192" cy="942392"/>
          </a:xfrm>
        </p:spPr>
        <p:txBody>
          <a:bodyPr/>
          <a:lstStyle/>
          <a:p>
            <a:r>
              <a:rPr lang="cs-CZ" b="1" dirty="0"/>
              <a:t>Vilém Mathesius: Řeč a sloh (1942)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254034"/>
            <a:ext cx="11033760" cy="533337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3200" dirty="0"/>
              <a:t> Řeč a skutečnost</a:t>
            </a:r>
          </a:p>
          <a:p>
            <a:pPr marL="0" indent="0">
              <a:buNone/>
            </a:pPr>
            <a:r>
              <a:rPr lang="cs-CZ" sz="2400" dirty="0"/>
              <a:t>Bohatost smyslových vjemů </a:t>
            </a:r>
            <a:r>
              <a:rPr lang="cs-CZ" sz="3200" dirty="0"/>
              <a:t>-----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3200" dirty="0"/>
              <a:t> </a:t>
            </a:r>
            <a:r>
              <a:rPr lang="cs-CZ" sz="2400" dirty="0"/>
              <a:t>vyjádření prostředky daného jazyka:</a:t>
            </a:r>
          </a:p>
          <a:p>
            <a:pPr marL="0" indent="0">
              <a:buNone/>
            </a:pPr>
            <a:r>
              <a:rPr lang="cs-CZ" sz="3200" i="1" dirty="0"/>
              <a:t>… </a:t>
            </a:r>
            <a:r>
              <a:rPr lang="cs-CZ" sz="2400" i="1" dirty="0"/>
              <a:t>Venku prší …</a:t>
            </a:r>
          </a:p>
          <a:p>
            <a:pPr marL="0" indent="0">
              <a:buNone/>
            </a:pPr>
            <a:r>
              <a:rPr lang="cs-CZ" sz="2400" i="1" dirty="0"/>
              <a:t>….  Tamhle leze po střeše kočka …</a:t>
            </a:r>
          </a:p>
          <a:p>
            <a:pPr marL="0" indent="0">
              <a:buNone/>
            </a:pPr>
            <a:r>
              <a:rPr lang="cs-CZ" sz="2400" dirty="0"/>
              <a:t>„pojmenování složek skutečnosti“ + „vyjádření aktuálního postoje mluvčího“ </a:t>
            </a:r>
          </a:p>
          <a:p>
            <a:pPr marL="0" indent="0">
              <a:buNone/>
            </a:pPr>
            <a:endParaRPr lang="cs-CZ" sz="3200" dirty="0"/>
          </a:p>
          <a:p>
            <a:pPr algn="ctr"/>
            <a:r>
              <a:rPr lang="cs-CZ" sz="3200" dirty="0"/>
              <a:t> Dva základní pilíře promluvy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akt pojmenovací            </a:t>
            </a:r>
            <a:r>
              <a:rPr lang="cs-CZ" sz="3200" dirty="0"/>
              <a:t>+             </a:t>
            </a:r>
            <a:r>
              <a:rPr lang="cs-CZ" sz="3200" dirty="0">
                <a:solidFill>
                  <a:srgbClr val="FF0000"/>
                </a:solidFill>
              </a:rPr>
              <a:t>akt větotvorný </a:t>
            </a:r>
          </a:p>
          <a:p>
            <a:pPr marL="0" indent="0">
              <a:buNone/>
            </a:pPr>
            <a:r>
              <a:rPr lang="cs-CZ" sz="3200" dirty="0"/>
              <a:t>(pojmenování)                               (usouvztažnění)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081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5133" y="406400"/>
            <a:ext cx="11162695" cy="14986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Syntax – materiály ke studiu: </a:t>
            </a:r>
            <a:br>
              <a:rPr lang="cs-CZ" dirty="0" smtClean="0"/>
            </a:br>
            <a:r>
              <a:rPr lang="cs-CZ" dirty="0" smtClean="0"/>
              <a:t>J. Hoffmannová – M. Houžvičková:</a:t>
            </a:r>
            <a:r>
              <a:rPr lang="cs-CZ" dirty="0"/>
              <a:t> </a:t>
            </a:r>
            <a:r>
              <a:rPr lang="cs-CZ" i="1" dirty="0" smtClean="0"/>
              <a:t>Čeština pro překladatele</a:t>
            </a:r>
            <a:r>
              <a:rPr lang="cs-CZ" dirty="0" smtClean="0"/>
              <a:t> (2012), s. 76–110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468" y="2048933"/>
            <a:ext cx="11322110" cy="456958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Úvodní pasáže </a:t>
            </a:r>
          </a:p>
          <a:p>
            <a:r>
              <a:rPr lang="cs-CZ" sz="2800" dirty="0" smtClean="0"/>
              <a:t>Valenční </a:t>
            </a:r>
            <a:r>
              <a:rPr lang="cs-CZ" sz="2800" dirty="0"/>
              <a:t>syntax</a:t>
            </a:r>
          </a:p>
          <a:p>
            <a:r>
              <a:rPr lang="cs-CZ" sz="2800" dirty="0" smtClean="0"/>
              <a:t>Závislostní syntax </a:t>
            </a:r>
          </a:p>
          <a:p>
            <a:pPr marL="0" indent="0">
              <a:buNone/>
            </a:pPr>
            <a:r>
              <a:rPr lang="cs-CZ" sz="2800" dirty="0" smtClean="0"/>
              <a:t>            (</a:t>
            </a:r>
            <a:r>
              <a:rPr lang="cs-CZ" sz="2800" dirty="0" smtClean="0"/>
              <a:t>syntaktické vztahy, větné členy)</a:t>
            </a:r>
          </a:p>
          <a:p>
            <a:r>
              <a:rPr lang="cs-CZ" sz="2800" strike="sngStrike" dirty="0"/>
              <a:t> </a:t>
            </a:r>
            <a:r>
              <a:rPr lang="cs-CZ" sz="2800" strike="sngStrike" dirty="0" smtClean="0"/>
              <a:t>Interpunkce </a:t>
            </a:r>
          </a:p>
          <a:p>
            <a:pPr marL="0" indent="0">
              <a:buNone/>
            </a:pPr>
            <a:r>
              <a:rPr lang="cs-CZ" sz="2800" dirty="0" smtClean="0"/>
              <a:t>(probrána v Bohemistické propedeutice)</a:t>
            </a:r>
          </a:p>
          <a:p>
            <a:r>
              <a:rPr lang="cs-CZ" sz="2800" dirty="0" smtClean="0"/>
              <a:t> Odchylky od pravidelné větné stavby</a:t>
            </a:r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995" y="2083200"/>
            <a:ext cx="2923872" cy="40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8841" y="400594"/>
            <a:ext cx="9815772" cy="63572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Další četba</a:t>
            </a:r>
            <a:r>
              <a:rPr lang="cs-CZ" b="1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9733" y="1143000"/>
            <a:ext cx="10343954" cy="534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Vladimír </a:t>
            </a:r>
            <a:r>
              <a:rPr lang="cs-CZ" sz="2800" b="1" dirty="0"/>
              <a:t>Skalička: Typ češtiny 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000" dirty="0" smtClean="0"/>
              <a:t>(umístěno na </a:t>
            </a:r>
            <a:r>
              <a:rPr lang="cs-CZ" sz="2000" dirty="0" err="1" smtClean="0"/>
              <a:t>Moodlu</a:t>
            </a:r>
            <a:r>
              <a:rPr lang="cs-CZ" sz="2000" dirty="0"/>
              <a:t> </a:t>
            </a:r>
            <a:r>
              <a:rPr lang="cs-CZ" sz="2000" dirty="0" smtClean="0"/>
              <a:t>jako povinná četba </a:t>
            </a:r>
            <a:r>
              <a:rPr lang="cs-CZ" sz="2000" dirty="0"/>
              <a:t>k</a:t>
            </a:r>
            <a:r>
              <a:rPr lang="cs-CZ" sz="2000" dirty="0" smtClean="0"/>
              <a:t>e </a:t>
            </a:r>
            <a:r>
              <a:rPr lang="cs-CZ" sz="2000" dirty="0"/>
              <a:t>z</a:t>
            </a:r>
            <a:r>
              <a:rPr lang="cs-CZ" sz="2000" dirty="0" smtClean="0"/>
              <a:t>koušce)</a:t>
            </a:r>
            <a:endParaRPr lang="cs-CZ" sz="2000" dirty="0"/>
          </a:p>
          <a:p>
            <a:pPr marL="0" indent="0">
              <a:buNone/>
            </a:pPr>
            <a:r>
              <a:rPr lang="cs-CZ" dirty="0"/>
              <a:t>(též srov</a:t>
            </a:r>
            <a:r>
              <a:rPr lang="cs-CZ" dirty="0" smtClean="0"/>
              <a:t>. </a:t>
            </a:r>
            <a:r>
              <a:rPr lang="cs-CZ" dirty="0"/>
              <a:t>P. Mareš  v Úvodu do studia … kapitola Typologický přístup k jazyku, s. 35 – 39)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Umět odpovědět na otázky (a uvést příklady):</a:t>
            </a:r>
          </a:p>
          <a:p>
            <a:pPr marL="0" indent="0">
              <a:buNone/>
            </a:pPr>
            <a:endParaRPr lang="cs-CZ" dirty="0"/>
          </a:p>
          <a:p>
            <a:pPr>
              <a:buAutoNum type="arabicParenR"/>
            </a:pPr>
            <a:r>
              <a:rPr lang="cs-CZ" dirty="0"/>
              <a:t>Co je to typologie?</a:t>
            </a:r>
          </a:p>
          <a:p>
            <a:pPr>
              <a:buAutoNum type="arabicParenR"/>
            </a:pPr>
            <a:r>
              <a:rPr lang="cs-CZ" dirty="0"/>
              <a:t>Jaké typy jazyků autor vymezuje?</a:t>
            </a:r>
          </a:p>
          <a:p>
            <a:pPr>
              <a:buAutoNum type="arabicParenR"/>
            </a:pPr>
            <a:r>
              <a:rPr lang="cs-CZ" dirty="0"/>
              <a:t>Čím se každý typ vyznačuje? Charakterizujte je, uveďte příklady a nejtypičtější jazyky ke každému z probíraných typů.</a:t>
            </a:r>
          </a:p>
          <a:p>
            <a:pPr>
              <a:buAutoNum type="arabicParenR"/>
            </a:pPr>
            <a:r>
              <a:rPr lang="cs-CZ" dirty="0"/>
              <a:t>Jak autor charakterizuje typ češtiny? </a:t>
            </a:r>
          </a:p>
          <a:p>
            <a:pPr marL="0" indent="0">
              <a:buNone/>
            </a:pPr>
            <a:r>
              <a:rPr lang="cs-CZ" dirty="0"/>
              <a:t>     Rysy kterého typu v češtině převažují?</a:t>
            </a:r>
          </a:p>
          <a:p>
            <a:pPr marL="0" indent="0">
              <a:buNone/>
            </a:pPr>
            <a:r>
              <a:rPr lang="cs-CZ" dirty="0"/>
              <a:t>     Které rysy ostatních jazykových typů lze v češtině aspoň v malé míře pozorovat?</a:t>
            </a:r>
          </a:p>
        </p:txBody>
      </p:sp>
    </p:spTree>
    <p:extLst>
      <p:ext uri="{BB962C8B-B14F-4D97-AF65-F5344CB8AC3E}">
        <p14:creationId xmlns:p14="http://schemas.microsoft.com/office/powerpoint/2010/main" val="309046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3727" y="363893"/>
            <a:ext cx="9498530" cy="671805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Pojmenování a usouvztažnění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755" y="1175658"/>
            <a:ext cx="10739535" cy="5402424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sz="3200" dirty="0"/>
              <a:t>(jazyková) forma –                          (komunikační) funkce: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A) </a:t>
            </a:r>
            <a:r>
              <a:rPr lang="cs-CZ" sz="3200" b="1" dirty="0"/>
              <a:t>slovo</a:t>
            </a:r>
            <a:r>
              <a:rPr lang="cs-CZ" sz="3200" dirty="0"/>
              <a:t> (příp. ustálené slovní spojení) – </a:t>
            </a:r>
            <a:r>
              <a:rPr lang="cs-CZ" sz="3200" b="1" dirty="0">
                <a:solidFill>
                  <a:srgbClr val="FF0000"/>
                </a:solidFill>
              </a:rPr>
              <a:t>pojmenování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i="1" dirty="0"/>
              <a:t>Petr</a:t>
            </a:r>
          </a:p>
          <a:p>
            <a:pPr marL="0" indent="0">
              <a:buNone/>
            </a:pPr>
            <a:r>
              <a:rPr lang="cs-CZ" sz="2400" i="1" dirty="0"/>
              <a:t>auto</a:t>
            </a:r>
          </a:p>
          <a:p>
            <a:pPr marL="0" indent="0">
              <a:buNone/>
            </a:pPr>
            <a:r>
              <a:rPr lang="cs-CZ" sz="2400" i="1" dirty="0"/>
              <a:t>sova pálená</a:t>
            </a:r>
          </a:p>
          <a:p>
            <a:pPr marL="0" indent="0">
              <a:buNone/>
            </a:pPr>
            <a:r>
              <a:rPr lang="cs-CZ" sz="2400" i="1" dirty="0"/>
              <a:t>zastavit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3200" dirty="0"/>
              <a:t>B)  </a:t>
            </a:r>
            <a:r>
              <a:rPr lang="cs-CZ" sz="3200" b="1" dirty="0"/>
              <a:t>věta</a:t>
            </a:r>
            <a:r>
              <a:rPr lang="cs-CZ" sz="3200" dirty="0"/>
              <a:t>                                                     - </a:t>
            </a:r>
            <a:r>
              <a:rPr lang="cs-CZ" sz="3200" b="1" dirty="0">
                <a:solidFill>
                  <a:schemeClr val="tx1"/>
                </a:solidFill>
              </a:rPr>
              <a:t>výpověď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400" i="1" dirty="0"/>
              <a:t>Petr už šel domů.    </a:t>
            </a:r>
          </a:p>
          <a:p>
            <a:pPr marL="0" indent="0">
              <a:buNone/>
            </a:pPr>
            <a:r>
              <a:rPr lang="cs-CZ" sz="2400" i="1" dirty="0"/>
              <a:t>Před budovou zastavilo auto.                                    </a:t>
            </a:r>
            <a:r>
              <a:rPr lang="cs-CZ" sz="3200" i="1" dirty="0"/>
              <a:t> </a:t>
            </a:r>
            <a:r>
              <a:rPr lang="cs-CZ" sz="3200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usouvztažnění </a:t>
            </a:r>
          </a:p>
          <a:p>
            <a:pPr marL="0" indent="0">
              <a:buNone/>
            </a:pPr>
            <a:r>
              <a:rPr lang="cs-CZ" sz="2400" i="1" dirty="0"/>
              <a:t>V kleci sedí sova pálená.</a:t>
            </a:r>
          </a:p>
          <a:p>
            <a:pPr>
              <a:buFontTx/>
              <a:buChar char="-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9665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018" y="298444"/>
            <a:ext cx="11691970" cy="612212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6200" b="1" dirty="0">
                <a:solidFill>
                  <a:srgbClr val="FF0000"/>
                </a:solidFill>
              </a:rPr>
              <a:t>JEDNOTKY STRUKTURNÍ	                                             </a:t>
            </a:r>
            <a:r>
              <a:rPr lang="cs-CZ" sz="9600" b="1" dirty="0"/>
              <a:t>↔</a:t>
            </a:r>
            <a:r>
              <a:rPr lang="cs-CZ" sz="6200" b="1" dirty="0"/>
              <a:t>		                             </a:t>
            </a:r>
            <a:r>
              <a:rPr lang="cs-CZ" sz="6200" b="1" dirty="0">
                <a:solidFill>
                  <a:srgbClr val="FF0000"/>
                </a:solidFill>
              </a:rPr>
              <a:t>            JEDNOTKY KOMUNIKAČNÍ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      (vymezené </a:t>
            </a:r>
            <a:r>
              <a:rPr lang="cs-CZ" sz="6200" b="1" dirty="0"/>
              <a:t>formou</a:t>
            </a:r>
            <a:r>
              <a:rPr lang="cs-CZ" sz="6200" dirty="0"/>
              <a:t>)                                                                                         (vymezené </a:t>
            </a:r>
            <a:r>
              <a:rPr lang="cs-CZ" sz="6200" b="1" dirty="0"/>
              <a:t>funkcí</a:t>
            </a:r>
            <a:r>
              <a:rPr lang="cs-CZ" sz="6200" dirty="0"/>
              <a:t> v komunikaci)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b="1" dirty="0"/>
              <a:t>          </a:t>
            </a:r>
            <a:r>
              <a:rPr lang="cs-CZ" sz="6200" b="1" u="sng" dirty="0" err="1"/>
              <a:t>langue</a:t>
            </a:r>
            <a:r>
              <a:rPr lang="cs-CZ" sz="6200" b="1" u="sng" dirty="0"/>
              <a:t> / </a:t>
            </a:r>
            <a:r>
              <a:rPr lang="cs-CZ" sz="6200" b="1" u="sng" dirty="0" err="1"/>
              <a:t>parole</a:t>
            </a:r>
            <a:endParaRPr lang="cs-CZ" sz="6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(in abstracto    /      in concreto)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  6.„soutextí“, komplex textů     …………………………………………………………………………………………..    promluvový  komplex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  													    </a:t>
            </a:r>
            <a:r>
              <a:rPr lang="cs-CZ" sz="6000" dirty="0"/>
              <a:t>↑ </a:t>
            </a:r>
            <a:endParaRPr lang="cs-CZ" sz="6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  5. typ textu    /     text     ………………………………………………………………………………………………...     promluva (komunikát)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													   </a:t>
            </a:r>
            <a:r>
              <a:rPr lang="cs-CZ" sz="6000" dirty="0"/>
              <a:t> ↑  </a:t>
            </a:r>
            <a:endParaRPr lang="cs-CZ" sz="6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6200" b="1" dirty="0">
                <a:solidFill>
                  <a:srgbClr val="FF0000"/>
                </a:solidFill>
              </a:rPr>
              <a:t>   4. větný typ  (vzorec)  /   věta         ……………………………………………………………..........................         výpověď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 													    </a:t>
            </a:r>
            <a:r>
              <a:rPr lang="cs-CZ" sz="6000" dirty="0"/>
              <a:t>↑ </a:t>
            </a:r>
            <a:endParaRPr lang="cs-CZ" sz="6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  3. lexém        /     (alo)lex      ……………………………………………………………………………………………………      pojmenování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 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  2. morfém     /     (alo)morf ……….............(nejnižší jednotka nesoucí význam)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6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  1. foném        /     (alo)</a:t>
            </a:r>
            <a:r>
              <a:rPr lang="cs-CZ" sz="6200" dirty="0" err="1"/>
              <a:t>fon</a:t>
            </a:r>
            <a:r>
              <a:rPr lang="cs-CZ" sz="6200" dirty="0"/>
              <a:t> ……………………....(foném nenese význam, ale je ho schopen rozlišit)		</a:t>
            </a:r>
            <a:r>
              <a:rPr lang="cs-CZ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4639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6434" y="306869"/>
            <a:ext cx="8911687" cy="1280890"/>
          </a:xfrm>
        </p:spPr>
        <p:txBody>
          <a:bodyPr/>
          <a:lstStyle/>
          <a:p>
            <a:pPr algn="ctr"/>
            <a:r>
              <a:rPr lang="cs-CZ" b="1" dirty="0"/>
              <a:t>Výpověď a věta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99069" y="1436914"/>
            <a:ext cx="5685707" cy="523573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2800" dirty="0"/>
              <a:t>           Výpověď                   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↔</a:t>
            </a:r>
            <a:endParaRPr lang="cs-CZ" sz="2800" dirty="0"/>
          </a:p>
          <a:p>
            <a:pPr marL="0" indent="0">
              <a:buNone/>
            </a:pPr>
            <a:r>
              <a:rPr lang="cs-CZ" sz="2000" b="1" dirty="0"/>
              <a:t>Jednotka komunikace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dirty="0"/>
              <a:t>Bývá vyjádřena </a:t>
            </a:r>
            <a:r>
              <a:rPr lang="cs-CZ" sz="2000" dirty="0">
                <a:solidFill>
                  <a:srgbClr val="FF0000"/>
                </a:solidFill>
              </a:rPr>
              <a:t>gramatickou formou věty nebo jejími ekvivalenty</a:t>
            </a:r>
          </a:p>
          <a:p>
            <a:pPr marL="0" indent="0">
              <a:buNone/>
            </a:pPr>
            <a:r>
              <a:rPr lang="cs-CZ" sz="2000" dirty="0"/>
              <a:t>Má komunikační funkci, odehrává se v určité komunikační situaci</a:t>
            </a:r>
          </a:p>
          <a:p>
            <a:pPr marL="0" indent="0">
              <a:buNone/>
            </a:pPr>
            <a:r>
              <a:rPr lang="cs-CZ" sz="2000" dirty="0"/>
              <a:t>Potřebuje kontext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Gramatická struktura výpovědi</a:t>
            </a:r>
          </a:p>
          <a:p>
            <a:pPr marL="457200" indent="-457200">
              <a:buAutoNum type="alphaLcParenR"/>
            </a:pPr>
            <a:r>
              <a:rPr lang="cs-CZ" sz="2000" b="1" dirty="0"/>
              <a:t>větná</a:t>
            </a:r>
            <a:r>
              <a:rPr lang="cs-CZ" sz="2000" dirty="0"/>
              <a:t> – s predikací syntagmatickou (věta dvojčlenná – </a:t>
            </a:r>
            <a:r>
              <a:rPr lang="cs-CZ" sz="2000" dirty="0">
                <a:solidFill>
                  <a:srgbClr val="FF0000"/>
                </a:solidFill>
              </a:rPr>
              <a:t>Bratr hraje golf</a:t>
            </a:r>
            <a:r>
              <a:rPr lang="cs-CZ" sz="2000" dirty="0"/>
              <a:t>.), </a:t>
            </a:r>
          </a:p>
          <a:p>
            <a:pPr marL="0" indent="0">
              <a:buNone/>
            </a:pPr>
            <a:r>
              <a:rPr lang="cs-CZ" sz="2000" dirty="0"/>
              <a:t>		   - s predikací nesyntagmatickou (věta jednočlenná – </a:t>
            </a:r>
            <a:r>
              <a:rPr lang="cs-CZ" sz="2000" dirty="0">
                <a:solidFill>
                  <a:srgbClr val="FF0000"/>
                </a:solidFill>
              </a:rPr>
              <a:t>Prší.</a:t>
            </a:r>
            <a:r>
              <a:rPr lang="cs-CZ" sz="2000" dirty="0"/>
              <a:t>) </a:t>
            </a:r>
          </a:p>
          <a:p>
            <a:pPr marL="0" indent="0">
              <a:buNone/>
            </a:pPr>
            <a:r>
              <a:rPr lang="cs-CZ" sz="2000" b="1" dirty="0"/>
              <a:t>b)  nevětná</a:t>
            </a:r>
            <a:r>
              <a:rPr lang="cs-CZ" sz="2000" dirty="0"/>
              <a:t> – větný ekvivalent (tzv. situační predikace) – </a:t>
            </a:r>
            <a:r>
              <a:rPr lang="cs-CZ" sz="2000" dirty="0">
                <a:solidFill>
                  <a:srgbClr val="FF0000"/>
                </a:solidFill>
              </a:rPr>
              <a:t>Pavle! Duha. Fuj! Ano. Nemluvit! Výborně. Být, či nebýt?</a:t>
            </a:r>
          </a:p>
          <a:p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992983" y="1436913"/>
            <a:ext cx="4884885" cy="510322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2800" dirty="0"/>
              <a:t>Věta</a:t>
            </a:r>
          </a:p>
          <a:p>
            <a:pPr marL="0" indent="0">
              <a:buNone/>
            </a:pPr>
            <a:r>
              <a:rPr lang="cs-CZ" sz="2000" b="1" dirty="0"/>
              <a:t>Strukturní jednotka</a:t>
            </a:r>
          </a:p>
          <a:p>
            <a:pPr marL="0" indent="0">
              <a:buNone/>
            </a:pPr>
            <a:r>
              <a:rPr lang="cs-CZ" sz="2000" dirty="0"/>
              <a:t>Základní gramatická jednotka pro vyjádření výpovědi </a:t>
            </a:r>
          </a:p>
          <a:p>
            <a:pPr marL="0" indent="0">
              <a:buNone/>
            </a:pPr>
            <a:r>
              <a:rPr lang="cs-CZ" sz="2000" dirty="0"/>
              <a:t>Věta jednoduchá – </a:t>
            </a:r>
            <a:r>
              <a:rPr lang="cs-CZ" sz="2000" u="sng" dirty="0"/>
              <a:t>struktura syntaktických vztahů s gramaticky vyjádřenou predikací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predikace – jádro věty </a:t>
            </a: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(predikát má formu VF – verbum finitum, tj. určitého slovesného tvaru)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Aby byla výpověď větou, musí mít predikát (a ten je vyjádřen určitým slovesným tvarem)</a:t>
            </a:r>
          </a:p>
        </p:txBody>
      </p:sp>
    </p:spTree>
    <p:extLst>
      <p:ext uri="{BB962C8B-B14F-4D97-AF65-F5344CB8AC3E}">
        <p14:creationId xmlns:p14="http://schemas.microsoft.com/office/powerpoint/2010/main" val="340767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4926" y="624110"/>
            <a:ext cx="9649685" cy="1280890"/>
          </a:xfrm>
        </p:spPr>
        <p:txBody>
          <a:bodyPr/>
          <a:lstStyle/>
          <a:p>
            <a:pPr algn="ctr"/>
            <a:r>
              <a:rPr lang="cs-CZ" b="1" dirty="0"/>
              <a:t>Syntax (skladba)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75064" y="1619794"/>
            <a:ext cx="5982788" cy="4563292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spolu s morfologií součástí gramatiky</a:t>
            </a:r>
          </a:p>
          <a:p>
            <a:r>
              <a:rPr lang="cs-CZ" dirty="0">
                <a:solidFill>
                  <a:schemeClr val="tx1"/>
                </a:solidFill>
              </a:rPr>
              <a:t>disciplína zabývající se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vztahy mezi slovy ve větě (syntagmaty),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větnými členy,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větnými a souvětnými konstrukcemi,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slovosledem</a:t>
            </a:r>
            <a:r>
              <a:rPr lang="cs-CZ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ákladovými větnými strukturami (z hlediska valence)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ětná syntax +</a:t>
            </a:r>
            <a:endParaRPr lang="cs-CZ" b="1" dirty="0"/>
          </a:p>
          <a:p>
            <a:r>
              <a:rPr lang="cs-CZ" b="1" dirty="0"/>
              <a:t>textová syntax </a:t>
            </a:r>
            <a:r>
              <a:rPr lang="cs-CZ" dirty="0"/>
              <a:t>(</a:t>
            </a:r>
            <a:r>
              <a:rPr lang="cs-CZ" dirty="0" err="1"/>
              <a:t>hypersyntax</a:t>
            </a:r>
            <a:r>
              <a:rPr lang="cs-CZ" dirty="0"/>
              <a:t>, nadvětná syntax, </a:t>
            </a:r>
            <a:r>
              <a:rPr lang="cs-CZ" dirty="0" err="1"/>
              <a:t>makrosyntax</a:t>
            </a:r>
            <a:r>
              <a:rPr lang="cs-CZ" dirty="0"/>
              <a:t>) zkoumá syntaktické prostředky výstavby textu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2899" y="1584959"/>
            <a:ext cx="5081974" cy="45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7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9429" y="522514"/>
            <a:ext cx="9545183" cy="802433"/>
          </a:xfrm>
        </p:spPr>
        <p:txBody>
          <a:bodyPr/>
          <a:lstStyle/>
          <a:p>
            <a:pPr algn="ctr"/>
            <a:r>
              <a:rPr lang="cs-CZ" b="1" dirty="0"/>
              <a:t>Dva přístupy k syntaxi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0262" y="1492898"/>
            <a:ext cx="10459616" cy="510384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1) </a:t>
            </a:r>
            <a:r>
              <a:rPr lang="cs-CZ" sz="3200" b="1" dirty="0"/>
              <a:t>závislostní</a:t>
            </a:r>
            <a:r>
              <a:rPr lang="cs-CZ" sz="3200" dirty="0"/>
              <a:t> (dvojvrcholová teorie věty)</a:t>
            </a:r>
          </a:p>
          <a:p>
            <a:pPr marL="0" indent="0" algn="ctr">
              <a:buNone/>
            </a:pPr>
            <a:r>
              <a:rPr lang="cs-CZ" sz="3200" dirty="0"/>
              <a:t>   2 vrcholy: </a:t>
            </a:r>
            <a:r>
              <a:rPr lang="cs-CZ" sz="3200" b="1" dirty="0"/>
              <a:t>podmět + přísudek</a:t>
            </a:r>
          </a:p>
          <a:p>
            <a:pPr marL="0" indent="0" algn="ctr">
              <a:buNone/>
            </a:pPr>
            <a:r>
              <a:rPr lang="cs-CZ" sz="3200" dirty="0"/>
              <a:t>základní skladební dvojice – větné vztahy</a:t>
            </a:r>
          </a:p>
          <a:p>
            <a:pPr marL="0" indent="0">
              <a:buNone/>
            </a:pPr>
            <a:endParaRPr lang="cs-CZ" sz="3200" dirty="0"/>
          </a:p>
          <a:p>
            <a:endParaRPr lang="cs-CZ" sz="3200" dirty="0"/>
          </a:p>
          <a:p>
            <a:pPr algn="ctr"/>
            <a:r>
              <a:rPr lang="cs-CZ" sz="3200" dirty="0"/>
              <a:t> 2) </a:t>
            </a:r>
            <a:r>
              <a:rPr lang="cs-CZ" sz="3200" b="1" dirty="0"/>
              <a:t>valenční</a:t>
            </a:r>
            <a:r>
              <a:rPr lang="cs-CZ" sz="3200" dirty="0"/>
              <a:t> (</a:t>
            </a:r>
            <a:r>
              <a:rPr lang="cs-CZ" sz="3200" dirty="0" err="1"/>
              <a:t>jednovrcholová</a:t>
            </a:r>
            <a:r>
              <a:rPr lang="cs-CZ" sz="3200" dirty="0"/>
              <a:t> teorie věty)</a:t>
            </a:r>
          </a:p>
          <a:p>
            <a:pPr marL="0" indent="0" algn="ctr">
              <a:buNone/>
            </a:pPr>
            <a:r>
              <a:rPr lang="cs-CZ" sz="3200" dirty="0"/>
              <a:t>1 vrchol: </a:t>
            </a:r>
            <a:r>
              <a:rPr lang="cs-CZ" sz="3200" b="1" dirty="0"/>
              <a:t>predikát / VF</a:t>
            </a:r>
          </a:p>
          <a:p>
            <a:pPr marL="0" indent="0" algn="ctr">
              <a:buNone/>
            </a:pPr>
            <a:r>
              <a:rPr lang="cs-CZ" sz="3200" dirty="0"/>
              <a:t>(má valenční potenciál)</a:t>
            </a:r>
          </a:p>
        </p:txBody>
      </p:sp>
    </p:spTree>
    <p:extLst>
      <p:ext uri="{BB962C8B-B14F-4D97-AF65-F5344CB8AC3E}">
        <p14:creationId xmlns:p14="http://schemas.microsoft.com/office/powerpoint/2010/main" val="254492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5839" y="200297"/>
            <a:ext cx="8911687" cy="62701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Valenční syntax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5657" y="1010194"/>
            <a:ext cx="10702835" cy="5643155"/>
          </a:xfrm>
        </p:spPr>
        <p:txBody>
          <a:bodyPr>
            <a:normAutofit fontScale="25000" lnSpcReduction="20000"/>
          </a:bodyPr>
          <a:lstStyle/>
          <a:p>
            <a:r>
              <a:rPr lang="cs-CZ" sz="9600" dirty="0" smtClean="0"/>
              <a:t>Základem věty („vrcholem“) je </a:t>
            </a:r>
            <a:r>
              <a:rPr lang="cs-CZ" sz="9600" b="1" dirty="0" smtClean="0"/>
              <a:t>predikát</a:t>
            </a:r>
            <a:r>
              <a:rPr lang="cs-CZ" sz="9600" dirty="0" smtClean="0"/>
              <a:t> (VF – verbum finitum)</a:t>
            </a:r>
          </a:p>
          <a:p>
            <a:r>
              <a:rPr lang="cs-CZ" sz="9600" dirty="0" smtClean="0"/>
              <a:t>VF má valenční potenciál : schopnost vázat na sebe další výrazy v předepsaných tvarech, např.:</a:t>
            </a:r>
          </a:p>
          <a:p>
            <a:pPr marL="0" indent="0">
              <a:buNone/>
            </a:pPr>
            <a:r>
              <a:rPr lang="cs-CZ" sz="9600" dirty="0" err="1" smtClean="0"/>
              <a:t>Dvojvalenční</a:t>
            </a:r>
            <a:r>
              <a:rPr lang="cs-CZ" sz="9600" dirty="0" smtClean="0"/>
              <a:t> sloveso – větný vzorec </a:t>
            </a:r>
            <a:r>
              <a:rPr lang="cs-CZ" sz="9600" dirty="0">
                <a:solidFill>
                  <a:srgbClr val="FF0000"/>
                </a:solidFill>
              </a:rPr>
              <a:t>	N</a:t>
            </a:r>
            <a:r>
              <a:rPr lang="cs-CZ" sz="9600" baseline="-25000" dirty="0">
                <a:solidFill>
                  <a:srgbClr val="FF0000"/>
                </a:solidFill>
              </a:rPr>
              <a:t>1</a:t>
            </a:r>
            <a:r>
              <a:rPr lang="cs-CZ" sz="9600" dirty="0">
                <a:solidFill>
                  <a:srgbClr val="FF0000"/>
                </a:solidFill>
              </a:rPr>
              <a:t> – VF – </a:t>
            </a:r>
            <a:r>
              <a:rPr lang="cs-CZ" sz="9600" dirty="0" smtClean="0">
                <a:solidFill>
                  <a:srgbClr val="FF0000"/>
                </a:solidFill>
              </a:rPr>
              <a:t>N</a:t>
            </a:r>
            <a:r>
              <a:rPr lang="cs-CZ" sz="9600" baseline="-25000" dirty="0" smtClean="0">
                <a:solidFill>
                  <a:srgbClr val="FF0000"/>
                </a:solidFill>
              </a:rPr>
              <a:t>4</a:t>
            </a:r>
          </a:p>
          <a:p>
            <a:pPr marL="0" indent="0">
              <a:buNone/>
            </a:pPr>
            <a:r>
              <a:rPr lang="cs-CZ" sz="9600" dirty="0" err="1">
                <a:solidFill>
                  <a:srgbClr val="FF0000"/>
                </a:solidFill>
              </a:rPr>
              <a:t>s</a:t>
            </a:r>
            <a:r>
              <a:rPr lang="cs-CZ" sz="9600" dirty="0" err="1" smtClean="0">
                <a:solidFill>
                  <a:srgbClr val="FF0000"/>
                </a:solidFill>
              </a:rPr>
              <a:t>ubst</a:t>
            </a:r>
            <a:r>
              <a:rPr lang="cs-CZ" sz="9600" dirty="0" smtClean="0">
                <a:solidFill>
                  <a:srgbClr val="FF0000"/>
                </a:solidFill>
              </a:rPr>
              <a:t>. v 1. pádě (N</a:t>
            </a:r>
            <a:r>
              <a:rPr lang="cs-CZ" sz="9600" baseline="-25000" dirty="0" smtClean="0">
                <a:solidFill>
                  <a:srgbClr val="FF0000"/>
                </a:solidFill>
              </a:rPr>
              <a:t>1</a:t>
            </a:r>
            <a:r>
              <a:rPr lang="cs-CZ" sz="9600" dirty="0" smtClean="0">
                <a:solidFill>
                  <a:srgbClr val="FF0000"/>
                </a:solidFill>
              </a:rPr>
              <a:t>), ve 4. pádě (N</a:t>
            </a:r>
            <a:r>
              <a:rPr lang="cs-CZ" sz="9600" baseline="-25000" dirty="0" smtClean="0">
                <a:solidFill>
                  <a:srgbClr val="FF0000"/>
                </a:solidFill>
              </a:rPr>
              <a:t>4</a:t>
            </a:r>
            <a:r>
              <a:rPr lang="cs-CZ" sz="9600" dirty="0" smtClean="0">
                <a:solidFill>
                  <a:srgbClr val="FF0000"/>
                </a:solidFill>
              </a:rPr>
              <a:t>)</a:t>
            </a:r>
            <a:endParaRPr lang="cs-CZ" sz="9600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9600" dirty="0" smtClean="0"/>
          </a:p>
          <a:p>
            <a:pPr marL="0" indent="0">
              <a:buNone/>
            </a:pPr>
            <a:r>
              <a:rPr lang="cs-CZ" sz="8000" dirty="0"/>
              <a:t>Petr včera </a:t>
            </a:r>
            <a:r>
              <a:rPr lang="cs-CZ" sz="8000" dirty="0">
                <a:solidFill>
                  <a:srgbClr val="FF0000"/>
                </a:solidFill>
              </a:rPr>
              <a:t>potkal</a:t>
            </a:r>
            <a:r>
              <a:rPr lang="cs-CZ" sz="8000" dirty="0"/>
              <a:t> na večírku bývalou spolužačku.</a:t>
            </a:r>
          </a:p>
          <a:p>
            <a:pPr marL="0" indent="0">
              <a:buNone/>
            </a:pPr>
            <a:r>
              <a:rPr lang="cs-CZ" sz="8000" dirty="0"/>
              <a:t>Kočka </a:t>
            </a:r>
            <a:r>
              <a:rPr lang="cs-CZ" sz="8000" dirty="0">
                <a:solidFill>
                  <a:srgbClr val="FF0000"/>
                </a:solidFill>
              </a:rPr>
              <a:t>zakousla</a:t>
            </a:r>
            <a:r>
              <a:rPr lang="cs-CZ" sz="8000" dirty="0"/>
              <a:t> na dvoře myš.</a:t>
            </a:r>
          </a:p>
          <a:p>
            <a:pPr marL="0" indent="0">
              <a:buNone/>
            </a:pPr>
            <a:r>
              <a:rPr lang="cs-CZ" sz="8000" dirty="0"/>
              <a:t>Ty </a:t>
            </a:r>
            <a:r>
              <a:rPr lang="cs-CZ" sz="8000" dirty="0">
                <a:solidFill>
                  <a:srgbClr val="FF0000"/>
                </a:solidFill>
              </a:rPr>
              <a:t>sníš</a:t>
            </a:r>
            <a:r>
              <a:rPr lang="cs-CZ" sz="8000" dirty="0"/>
              <a:t> sám najednou celý dort? </a:t>
            </a:r>
            <a:endParaRPr lang="cs-CZ" sz="8000" dirty="0" smtClean="0"/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r>
              <a:rPr lang="cs-CZ" sz="9600" dirty="0" err="1"/>
              <a:t>Trojvalenční</a:t>
            </a:r>
            <a:r>
              <a:rPr lang="cs-CZ" sz="9600" dirty="0"/>
              <a:t> sloveso – </a:t>
            </a:r>
            <a:r>
              <a:rPr lang="cs-CZ" sz="9600" dirty="0" smtClean="0"/>
              <a:t>větný vzorec  </a:t>
            </a:r>
            <a:r>
              <a:rPr lang="cs-CZ" sz="9600" dirty="0">
                <a:solidFill>
                  <a:srgbClr val="FF0000"/>
                </a:solidFill>
              </a:rPr>
              <a:t>N</a:t>
            </a:r>
            <a:r>
              <a:rPr lang="cs-CZ" sz="9600" baseline="-25000" dirty="0">
                <a:solidFill>
                  <a:srgbClr val="FF0000"/>
                </a:solidFill>
              </a:rPr>
              <a:t>1</a:t>
            </a:r>
            <a:r>
              <a:rPr lang="cs-CZ" sz="9600" dirty="0">
                <a:solidFill>
                  <a:srgbClr val="FF0000"/>
                </a:solidFill>
              </a:rPr>
              <a:t> – VF – N</a:t>
            </a:r>
            <a:r>
              <a:rPr lang="cs-CZ" sz="9600" baseline="-25000" dirty="0">
                <a:solidFill>
                  <a:srgbClr val="FF0000"/>
                </a:solidFill>
              </a:rPr>
              <a:t>4</a:t>
            </a:r>
            <a:r>
              <a:rPr lang="cs-CZ" sz="9600" dirty="0">
                <a:solidFill>
                  <a:srgbClr val="FF0000"/>
                </a:solidFill>
              </a:rPr>
              <a:t> – </a:t>
            </a:r>
            <a:r>
              <a:rPr lang="cs-CZ" sz="9600" dirty="0" smtClean="0">
                <a:solidFill>
                  <a:srgbClr val="FF0000"/>
                </a:solidFill>
              </a:rPr>
              <a:t>N</a:t>
            </a:r>
            <a:r>
              <a:rPr lang="cs-CZ" sz="9600" baseline="-25000" dirty="0" smtClean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cs-CZ" sz="9600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8000" dirty="0"/>
              <a:t>Rodiče </a:t>
            </a:r>
            <a:r>
              <a:rPr lang="cs-CZ" sz="8000" dirty="0">
                <a:solidFill>
                  <a:srgbClr val="FF0000"/>
                </a:solidFill>
              </a:rPr>
              <a:t>darovali</a:t>
            </a:r>
            <a:r>
              <a:rPr lang="cs-CZ" sz="8000" dirty="0"/>
              <a:t> dceři auto.</a:t>
            </a:r>
          </a:p>
          <a:p>
            <a:pPr marL="0" indent="0">
              <a:buNone/>
            </a:pPr>
            <a:r>
              <a:rPr lang="cs-CZ" sz="8000" dirty="0"/>
              <a:t>Úřad </a:t>
            </a:r>
            <a:r>
              <a:rPr lang="cs-CZ" sz="8000" dirty="0">
                <a:solidFill>
                  <a:srgbClr val="FF0000"/>
                </a:solidFill>
              </a:rPr>
              <a:t>poslal</a:t>
            </a:r>
            <a:r>
              <a:rPr lang="cs-CZ" sz="8000" dirty="0"/>
              <a:t> všem dlužníkům žádost o uhrazení příslušné částky.</a:t>
            </a:r>
          </a:p>
          <a:p>
            <a:pPr marL="0" indent="0">
              <a:buNone/>
            </a:pPr>
            <a:r>
              <a:rPr lang="cs-CZ" sz="8000" dirty="0">
                <a:solidFill>
                  <a:srgbClr val="FF0000"/>
                </a:solidFill>
              </a:rPr>
              <a:t>Sdělili</a:t>
            </a:r>
            <a:r>
              <a:rPr lang="cs-CZ" sz="8000" dirty="0"/>
              <a:t> mi, že jsem u zkoušky uspěl.</a:t>
            </a:r>
          </a:p>
          <a:p>
            <a:pPr marL="0" indent="0">
              <a:buNone/>
            </a:pPr>
            <a:endParaRPr lang="cs-CZ" sz="9600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9600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9600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9600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9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r>
              <a:rPr lang="cs-CZ" sz="9600" dirty="0"/>
              <a:t> </a:t>
            </a:r>
          </a:p>
          <a:p>
            <a:pPr marL="0" indent="0">
              <a:buNone/>
            </a:pPr>
            <a:r>
              <a:rPr lang="cs-CZ" sz="9600" dirty="0" smtClean="0">
                <a:solidFill>
                  <a:srgbClr val="FF0000"/>
                </a:solidFill>
              </a:rPr>
              <a:t>(srov. Čeština pro překladatele, s. 76 n.)	</a:t>
            </a:r>
            <a:r>
              <a:rPr lang="cs-CZ" sz="3200" dirty="0" smtClean="0">
                <a:solidFill>
                  <a:srgbClr val="FF0000"/>
                </a:solidFill>
              </a:rPr>
              <a:t>				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89085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4907" y="242596"/>
            <a:ext cx="10352624" cy="66247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Věta – bilaterální (znaková, dvojstranná ) jednotka: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6354" y="992777"/>
            <a:ext cx="11195490" cy="57252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VÝZNAM ---------------------------------------- FORMA</a:t>
            </a:r>
          </a:p>
          <a:p>
            <a:pPr marL="0" indent="0" algn="ctr">
              <a:buNone/>
            </a:pPr>
            <a:endParaRPr lang="cs-CZ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3200" b="1" dirty="0">
                <a:solidFill>
                  <a:srgbClr val="00B050"/>
                </a:solidFill>
              </a:rPr>
              <a:t>Vztahy mezi větnými členy</a:t>
            </a:r>
          </a:p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sémantické ------- formálně syntaktické</a:t>
            </a:r>
          </a:p>
          <a:p>
            <a:pPr marL="0" indent="0" algn="ctr">
              <a:buNone/>
            </a:pPr>
            <a:endParaRPr lang="cs-CZ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3200" i="1" dirty="0">
                <a:solidFill>
                  <a:schemeClr val="tx1"/>
                </a:solidFill>
              </a:rPr>
              <a:t>zelený </a:t>
            </a:r>
            <a:r>
              <a:rPr lang="cs-CZ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3200" i="1" dirty="0">
                <a:solidFill>
                  <a:schemeClr val="tx1"/>
                </a:solidFill>
              </a:rPr>
              <a:t>strom</a:t>
            </a:r>
          </a:p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významový vztah: </a:t>
            </a:r>
            <a:r>
              <a:rPr lang="cs-CZ" sz="3200" dirty="0">
                <a:solidFill>
                  <a:srgbClr val="FF0000"/>
                </a:solidFill>
              </a:rPr>
              <a:t>determinace</a:t>
            </a:r>
            <a:r>
              <a:rPr lang="cs-CZ" sz="3200" dirty="0">
                <a:solidFill>
                  <a:schemeClr val="tx1"/>
                </a:solidFill>
              </a:rPr>
              <a:t> (bližší významové určení)</a:t>
            </a:r>
          </a:p>
          <a:p>
            <a:pPr marL="0" indent="0" algn="ctr">
              <a:buNone/>
            </a:pPr>
            <a:r>
              <a:rPr lang="cs-CZ" sz="3200" i="1" dirty="0">
                <a:solidFill>
                  <a:schemeClr val="tx1"/>
                </a:solidFill>
              </a:rPr>
              <a:t>zelený </a:t>
            </a:r>
            <a:r>
              <a:rPr lang="cs-CZ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← </a:t>
            </a:r>
            <a:r>
              <a:rPr lang="cs-CZ" sz="3200" i="1" dirty="0">
                <a:solidFill>
                  <a:schemeClr val="tx1"/>
                </a:solidFill>
              </a:rPr>
              <a:t>strom</a:t>
            </a:r>
            <a:endParaRPr lang="cs-CZ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3200" dirty="0" err="1">
                <a:solidFill>
                  <a:schemeClr val="tx1"/>
                </a:solidFill>
              </a:rPr>
              <a:t>formálněsyntakt</a:t>
            </a:r>
            <a:r>
              <a:rPr lang="cs-CZ" sz="3200" dirty="0">
                <a:solidFill>
                  <a:schemeClr val="tx1"/>
                </a:solidFill>
              </a:rPr>
              <a:t>. vztah: </a:t>
            </a:r>
            <a:r>
              <a:rPr lang="cs-CZ" sz="3200" dirty="0">
                <a:solidFill>
                  <a:srgbClr val="FF0000"/>
                </a:solidFill>
              </a:rPr>
              <a:t>shoda</a:t>
            </a:r>
            <a:r>
              <a:rPr lang="cs-CZ" sz="3200" dirty="0">
                <a:solidFill>
                  <a:schemeClr val="tx1"/>
                </a:solidFill>
              </a:rPr>
              <a:t> (</a:t>
            </a:r>
            <a:r>
              <a:rPr lang="cs-CZ" sz="3200" dirty="0" err="1">
                <a:solidFill>
                  <a:srgbClr val="FF0000"/>
                </a:solidFill>
              </a:rPr>
              <a:t>kongruence</a:t>
            </a:r>
            <a:r>
              <a:rPr lang="cs-CZ" sz="3200" dirty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cs-CZ" sz="2600" dirty="0">
                <a:solidFill>
                  <a:schemeClr val="tx1"/>
                </a:solidFill>
              </a:rPr>
              <a:t>přívlastek shodný (adjektivum) přebírá  kategorie od řídícího členu (substantiva)</a:t>
            </a:r>
          </a:p>
          <a:p>
            <a:pPr marL="0" indent="0" algn="ctr">
              <a:buNone/>
            </a:pP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6371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1713</TotalTime>
  <Words>1480</Words>
  <Application>Microsoft Office PowerPoint</Application>
  <PresentationFormat>Širokoúhlá obrazovka</PresentationFormat>
  <Paragraphs>314</Paragraphs>
  <Slides>21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Symbol</vt:lpstr>
      <vt:lpstr>Times New Roman</vt:lpstr>
      <vt:lpstr>Trebuchet MS</vt:lpstr>
      <vt:lpstr>Wingdings 3</vt:lpstr>
      <vt:lpstr>Stébla</vt:lpstr>
      <vt:lpstr>Fazeta</vt:lpstr>
      <vt:lpstr>Prezentace 11  -  Jednotky strukturní a funkční (komunikační) -  Syntax</vt:lpstr>
      <vt:lpstr>Vilém Mathesius: Řeč a sloh (1942)</vt:lpstr>
      <vt:lpstr>Pojmenování a usouvztažnění</vt:lpstr>
      <vt:lpstr>Prezentace aplikace PowerPoint</vt:lpstr>
      <vt:lpstr>Výpověď a věta</vt:lpstr>
      <vt:lpstr>Syntax (skladba)</vt:lpstr>
      <vt:lpstr>Dva přístupy k syntaxi</vt:lpstr>
      <vt:lpstr>Valenční syntax</vt:lpstr>
      <vt:lpstr>Věta – bilaterální (znaková, dvojstranná ) jednotka: </vt:lpstr>
      <vt:lpstr>Syntaktické vztahy ve větě</vt:lpstr>
      <vt:lpstr>Prezentace aplikace PowerPoint</vt:lpstr>
      <vt:lpstr>Větné členy (a slovní druhy)</vt:lpstr>
      <vt:lpstr>Větné členy</vt:lpstr>
      <vt:lpstr>Větné členy základní</vt:lpstr>
      <vt:lpstr>Větné členy rozvíjející</vt:lpstr>
      <vt:lpstr>Prezentace aplikace PowerPoint</vt:lpstr>
      <vt:lpstr>Prezentace aplikace PowerPoint</vt:lpstr>
      <vt:lpstr>Prezentace aplikace PowerPoint</vt:lpstr>
      <vt:lpstr>Prezentace aplikace PowerPoint</vt:lpstr>
      <vt:lpstr>Syntax – materiály ke studiu:  J. Hoffmannová – M. Houžvičková: Čeština pro překladatele (2012), s. 76–110</vt:lpstr>
      <vt:lpstr>Další četba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9 - Syntax</dc:title>
  <dc:creator>Irena Vaňková</dc:creator>
  <cp:lastModifiedBy>Irena Vaňková</cp:lastModifiedBy>
  <cp:revision>85</cp:revision>
  <dcterms:created xsi:type="dcterms:W3CDTF">2019-12-01T01:47:37Z</dcterms:created>
  <dcterms:modified xsi:type="dcterms:W3CDTF">2022-11-28T21:25:36Z</dcterms:modified>
</cp:coreProperties>
</file>