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57" r:id="rId4"/>
    <p:sldId id="258" r:id="rId5"/>
    <p:sldId id="260" r:id="rId6"/>
    <p:sldId id="262" r:id="rId7"/>
    <p:sldId id="264" r:id="rId8"/>
    <p:sldId id="266" r:id="rId9"/>
    <p:sldId id="268" r:id="rId10"/>
    <p:sldId id="269" r:id="rId11"/>
    <p:sldId id="270" r:id="rId12"/>
    <p:sldId id="271" r:id="rId1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95D2D65-6038-41F7-BE43-0BAA45232B3C}"/>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D63BA743-D3CF-4B26-923D-E3D28DB7F5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C1D92BFB-19D4-4157-91B2-B93876B68DA5}"/>
              </a:ext>
            </a:extLst>
          </p:cNvPr>
          <p:cNvSpPr>
            <a:spLocks noGrp="1"/>
          </p:cNvSpPr>
          <p:nvPr>
            <p:ph type="dt" sz="half" idx="10"/>
          </p:nvPr>
        </p:nvSpPr>
        <p:spPr/>
        <p:txBody>
          <a:bodyPr/>
          <a:lstStyle/>
          <a:p>
            <a:fld id="{5F27B3E8-259E-4007-9348-4C0B0ED7F3A7}" type="datetimeFigureOut">
              <a:rPr lang="cs-CZ" smtClean="0"/>
              <a:t>01.12.2020</a:t>
            </a:fld>
            <a:endParaRPr lang="cs-CZ"/>
          </a:p>
        </p:txBody>
      </p:sp>
      <p:sp>
        <p:nvSpPr>
          <p:cNvPr id="5" name="Zástupný symbol pro zápatí 4">
            <a:extLst>
              <a:ext uri="{FF2B5EF4-FFF2-40B4-BE49-F238E27FC236}">
                <a16:creationId xmlns:a16="http://schemas.microsoft.com/office/drawing/2014/main" id="{103A96EC-5997-4534-85A9-6460CB74B23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F84E674-647A-474E-9AC2-185CD6B9A2F9}"/>
              </a:ext>
            </a:extLst>
          </p:cNvPr>
          <p:cNvSpPr>
            <a:spLocks noGrp="1"/>
          </p:cNvSpPr>
          <p:nvPr>
            <p:ph type="sldNum" sz="quarter" idx="12"/>
          </p:nvPr>
        </p:nvSpPr>
        <p:spPr/>
        <p:txBody>
          <a:bodyPr/>
          <a:lstStyle/>
          <a:p>
            <a:fld id="{1927D19B-98C0-478B-98B5-4B9D2F0F6FFA}" type="slidenum">
              <a:rPr lang="cs-CZ" smtClean="0"/>
              <a:t>‹#›</a:t>
            </a:fld>
            <a:endParaRPr lang="cs-CZ"/>
          </a:p>
        </p:txBody>
      </p:sp>
    </p:spTree>
    <p:extLst>
      <p:ext uri="{BB962C8B-B14F-4D97-AF65-F5344CB8AC3E}">
        <p14:creationId xmlns:p14="http://schemas.microsoft.com/office/powerpoint/2010/main" val="747502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056CDBB-299E-49A7-8674-ADDB89C5C553}"/>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B8191832-EE80-46C6-B2DD-55F622A2B112}"/>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BD29B79-05D5-4B9E-B40C-2BFD89C6C7BD}"/>
              </a:ext>
            </a:extLst>
          </p:cNvPr>
          <p:cNvSpPr>
            <a:spLocks noGrp="1"/>
          </p:cNvSpPr>
          <p:nvPr>
            <p:ph type="dt" sz="half" idx="10"/>
          </p:nvPr>
        </p:nvSpPr>
        <p:spPr/>
        <p:txBody>
          <a:bodyPr/>
          <a:lstStyle/>
          <a:p>
            <a:fld id="{5F27B3E8-259E-4007-9348-4C0B0ED7F3A7}" type="datetimeFigureOut">
              <a:rPr lang="cs-CZ" smtClean="0"/>
              <a:t>01.12.2020</a:t>
            </a:fld>
            <a:endParaRPr lang="cs-CZ"/>
          </a:p>
        </p:txBody>
      </p:sp>
      <p:sp>
        <p:nvSpPr>
          <p:cNvPr id="5" name="Zástupný symbol pro zápatí 4">
            <a:extLst>
              <a:ext uri="{FF2B5EF4-FFF2-40B4-BE49-F238E27FC236}">
                <a16:creationId xmlns:a16="http://schemas.microsoft.com/office/drawing/2014/main" id="{C722A4C6-E9E3-4B5E-A145-7FF6230B1E3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BACB3E1-89F5-4DA5-B8AE-0FBFAAA7A656}"/>
              </a:ext>
            </a:extLst>
          </p:cNvPr>
          <p:cNvSpPr>
            <a:spLocks noGrp="1"/>
          </p:cNvSpPr>
          <p:nvPr>
            <p:ph type="sldNum" sz="quarter" idx="12"/>
          </p:nvPr>
        </p:nvSpPr>
        <p:spPr/>
        <p:txBody>
          <a:bodyPr/>
          <a:lstStyle/>
          <a:p>
            <a:fld id="{1927D19B-98C0-478B-98B5-4B9D2F0F6FFA}" type="slidenum">
              <a:rPr lang="cs-CZ" smtClean="0"/>
              <a:t>‹#›</a:t>
            </a:fld>
            <a:endParaRPr lang="cs-CZ"/>
          </a:p>
        </p:txBody>
      </p:sp>
    </p:spTree>
    <p:extLst>
      <p:ext uri="{BB962C8B-B14F-4D97-AF65-F5344CB8AC3E}">
        <p14:creationId xmlns:p14="http://schemas.microsoft.com/office/powerpoint/2010/main" val="188640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552A1E16-C8CD-4BA3-95C5-6D3AB83E0592}"/>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1EA489B5-756B-4F2B-8012-DDE3F038CAE2}"/>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4C3266D-4BED-489A-AEC0-749F42639747}"/>
              </a:ext>
            </a:extLst>
          </p:cNvPr>
          <p:cNvSpPr>
            <a:spLocks noGrp="1"/>
          </p:cNvSpPr>
          <p:nvPr>
            <p:ph type="dt" sz="half" idx="10"/>
          </p:nvPr>
        </p:nvSpPr>
        <p:spPr/>
        <p:txBody>
          <a:bodyPr/>
          <a:lstStyle/>
          <a:p>
            <a:fld id="{5F27B3E8-259E-4007-9348-4C0B0ED7F3A7}" type="datetimeFigureOut">
              <a:rPr lang="cs-CZ" smtClean="0"/>
              <a:t>01.12.2020</a:t>
            </a:fld>
            <a:endParaRPr lang="cs-CZ"/>
          </a:p>
        </p:txBody>
      </p:sp>
      <p:sp>
        <p:nvSpPr>
          <p:cNvPr id="5" name="Zástupný symbol pro zápatí 4">
            <a:extLst>
              <a:ext uri="{FF2B5EF4-FFF2-40B4-BE49-F238E27FC236}">
                <a16:creationId xmlns:a16="http://schemas.microsoft.com/office/drawing/2014/main" id="{A088A0D1-1E23-4B60-B2EC-DB9C9B24FCF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C7B7B6C-9B0A-4F26-B1D2-063C9419E461}"/>
              </a:ext>
            </a:extLst>
          </p:cNvPr>
          <p:cNvSpPr>
            <a:spLocks noGrp="1"/>
          </p:cNvSpPr>
          <p:nvPr>
            <p:ph type="sldNum" sz="quarter" idx="12"/>
          </p:nvPr>
        </p:nvSpPr>
        <p:spPr/>
        <p:txBody>
          <a:bodyPr/>
          <a:lstStyle/>
          <a:p>
            <a:fld id="{1927D19B-98C0-478B-98B5-4B9D2F0F6FFA}" type="slidenum">
              <a:rPr lang="cs-CZ" smtClean="0"/>
              <a:t>‹#›</a:t>
            </a:fld>
            <a:endParaRPr lang="cs-CZ"/>
          </a:p>
        </p:txBody>
      </p:sp>
    </p:spTree>
    <p:extLst>
      <p:ext uri="{BB962C8B-B14F-4D97-AF65-F5344CB8AC3E}">
        <p14:creationId xmlns:p14="http://schemas.microsoft.com/office/powerpoint/2010/main" val="521820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5912BF-936E-4790-8AD2-B55479573DBE}"/>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7D42DEB0-0FB8-458B-8C2C-2B605CA83BE0}"/>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704FE83-DB34-48AD-9011-BE6599B2779B}"/>
              </a:ext>
            </a:extLst>
          </p:cNvPr>
          <p:cNvSpPr>
            <a:spLocks noGrp="1"/>
          </p:cNvSpPr>
          <p:nvPr>
            <p:ph type="dt" sz="half" idx="10"/>
          </p:nvPr>
        </p:nvSpPr>
        <p:spPr/>
        <p:txBody>
          <a:bodyPr/>
          <a:lstStyle/>
          <a:p>
            <a:fld id="{5F27B3E8-259E-4007-9348-4C0B0ED7F3A7}" type="datetimeFigureOut">
              <a:rPr lang="cs-CZ" smtClean="0"/>
              <a:t>01.12.2020</a:t>
            </a:fld>
            <a:endParaRPr lang="cs-CZ"/>
          </a:p>
        </p:txBody>
      </p:sp>
      <p:sp>
        <p:nvSpPr>
          <p:cNvPr id="5" name="Zástupný symbol pro zápatí 4">
            <a:extLst>
              <a:ext uri="{FF2B5EF4-FFF2-40B4-BE49-F238E27FC236}">
                <a16:creationId xmlns:a16="http://schemas.microsoft.com/office/drawing/2014/main" id="{BA61E7D1-1254-4B45-85A4-7DB10ED18AE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8DE70F7-15C9-4A0B-92F0-049E9D7308E2}"/>
              </a:ext>
            </a:extLst>
          </p:cNvPr>
          <p:cNvSpPr>
            <a:spLocks noGrp="1"/>
          </p:cNvSpPr>
          <p:nvPr>
            <p:ph type="sldNum" sz="quarter" idx="12"/>
          </p:nvPr>
        </p:nvSpPr>
        <p:spPr/>
        <p:txBody>
          <a:bodyPr/>
          <a:lstStyle/>
          <a:p>
            <a:fld id="{1927D19B-98C0-478B-98B5-4B9D2F0F6FFA}" type="slidenum">
              <a:rPr lang="cs-CZ" smtClean="0"/>
              <a:t>‹#›</a:t>
            </a:fld>
            <a:endParaRPr lang="cs-CZ"/>
          </a:p>
        </p:txBody>
      </p:sp>
    </p:spTree>
    <p:extLst>
      <p:ext uri="{BB962C8B-B14F-4D97-AF65-F5344CB8AC3E}">
        <p14:creationId xmlns:p14="http://schemas.microsoft.com/office/powerpoint/2010/main" val="2713220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CE10D1-04B5-4111-9184-603466011079}"/>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BAB92E94-E523-4ABB-ABB6-DB39097A17E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77214188-E9E7-469D-A843-F0A1F04D0F59}"/>
              </a:ext>
            </a:extLst>
          </p:cNvPr>
          <p:cNvSpPr>
            <a:spLocks noGrp="1"/>
          </p:cNvSpPr>
          <p:nvPr>
            <p:ph type="dt" sz="half" idx="10"/>
          </p:nvPr>
        </p:nvSpPr>
        <p:spPr/>
        <p:txBody>
          <a:bodyPr/>
          <a:lstStyle/>
          <a:p>
            <a:fld id="{5F27B3E8-259E-4007-9348-4C0B0ED7F3A7}" type="datetimeFigureOut">
              <a:rPr lang="cs-CZ" smtClean="0"/>
              <a:t>01.12.2020</a:t>
            </a:fld>
            <a:endParaRPr lang="cs-CZ"/>
          </a:p>
        </p:txBody>
      </p:sp>
      <p:sp>
        <p:nvSpPr>
          <p:cNvPr id="5" name="Zástupný symbol pro zápatí 4">
            <a:extLst>
              <a:ext uri="{FF2B5EF4-FFF2-40B4-BE49-F238E27FC236}">
                <a16:creationId xmlns:a16="http://schemas.microsoft.com/office/drawing/2014/main" id="{6BC8423B-6105-4FBA-8384-F909B165612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8F84B39-DAD4-41AC-8F35-B4688722CC94}"/>
              </a:ext>
            </a:extLst>
          </p:cNvPr>
          <p:cNvSpPr>
            <a:spLocks noGrp="1"/>
          </p:cNvSpPr>
          <p:nvPr>
            <p:ph type="sldNum" sz="quarter" idx="12"/>
          </p:nvPr>
        </p:nvSpPr>
        <p:spPr/>
        <p:txBody>
          <a:bodyPr/>
          <a:lstStyle/>
          <a:p>
            <a:fld id="{1927D19B-98C0-478B-98B5-4B9D2F0F6FFA}" type="slidenum">
              <a:rPr lang="cs-CZ" smtClean="0"/>
              <a:t>‹#›</a:t>
            </a:fld>
            <a:endParaRPr lang="cs-CZ"/>
          </a:p>
        </p:txBody>
      </p:sp>
    </p:spTree>
    <p:extLst>
      <p:ext uri="{BB962C8B-B14F-4D97-AF65-F5344CB8AC3E}">
        <p14:creationId xmlns:p14="http://schemas.microsoft.com/office/powerpoint/2010/main" val="916466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B3138B-21A5-4313-ABE7-C6A2110CAAE8}"/>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0A64EBAF-19CD-41C1-A926-E6EAFDFFC14A}"/>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75A763ED-BFC9-4BB0-BDB2-788A31B6B1DA}"/>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E3556955-F7D0-4C87-84A2-64E6F9F898DA}"/>
              </a:ext>
            </a:extLst>
          </p:cNvPr>
          <p:cNvSpPr>
            <a:spLocks noGrp="1"/>
          </p:cNvSpPr>
          <p:nvPr>
            <p:ph type="dt" sz="half" idx="10"/>
          </p:nvPr>
        </p:nvSpPr>
        <p:spPr/>
        <p:txBody>
          <a:bodyPr/>
          <a:lstStyle/>
          <a:p>
            <a:fld id="{5F27B3E8-259E-4007-9348-4C0B0ED7F3A7}" type="datetimeFigureOut">
              <a:rPr lang="cs-CZ" smtClean="0"/>
              <a:t>01.12.2020</a:t>
            </a:fld>
            <a:endParaRPr lang="cs-CZ"/>
          </a:p>
        </p:txBody>
      </p:sp>
      <p:sp>
        <p:nvSpPr>
          <p:cNvPr id="6" name="Zástupný symbol pro zápatí 5">
            <a:extLst>
              <a:ext uri="{FF2B5EF4-FFF2-40B4-BE49-F238E27FC236}">
                <a16:creationId xmlns:a16="http://schemas.microsoft.com/office/drawing/2014/main" id="{AD13CAD7-03FD-48BE-8DEB-4E77C68FE4A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EEA596A0-ED80-43B2-BE77-5FE1E076FC65}"/>
              </a:ext>
            </a:extLst>
          </p:cNvPr>
          <p:cNvSpPr>
            <a:spLocks noGrp="1"/>
          </p:cNvSpPr>
          <p:nvPr>
            <p:ph type="sldNum" sz="quarter" idx="12"/>
          </p:nvPr>
        </p:nvSpPr>
        <p:spPr/>
        <p:txBody>
          <a:bodyPr/>
          <a:lstStyle/>
          <a:p>
            <a:fld id="{1927D19B-98C0-478B-98B5-4B9D2F0F6FFA}" type="slidenum">
              <a:rPr lang="cs-CZ" smtClean="0"/>
              <a:t>‹#›</a:t>
            </a:fld>
            <a:endParaRPr lang="cs-CZ"/>
          </a:p>
        </p:txBody>
      </p:sp>
    </p:spTree>
    <p:extLst>
      <p:ext uri="{BB962C8B-B14F-4D97-AF65-F5344CB8AC3E}">
        <p14:creationId xmlns:p14="http://schemas.microsoft.com/office/powerpoint/2010/main" val="1798942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60FBE7-0145-4C72-990F-EA6EB8FC2A75}"/>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D593D475-5519-4291-AA36-BED3E3E192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4B307E8F-02CE-4359-898B-0A27D8E26068}"/>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12A91EE6-8D20-4098-B325-B02B4EB15D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1D328462-721C-4C94-AB90-76503773E072}"/>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F18AEEAB-D767-4F0F-B5F2-17E99215E87F}"/>
              </a:ext>
            </a:extLst>
          </p:cNvPr>
          <p:cNvSpPr>
            <a:spLocks noGrp="1"/>
          </p:cNvSpPr>
          <p:nvPr>
            <p:ph type="dt" sz="half" idx="10"/>
          </p:nvPr>
        </p:nvSpPr>
        <p:spPr/>
        <p:txBody>
          <a:bodyPr/>
          <a:lstStyle/>
          <a:p>
            <a:fld id="{5F27B3E8-259E-4007-9348-4C0B0ED7F3A7}" type="datetimeFigureOut">
              <a:rPr lang="cs-CZ" smtClean="0"/>
              <a:t>01.12.2020</a:t>
            </a:fld>
            <a:endParaRPr lang="cs-CZ"/>
          </a:p>
        </p:txBody>
      </p:sp>
      <p:sp>
        <p:nvSpPr>
          <p:cNvPr id="8" name="Zástupný symbol pro zápatí 7">
            <a:extLst>
              <a:ext uri="{FF2B5EF4-FFF2-40B4-BE49-F238E27FC236}">
                <a16:creationId xmlns:a16="http://schemas.microsoft.com/office/drawing/2014/main" id="{753220C4-C905-4EEC-AD13-394003A41526}"/>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7E581715-B7AB-49CB-A771-5794D22C9B88}"/>
              </a:ext>
            </a:extLst>
          </p:cNvPr>
          <p:cNvSpPr>
            <a:spLocks noGrp="1"/>
          </p:cNvSpPr>
          <p:nvPr>
            <p:ph type="sldNum" sz="quarter" idx="12"/>
          </p:nvPr>
        </p:nvSpPr>
        <p:spPr/>
        <p:txBody>
          <a:bodyPr/>
          <a:lstStyle/>
          <a:p>
            <a:fld id="{1927D19B-98C0-478B-98B5-4B9D2F0F6FFA}" type="slidenum">
              <a:rPr lang="cs-CZ" smtClean="0"/>
              <a:t>‹#›</a:t>
            </a:fld>
            <a:endParaRPr lang="cs-CZ"/>
          </a:p>
        </p:txBody>
      </p:sp>
    </p:spTree>
    <p:extLst>
      <p:ext uri="{BB962C8B-B14F-4D97-AF65-F5344CB8AC3E}">
        <p14:creationId xmlns:p14="http://schemas.microsoft.com/office/powerpoint/2010/main" val="2329040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744477-A657-4D65-9D47-DF2E6F6C4BB2}"/>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FE39F33F-D732-456A-BA00-8B088E649CBE}"/>
              </a:ext>
            </a:extLst>
          </p:cNvPr>
          <p:cNvSpPr>
            <a:spLocks noGrp="1"/>
          </p:cNvSpPr>
          <p:nvPr>
            <p:ph type="dt" sz="half" idx="10"/>
          </p:nvPr>
        </p:nvSpPr>
        <p:spPr/>
        <p:txBody>
          <a:bodyPr/>
          <a:lstStyle/>
          <a:p>
            <a:fld id="{5F27B3E8-259E-4007-9348-4C0B0ED7F3A7}" type="datetimeFigureOut">
              <a:rPr lang="cs-CZ" smtClean="0"/>
              <a:t>01.12.2020</a:t>
            </a:fld>
            <a:endParaRPr lang="cs-CZ"/>
          </a:p>
        </p:txBody>
      </p:sp>
      <p:sp>
        <p:nvSpPr>
          <p:cNvPr id="4" name="Zástupný symbol pro zápatí 3">
            <a:extLst>
              <a:ext uri="{FF2B5EF4-FFF2-40B4-BE49-F238E27FC236}">
                <a16:creationId xmlns:a16="http://schemas.microsoft.com/office/drawing/2014/main" id="{6C6110E5-3808-4C94-B3FE-CDD50784C989}"/>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C1E01063-5DFB-4A4D-A2AA-74F67B36A4E6}"/>
              </a:ext>
            </a:extLst>
          </p:cNvPr>
          <p:cNvSpPr>
            <a:spLocks noGrp="1"/>
          </p:cNvSpPr>
          <p:nvPr>
            <p:ph type="sldNum" sz="quarter" idx="12"/>
          </p:nvPr>
        </p:nvSpPr>
        <p:spPr/>
        <p:txBody>
          <a:bodyPr/>
          <a:lstStyle/>
          <a:p>
            <a:fld id="{1927D19B-98C0-478B-98B5-4B9D2F0F6FFA}" type="slidenum">
              <a:rPr lang="cs-CZ" smtClean="0"/>
              <a:t>‹#›</a:t>
            </a:fld>
            <a:endParaRPr lang="cs-CZ"/>
          </a:p>
        </p:txBody>
      </p:sp>
    </p:spTree>
    <p:extLst>
      <p:ext uri="{BB962C8B-B14F-4D97-AF65-F5344CB8AC3E}">
        <p14:creationId xmlns:p14="http://schemas.microsoft.com/office/powerpoint/2010/main" val="670090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7DFD39A9-B106-4405-B5B5-B6D2724719E3}"/>
              </a:ext>
            </a:extLst>
          </p:cNvPr>
          <p:cNvSpPr>
            <a:spLocks noGrp="1"/>
          </p:cNvSpPr>
          <p:nvPr>
            <p:ph type="dt" sz="half" idx="10"/>
          </p:nvPr>
        </p:nvSpPr>
        <p:spPr/>
        <p:txBody>
          <a:bodyPr/>
          <a:lstStyle/>
          <a:p>
            <a:fld id="{5F27B3E8-259E-4007-9348-4C0B0ED7F3A7}" type="datetimeFigureOut">
              <a:rPr lang="cs-CZ" smtClean="0"/>
              <a:t>01.12.2020</a:t>
            </a:fld>
            <a:endParaRPr lang="cs-CZ"/>
          </a:p>
        </p:txBody>
      </p:sp>
      <p:sp>
        <p:nvSpPr>
          <p:cNvPr id="3" name="Zástupný symbol pro zápatí 2">
            <a:extLst>
              <a:ext uri="{FF2B5EF4-FFF2-40B4-BE49-F238E27FC236}">
                <a16:creationId xmlns:a16="http://schemas.microsoft.com/office/drawing/2014/main" id="{929D03F7-65B7-4605-83EE-3CBDB5CEB12E}"/>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09CE3388-DAC4-463B-AC12-A147572FFD05}"/>
              </a:ext>
            </a:extLst>
          </p:cNvPr>
          <p:cNvSpPr>
            <a:spLocks noGrp="1"/>
          </p:cNvSpPr>
          <p:nvPr>
            <p:ph type="sldNum" sz="quarter" idx="12"/>
          </p:nvPr>
        </p:nvSpPr>
        <p:spPr/>
        <p:txBody>
          <a:bodyPr/>
          <a:lstStyle/>
          <a:p>
            <a:fld id="{1927D19B-98C0-478B-98B5-4B9D2F0F6FFA}" type="slidenum">
              <a:rPr lang="cs-CZ" smtClean="0"/>
              <a:t>‹#›</a:t>
            </a:fld>
            <a:endParaRPr lang="cs-CZ"/>
          </a:p>
        </p:txBody>
      </p:sp>
    </p:spTree>
    <p:extLst>
      <p:ext uri="{BB962C8B-B14F-4D97-AF65-F5344CB8AC3E}">
        <p14:creationId xmlns:p14="http://schemas.microsoft.com/office/powerpoint/2010/main" val="553356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B56236-38B2-4E50-BF2F-C707884FB05A}"/>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CEC46CBD-410F-4532-94D6-DE8DEE375A5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466241C1-68E2-449E-A713-12107B8E15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9D1DB717-F256-4AED-8EC2-5D6D59D1C1C7}"/>
              </a:ext>
            </a:extLst>
          </p:cNvPr>
          <p:cNvSpPr>
            <a:spLocks noGrp="1"/>
          </p:cNvSpPr>
          <p:nvPr>
            <p:ph type="dt" sz="half" idx="10"/>
          </p:nvPr>
        </p:nvSpPr>
        <p:spPr/>
        <p:txBody>
          <a:bodyPr/>
          <a:lstStyle/>
          <a:p>
            <a:fld id="{5F27B3E8-259E-4007-9348-4C0B0ED7F3A7}" type="datetimeFigureOut">
              <a:rPr lang="cs-CZ" smtClean="0"/>
              <a:t>01.12.2020</a:t>
            </a:fld>
            <a:endParaRPr lang="cs-CZ"/>
          </a:p>
        </p:txBody>
      </p:sp>
      <p:sp>
        <p:nvSpPr>
          <p:cNvPr id="6" name="Zástupný symbol pro zápatí 5">
            <a:extLst>
              <a:ext uri="{FF2B5EF4-FFF2-40B4-BE49-F238E27FC236}">
                <a16:creationId xmlns:a16="http://schemas.microsoft.com/office/drawing/2014/main" id="{CDF46034-38B6-4935-9932-2241368B5C93}"/>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13B4720-0FCE-49FD-9221-B32B776B9124}"/>
              </a:ext>
            </a:extLst>
          </p:cNvPr>
          <p:cNvSpPr>
            <a:spLocks noGrp="1"/>
          </p:cNvSpPr>
          <p:nvPr>
            <p:ph type="sldNum" sz="quarter" idx="12"/>
          </p:nvPr>
        </p:nvSpPr>
        <p:spPr/>
        <p:txBody>
          <a:bodyPr/>
          <a:lstStyle/>
          <a:p>
            <a:fld id="{1927D19B-98C0-478B-98B5-4B9D2F0F6FFA}" type="slidenum">
              <a:rPr lang="cs-CZ" smtClean="0"/>
              <a:t>‹#›</a:t>
            </a:fld>
            <a:endParaRPr lang="cs-CZ"/>
          </a:p>
        </p:txBody>
      </p:sp>
    </p:spTree>
    <p:extLst>
      <p:ext uri="{BB962C8B-B14F-4D97-AF65-F5344CB8AC3E}">
        <p14:creationId xmlns:p14="http://schemas.microsoft.com/office/powerpoint/2010/main" val="2858120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3A76A5-ED39-4E2B-98AA-27EA02106732}"/>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7E85018E-0FEF-4710-B991-5BEF090C0B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520EF064-9026-42D5-90F8-0340BD9C3E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9FB606C1-28BF-4D87-847B-35B63DA7AEB5}"/>
              </a:ext>
            </a:extLst>
          </p:cNvPr>
          <p:cNvSpPr>
            <a:spLocks noGrp="1"/>
          </p:cNvSpPr>
          <p:nvPr>
            <p:ph type="dt" sz="half" idx="10"/>
          </p:nvPr>
        </p:nvSpPr>
        <p:spPr/>
        <p:txBody>
          <a:bodyPr/>
          <a:lstStyle/>
          <a:p>
            <a:fld id="{5F27B3E8-259E-4007-9348-4C0B0ED7F3A7}" type="datetimeFigureOut">
              <a:rPr lang="cs-CZ" smtClean="0"/>
              <a:t>01.12.2020</a:t>
            </a:fld>
            <a:endParaRPr lang="cs-CZ"/>
          </a:p>
        </p:txBody>
      </p:sp>
      <p:sp>
        <p:nvSpPr>
          <p:cNvPr id="6" name="Zástupný symbol pro zápatí 5">
            <a:extLst>
              <a:ext uri="{FF2B5EF4-FFF2-40B4-BE49-F238E27FC236}">
                <a16:creationId xmlns:a16="http://schemas.microsoft.com/office/drawing/2014/main" id="{C8A31E52-0AF7-41E5-BC1F-DFEB9483E73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0AFB9FC4-D8A5-4188-9269-16A94BE12BE8}"/>
              </a:ext>
            </a:extLst>
          </p:cNvPr>
          <p:cNvSpPr>
            <a:spLocks noGrp="1"/>
          </p:cNvSpPr>
          <p:nvPr>
            <p:ph type="sldNum" sz="quarter" idx="12"/>
          </p:nvPr>
        </p:nvSpPr>
        <p:spPr/>
        <p:txBody>
          <a:bodyPr/>
          <a:lstStyle/>
          <a:p>
            <a:fld id="{1927D19B-98C0-478B-98B5-4B9D2F0F6FFA}" type="slidenum">
              <a:rPr lang="cs-CZ" smtClean="0"/>
              <a:t>‹#›</a:t>
            </a:fld>
            <a:endParaRPr lang="cs-CZ"/>
          </a:p>
        </p:txBody>
      </p:sp>
    </p:spTree>
    <p:extLst>
      <p:ext uri="{BB962C8B-B14F-4D97-AF65-F5344CB8AC3E}">
        <p14:creationId xmlns:p14="http://schemas.microsoft.com/office/powerpoint/2010/main" val="114327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7942D09D-D6E0-4F0F-B264-7D9739304FC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130DF963-7C5D-463B-BEEA-9B9BAF7F61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056A9A3-ED49-4F22-9B22-3D5A790F3D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27B3E8-259E-4007-9348-4C0B0ED7F3A7}" type="datetimeFigureOut">
              <a:rPr lang="cs-CZ" smtClean="0"/>
              <a:t>01.12.2020</a:t>
            </a:fld>
            <a:endParaRPr lang="cs-CZ"/>
          </a:p>
        </p:txBody>
      </p:sp>
      <p:sp>
        <p:nvSpPr>
          <p:cNvPr id="5" name="Zástupný symbol pro zápatí 4">
            <a:extLst>
              <a:ext uri="{FF2B5EF4-FFF2-40B4-BE49-F238E27FC236}">
                <a16:creationId xmlns:a16="http://schemas.microsoft.com/office/drawing/2014/main" id="{EF7EAB7D-69DD-4D86-BC0D-63AD272AAE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E8AB5ACE-6976-425C-B82F-EDF175E087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27D19B-98C0-478B-98B5-4B9D2F0F6FFA}" type="slidenum">
              <a:rPr lang="cs-CZ" smtClean="0"/>
              <a:t>‹#›</a:t>
            </a:fld>
            <a:endParaRPr lang="cs-CZ"/>
          </a:p>
        </p:txBody>
      </p:sp>
    </p:spTree>
    <p:extLst>
      <p:ext uri="{BB962C8B-B14F-4D97-AF65-F5344CB8AC3E}">
        <p14:creationId xmlns:p14="http://schemas.microsoft.com/office/powerpoint/2010/main" val="8942534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7691DE-800C-4F00-BBC9-338C0B3AB877}"/>
              </a:ext>
            </a:extLst>
          </p:cNvPr>
          <p:cNvSpPr>
            <a:spLocks noGrp="1"/>
          </p:cNvSpPr>
          <p:nvPr>
            <p:ph type="ctrTitle"/>
          </p:nvPr>
        </p:nvSpPr>
        <p:spPr/>
        <p:txBody>
          <a:bodyPr>
            <a:normAutofit/>
          </a:bodyPr>
          <a:lstStyle/>
          <a:p>
            <a:r>
              <a:rPr lang="de-DE" sz="3600" dirty="0"/>
              <a:t>Nordrhein-Westfalen</a:t>
            </a:r>
            <a:endParaRPr lang="cs-CZ" sz="3600" dirty="0"/>
          </a:p>
        </p:txBody>
      </p:sp>
    </p:spTree>
    <p:extLst>
      <p:ext uri="{BB962C8B-B14F-4D97-AF65-F5344CB8AC3E}">
        <p14:creationId xmlns:p14="http://schemas.microsoft.com/office/powerpoint/2010/main" val="37255668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a:extLst>
              <a:ext uri="{FF2B5EF4-FFF2-40B4-BE49-F238E27FC236}">
                <a16:creationId xmlns:a16="http://schemas.microsoft.com/office/drawing/2014/main" id="{8C13376D-5E0B-427A-884E-CB8B284231A1}"/>
              </a:ext>
            </a:extLst>
          </p:cNvPr>
          <p:cNvSpPr>
            <a:spLocks noGrp="1"/>
          </p:cNvSpPr>
          <p:nvPr>
            <p:ph type="title"/>
          </p:nvPr>
        </p:nvSpPr>
        <p:spPr/>
        <p:txBody>
          <a:bodyPr/>
          <a:lstStyle/>
          <a:p>
            <a:pPr algn="ctr" eaLnBrk="1" hangingPunct="1"/>
            <a:r>
              <a:rPr lang="de-DE" altLang="cs-CZ" sz="2400" dirty="0"/>
              <a:t>FIRMEN</a:t>
            </a:r>
            <a:r>
              <a:rPr lang="cs-CZ" altLang="cs-CZ" sz="2400" dirty="0"/>
              <a:t> II.</a:t>
            </a:r>
          </a:p>
        </p:txBody>
      </p:sp>
      <p:sp>
        <p:nvSpPr>
          <p:cNvPr id="3" name="Zástupný symbol pro obsah 2">
            <a:extLst>
              <a:ext uri="{FF2B5EF4-FFF2-40B4-BE49-F238E27FC236}">
                <a16:creationId xmlns:a16="http://schemas.microsoft.com/office/drawing/2014/main" id="{82D2BB09-7A6A-47C5-8589-48901C27D0CB}"/>
              </a:ext>
            </a:extLst>
          </p:cNvPr>
          <p:cNvSpPr>
            <a:spLocks noGrp="1"/>
          </p:cNvSpPr>
          <p:nvPr>
            <p:ph idx="1"/>
          </p:nvPr>
        </p:nvSpPr>
        <p:spPr/>
        <p:txBody>
          <a:bodyPr rtlCol="0">
            <a:normAutofit lnSpcReduction="10000"/>
          </a:bodyPr>
          <a:lstStyle/>
          <a:p>
            <a:pPr>
              <a:defRPr/>
            </a:pPr>
            <a:r>
              <a:rPr lang="cs-CZ" sz="2400" dirty="0"/>
              <a:t>REWE GROUP (</a:t>
            </a:r>
            <a:r>
              <a:rPr lang="de-DE" sz="2400" dirty="0">
                <a:solidFill>
                  <a:srgbClr val="FF0000"/>
                </a:solidFill>
              </a:rPr>
              <a:t>Re</a:t>
            </a:r>
            <a:r>
              <a:rPr lang="de-DE" sz="2400" dirty="0"/>
              <a:t>visionsverband der </a:t>
            </a:r>
            <a:r>
              <a:rPr lang="de-DE" sz="2400" dirty="0">
                <a:solidFill>
                  <a:srgbClr val="FF0000"/>
                </a:solidFill>
              </a:rPr>
              <a:t>We</a:t>
            </a:r>
            <a:r>
              <a:rPr lang="de-DE" sz="2400" dirty="0"/>
              <a:t>stkauf-Genossenschaften</a:t>
            </a:r>
            <a:r>
              <a:rPr lang="cs-CZ" sz="2400" dirty="0"/>
              <a:t>) </a:t>
            </a:r>
            <a:r>
              <a:rPr lang="de-DE" sz="2400" dirty="0"/>
              <a:t>mit der Tochterfirma </a:t>
            </a:r>
            <a:r>
              <a:rPr lang="cs-CZ" sz="2400" dirty="0"/>
              <a:t>Penny-Market (1927, </a:t>
            </a:r>
            <a:r>
              <a:rPr lang="de-DE" sz="2400" dirty="0"/>
              <a:t>Köln</a:t>
            </a:r>
            <a:r>
              <a:rPr lang="cs-CZ" sz="2400" dirty="0"/>
              <a:t>)</a:t>
            </a:r>
          </a:p>
          <a:p>
            <a:pPr>
              <a:defRPr/>
            </a:pPr>
            <a:r>
              <a:rPr lang="de-DE" sz="2400" dirty="0"/>
              <a:t>Aldi</a:t>
            </a:r>
            <a:r>
              <a:rPr lang="cs-CZ" sz="2400" dirty="0"/>
              <a:t> (</a:t>
            </a:r>
            <a:r>
              <a:rPr lang="cs-CZ" sz="2400" dirty="0">
                <a:solidFill>
                  <a:srgbClr val="FF0000"/>
                </a:solidFill>
              </a:rPr>
              <a:t>Al</a:t>
            </a:r>
            <a:r>
              <a:rPr lang="cs-CZ" sz="2400" dirty="0"/>
              <a:t>brecht-</a:t>
            </a:r>
            <a:r>
              <a:rPr lang="de-DE" sz="2400" dirty="0">
                <a:solidFill>
                  <a:srgbClr val="FF0000"/>
                </a:solidFill>
              </a:rPr>
              <a:t>Di</a:t>
            </a:r>
            <a:r>
              <a:rPr lang="de-DE" sz="2400" dirty="0"/>
              <a:t>scount</a:t>
            </a:r>
            <a:r>
              <a:rPr lang="cs-CZ" sz="2400" dirty="0"/>
              <a:t>), </a:t>
            </a:r>
            <a:r>
              <a:rPr lang="de-DE" sz="2400" dirty="0"/>
              <a:t>die größte deutsche Lebensmittelhandelskette, gegründet 1913, seit </a:t>
            </a:r>
            <a:r>
              <a:rPr lang="cs-CZ" sz="2400" dirty="0"/>
              <a:t>1960 </a:t>
            </a:r>
            <a:r>
              <a:rPr lang="de-DE" sz="2400" dirty="0"/>
              <a:t>geteilt in Aldi-Nord</a:t>
            </a:r>
            <a:r>
              <a:rPr lang="cs-CZ" sz="2400" dirty="0"/>
              <a:t> </a:t>
            </a:r>
            <a:r>
              <a:rPr lang="de-DE" sz="2400" dirty="0"/>
              <a:t>mit Sitz in </a:t>
            </a:r>
            <a:r>
              <a:rPr lang="cs-CZ" sz="2400" dirty="0"/>
              <a:t>Essen </a:t>
            </a:r>
            <a:r>
              <a:rPr lang="de-DE" sz="2400" dirty="0"/>
              <a:t>und Aldi-Süd mit Sitz in Mülheim an der Ruhr</a:t>
            </a:r>
            <a:endParaRPr lang="cs-CZ" sz="2400" dirty="0"/>
          </a:p>
          <a:p>
            <a:pPr>
              <a:defRPr/>
            </a:pPr>
            <a:r>
              <a:rPr lang="cs-CZ" sz="2400" dirty="0"/>
              <a:t>Bayer AG, </a:t>
            </a:r>
            <a:r>
              <a:rPr lang="de-DE" sz="2400" dirty="0"/>
              <a:t>chemischer und pharmazeutischer Konzern </a:t>
            </a:r>
            <a:r>
              <a:rPr lang="cs-CZ" sz="2400" dirty="0"/>
              <a:t>(1863, </a:t>
            </a:r>
            <a:r>
              <a:rPr lang="de-DE" sz="2400" dirty="0"/>
              <a:t>Leverkusen</a:t>
            </a:r>
            <a:r>
              <a:rPr lang="cs-CZ" sz="2400" dirty="0"/>
              <a:t>)</a:t>
            </a:r>
          </a:p>
          <a:p>
            <a:pPr>
              <a:defRPr/>
            </a:pPr>
            <a:r>
              <a:rPr lang="de-DE" sz="2400" dirty="0"/>
              <a:t>Bertelsmann</a:t>
            </a:r>
            <a:r>
              <a:rPr lang="cs-CZ" sz="2400" dirty="0"/>
              <a:t> AG, </a:t>
            </a:r>
            <a:r>
              <a:rPr lang="de-DE" sz="2400" dirty="0"/>
              <a:t>Herausgeberkonzern</a:t>
            </a:r>
            <a:r>
              <a:rPr lang="cs-CZ" sz="2400" dirty="0"/>
              <a:t> (1835 </a:t>
            </a:r>
            <a:r>
              <a:rPr lang="de-DE" sz="2400" dirty="0"/>
              <a:t>Gütersloh</a:t>
            </a:r>
            <a:r>
              <a:rPr lang="cs-CZ" sz="2400" dirty="0"/>
              <a:t>)</a:t>
            </a:r>
          </a:p>
          <a:p>
            <a:pPr>
              <a:defRPr/>
            </a:pPr>
            <a:r>
              <a:rPr lang="de-DE" sz="2400" dirty="0"/>
              <a:t>Hochtief</a:t>
            </a:r>
            <a:r>
              <a:rPr lang="cs-CZ" sz="2400" dirty="0"/>
              <a:t> AG, </a:t>
            </a:r>
            <a:r>
              <a:rPr lang="de-DE" sz="2400" dirty="0"/>
              <a:t>Baukonzern </a:t>
            </a:r>
            <a:r>
              <a:rPr lang="cs-CZ" sz="2400" dirty="0"/>
              <a:t>(1875, </a:t>
            </a:r>
            <a:r>
              <a:rPr lang="de-DE" sz="2400" dirty="0"/>
              <a:t>heutiger Sitz</a:t>
            </a:r>
            <a:r>
              <a:rPr lang="cs-CZ" sz="2400" dirty="0"/>
              <a:t>: Essen)</a:t>
            </a:r>
          </a:p>
          <a:p>
            <a:pPr>
              <a:defRPr/>
            </a:pPr>
            <a:r>
              <a:rPr lang="de-DE" sz="2400" dirty="0"/>
              <a:t>Henkel</a:t>
            </a:r>
            <a:r>
              <a:rPr lang="cs-CZ" sz="2400" dirty="0"/>
              <a:t>, </a:t>
            </a:r>
            <a:r>
              <a:rPr lang="de-DE" sz="2400" dirty="0"/>
              <a:t>Kosmetik und Waschmittel</a:t>
            </a:r>
            <a:r>
              <a:rPr lang="cs-CZ" sz="2400" dirty="0"/>
              <a:t> (</a:t>
            </a:r>
            <a:r>
              <a:rPr lang="de-DE" sz="2400" dirty="0"/>
              <a:t>Persil</a:t>
            </a:r>
            <a:r>
              <a:rPr lang="cs-CZ" sz="2400" dirty="0"/>
              <a:t> </a:t>
            </a:r>
            <a:r>
              <a:rPr lang="de-DE" sz="2400" dirty="0"/>
              <a:t>seit </a:t>
            </a:r>
            <a:r>
              <a:rPr lang="cs-CZ" sz="2400" dirty="0"/>
              <a:t>1907), </a:t>
            </a:r>
            <a:r>
              <a:rPr lang="de-DE" sz="2400" dirty="0"/>
              <a:t>Sitz</a:t>
            </a:r>
            <a:r>
              <a:rPr lang="cs-CZ" sz="2400" dirty="0"/>
              <a:t>: </a:t>
            </a:r>
            <a:r>
              <a:rPr lang="de-DE" sz="2400" dirty="0"/>
              <a:t>Düsseldorf</a:t>
            </a:r>
            <a:endParaRPr lang="cs-CZ" sz="2400" dirty="0"/>
          </a:p>
          <a:p>
            <a:pPr>
              <a:defRPr/>
            </a:pPr>
            <a:r>
              <a:rPr lang="cs-CZ" sz="2400" dirty="0"/>
              <a:t>Dr. </a:t>
            </a:r>
            <a:r>
              <a:rPr lang="de-DE" sz="2400" dirty="0"/>
              <a:t>Oetker</a:t>
            </a:r>
            <a:r>
              <a:rPr lang="cs-CZ" sz="2400" dirty="0"/>
              <a:t>, </a:t>
            </a:r>
            <a:r>
              <a:rPr lang="de-DE" sz="2400" dirty="0"/>
              <a:t>Lebensmittelkonzern</a:t>
            </a:r>
            <a:r>
              <a:rPr lang="cs-CZ" sz="2400" dirty="0"/>
              <a:t>, </a:t>
            </a:r>
            <a:r>
              <a:rPr lang="de-DE" sz="2400" dirty="0"/>
              <a:t>weltberühmt durch Erzeugung von Backpulver und Pudding </a:t>
            </a:r>
            <a:r>
              <a:rPr lang="cs-CZ" sz="2400" dirty="0"/>
              <a:t>(</a:t>
            </a:r>
            <a:r>
              <a:rPr lang="de-DE" sz="2400" dirty="0"/>
              <a:t>seit </a:t>
            </a:r>
            <a:r>
              <a:rPr lang="cs-CZ" sz="2400" dirty="0"/>
              <a:t>1891 </a:t>
            </a:r>
            <a:r>
              <a:rPr lang="de-DE" sz="2400" dirty="0"/>
              <a:t>in</a:t>
            </a:r>
            <a:r>
              <a:rPr lang="cs-CZ" sz="2400" dirty="0"/>
              <a:t> </a:t>
            </a:r>
            <a:r>
              <a:rPr lang="de-DE" sz="2400" dirty="0"/>
              <a:t>Bielefeld</a:t>
            </a:r>
            <a:r>
              <a:rPr lang="cs-CZ" sz="2400" dirty="0"/>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Nadpis 1">
            <a:extLst>
              <a:ext uri="{FF2B5EF4-FFF2-40B4-BE49-F238E27FC236}">
                <a16:creationId xmlns:a16="http://schemas.microsoft.com/office/drawing/2014/main" id="{7DEF798B-CEB6-4C99-8F6A-A82EA6153758}"/>
              </a:ext>
            </a:extLst>
          </p:cNvPr>
          <p:cNvSpPr>
            <a:spLocks noGrp="1"/>
          </p:cNvSpPr>
          <p:nvPr>
            <p:ph type="title"/>
          </p:nvPr>
        </p:nvSpPr>
        <p:spPr/>
        <p:txBody>
          <a:bodyPr/>
          <a:lstStyle/>
          <a:p>
            <a:pPr algn="ctr" eaLnBrk="1" hangingPunct="1"/>
            <a:r>
              <a:rPr lang="de-DE" altLang="cs-CZ" sz="3200" dirty="0"/>
              <a:t>UNIVERSITÄTEN</a:t>
            </a:r>
            <a:endParaRPr lang="cs-CZ" altLang="cs-CZ" sz="3200" dirty="0"/>
          </a:p>
        </p:txBody>
      </p:sp>
      <p:sp>
        <p:nvSpPr>
          <p:cNvPr id="3" name="Zástupný symbol pro obsah 2">
            <a:extLst>
              <a:ext uri="{FF2B5EF4-FFF2-40B4-BE49-F238E27FC236}">
                <a16:creationId xmlns:a16="http://schemas.microsoft.com/office/drawing/2014/main" id="{FAAB6C6D-FFB5-40BC-BB7A-4AD8868C8E18}"/>
              </a:ext>
            </a:extLst>
          </p:cNvPr>
          <p:cNvSpPr>
            <a:spLocks noGrp="1"/>
          </p:cNvSpPr>
          <p:nvPr>
            <p:ph idx="1"/>
          </p:nvPr>
        </p:nvSpPr>
        <p:spPr/>
        <p:txBody>
          <a:bodyPr rtlCol="0">
            <a:normAutofit fontScale="92500" lnSpcReduction="20000"/>
          </a:bodyPr>
          <a:lstStyle/>
          <a:p>
            <a:pPr>
              <a:defRPr/>
            </a:pPr>
            <a:r>
              <a:rPr lang="de-DE" sz="2400" dirty="0"/>
              <a:t>Universität zu Köln (1388-1798, 1919), die zweitälteste Universität in Deutschland</a:t>
            </a:r>
          </a:p>
          <a:p>
            <a:pPr>
              <a:defRPr/>
            </a:pPr>
            <a:r>
              <a:rPr lang="de-DE" sz="2400" dirty="0"/>
              <a:t>Westfälische Wilhelms-Universität Münster (1780-1818, 1902)</a:t>
            </a:r>
          </a:p>
          <a:p>
            <a:pPr>
              <a:defRPr/>
            </a:pPr>
            <a:r>
              <a:rPr lang="de-DE" sz="2400" dirty="0"/>
              <a:t>Rheinische Friedrich-Wilhelms-Universität Bonn (1818)</a:t>
            </a:r>
          </a:p>
          <a:p>
            <a:pPr>
              <a:defRPr/>
            </a:pPr>
            <a:r>
              <a:rPr lang="de-DE" sz="2400" dirty="0"/>
              <a:t>Rheinisch-Westfälische Technische Hochschule Aachen (1870)</a:t>
            </a:r>
          </a:p>
          <a:p>
            <a:pPr>
              <a:defRPr/>
            </a:pPr>
            <a:r>
              <a:rPr lang="de-DE" sz="2400" dirty="0"/>
              <a:t>Heinrich-Heine-Universität Düsseldorf (1965)</a:t>
            </a:r>
          </a:p>
          <a:p>
            <a:pPr>
              <a:defRPr/>
            </a:pPr>
            <a:r>
              <a:rPr lang="de-DE" sz="2400" dirty="0"/>
              <a:t>Ruhr-Universität Bochum (1962)</a:t>
            </a:r>
          </a:p>
          <a:p>
            <a:pPr>
              <a:defRPr/>
            </a:pPr>
            <a:r>
              <a:rPr lang="de-DE" sz="2400" dirty="0"/>
              <a:t>Universität Duisburg-Essen </a:t>
            </a:r>
            <a:r>
              <a:rPr lang="cs-CZ" sz="2400" dirty="0"/>
              <a:t>(</a:t>
            </a:r>
            <a:r>
              <a:rPr lang="de-DE" sz="2400" dirty="0"/>
              <a:t>durch Fusion</a:t>
            </a:r>
            <a:r>
              <a:rPr lang="cs-CZ" sz="2400" dirty="0"/>
              <a:t> 2003)</a:t>
            </a:r>
            <a:endParaRPr lang="de-DE" sz="2400" dirty="0"/>
          </a:p>
          <a:p>
            <a:pPr>
              <a:defRPr/>
            </a:pPr>
            <a:r>
              <a:rPr lang="de-DE" sz="2400" dirty="0"/>
              <a:t>Technische Universität Dortmund</a:t>
            </a:r>
            <a:r>
              <a:rPr lang="cs-CZ" sz="2400" dirty="0"/>
              <a:t> (1968, 2007)</a:t>
            </a:r>
            <a:endParaRPr lang="de-DE" sz="2400" dirty="0"/>
          </a:p>
          <a:p>
            <a:pPr>
              <a:defRPr/>
            </a:pPr>
            <a:r>
              <a:rPr lang="de-DE" sz="2400" dirty="0"/>
              <a:t>Universität Bielefeld</a:t>
            </a:r>
            <a:r>
              <a:rPr lang="cs-CZ" sz="2400" dirty="0"/>
              <a:t> (1969)</a:t>
            </a:r>
            <a:endParaRPr lang="de-DE" sz="2400" dirty="0"/>
          </a:p>
          <a:p>
            <a:pPr>
              <a:defRPr/>
            </a:pPr>
            <a:r>
              <a:rPr lang="de-DE" sz="2400" dirty="0"/>
              <a:t>Universität Paderborn</a:t>
            </a:r>
            <a:r>
              <a:rPr lang="cs-CZ" sz="2400" dirty="0"/>
              <a:t> (1972)</a:t>
            </a:r>
            <a:endParaRPr lang="de-DE" sz="2400" dirty="0"/>
          </a:p>
          <a:p>
            <a:pPr>
              <a:defRPr/>
            </a:pPr>
            <a:r>
              <a:rPr lang="de-DE" sz="2400" dirty="0"/>
              <a:t>Universität Siegen</a:t>
            </a:r>
            <a:r>
              <a:rPr lang="cs-CZ" sz="2400" dirty="0"/>
              <a:t> (1972, 2003)</a:t>
            </a:r>
            <a:endParaRPr lang="de-DE" sz="2400" dirty="0"/>
          </a:p>
          <a:p>
            <a:pPr>
              <a:defRPr/>
            </a:pPr>
            <a:r>
              <a:rPr lang="de-DE" sz="2400" dirty="0"/>
              <a:t>Bergische Universität Wuppertal</a:t>
            </a:r>
            <a:r>
              <a:rPr lang="cs-CZ" sz="2400" dirty="0"/>
              <a:t> (1974, 2003)</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a:extLst>
              <a:ext uri="{FF2B5EF4-FFF2-40B4-BE49-F238E27FC236}">
                <a16:creationId xmlns:a16="http://schemas.microsoft.com/office/drawing/2014/main" id="{95BEB238-68D3-47E6-A19A-4008A8B34C4F}"/>
              </a:ext>
            </a:extLst>
          </p:cNvPr>
          <p:cNvSpPr>
            <a:spLocks noGrp="1"/>
          </p:cNvSpPr>
          <p:nvPr>
            <p:ph type="title"/>
          </p:nvPr>
        </p:nvSpPr>
        <p:spPr/>
        <p:txBody>
          <a:bodyPr/>
          <a:lstStyle/>
          <a:p>
            <a:pPr algn="ctr" eaLnBrk="1" hangingPunct="1"/>
            <a:r>
              <a:rPr lang="de-DE" altLang="cs-CZ" sz="2400" dirty="0"/>
              <a:t>UNESCO-DENKMÄLER</a:t>
            </a:r>
            <a:endParaRPr lang="cs-CZ" altLang="cs-CZ" sz="2400" dirty="0"/>
          </a:p>
        </p:txBody>
      </p:sp>
      <p:sp>
        <p:nvSpPr>
          <p:cNvPr id="16387" name="Zástupný symbol pro obsah 2">
            <a:extLst>
              <a:ext uri="{FF2B5EF4-FFF2-40B4-BE49-F238E27FC236}">
                <a16:creationId xmlns:a16="http://schemas.microsoft.com/office/drawing/2014/main" id="{EFB2B2B6-5339-4CB8-A199-76535D1C3271}"/>
              </a:ext>
            </a:extLst>
          </p:cNvPr>
          <p:cNvSpPr>
            <a:spLocks noGrp="1"/>
          </p:cNvSpPr>
          <p:nvPr>
            <p:ph idx="1"/>
          </p:nvPr>
        </p:nvSpPr>
        <p:spPr/>
        <p:txBody>
          <a:bodyPr/>
          <a:lstStyle/>
          <a:p>
            <a:pPr eaLnBrk="1" hangingPunct="1"/>
            <a:r>
              <a:rPr lang="de-DE" altLang="cs-CZ" sz="2000" dirty="0"/>
              <a:t>Aachen</a:t>
            </a:r>
            <a:r>
              <a:rPr lang="cs-CZ" altLang="cs-CZ" sz="2000" dirty="0"/>
              <a:t> – </a:t>
            </a:r>
            <a:r>
              <a:rPr lang="de-DE" altLang="cs-CZ" sz="2000" dirty="0"/>
              <a:t>Mariendom</a:t>
            </a:r>
            <a:r>
              <a:rPr lang="cs-CZ" altLang="cs-CZ" sz="2000" dirty="0"/>
              <a:t> (</a:t>
            </a:r>
            <a:r>
              <a:rPr lang="de-DE" altLang="cs-CZ" sz="2000" dirty="0"/>
              <a:t>seit </a:t>
            </a:r>
            <a:r>
              <a:rPr lang="cs-CZ" altLang="cs-CZ" sz="2000" dirty="0"/>
              <a:t>1978), </a:t>
            </a:r>
            <a:r>
              <a:rPr lang="de-DE" altLang="cs-CZ" sz="2000" dirty="0"/>
              <a:t>einer der bedeutendsten architektonischen Bauten Europas aus der Karolinger-Zeit </a:t>
            </a:r>
            <a:r>
              <a:rPr lang="cs-CZ" altLang="cs-CZ" sz="2000" dirty="0"/>
              <a:t>(</a:t>
            </a:r>
            <a:r>
              <a:rPr lang="de-DE" altLang="cs-CZ" sz="2000" dirty="0"/>
              <a:t>gegründet </a:t>
            </a:r>
            <a:r>
              <a:rPr lang="cs-CZ" altLang="cs-CZ" sz="2000" dirty="0"/>
              <a:t>786);</a:t>
            </a:r>
          </a:p>
          <a:p>
            <a:pPr eaLnBrk="1" hangingPunct="1"/>
            <a:r>
              <a:rPr lang="de-DE" altLang="cs-CZ" sz="2000" dirty="0"/>
              <a:t>Brühl – Schlösser Augustusburg und Falkenlust mit Parkanlagen </a:t>
            </a:r>
            <a:r>
              <a:rPr lang="cs-CZ" altLang="cs-CZ" sz="2000" dirty="0"/>
              <a:t>(</a:t>
            </a:r>
            <a:r>
              <a:rPr lang="de-DE" altLang="cs-CZ" sz="2000" dirty="0"/>
              <a:t>seit </a:t>
            </a:r>
            <a:r>
              <a:rPr lang="cs-CZ" altLang="cs-CZ" sz="2000" dirty="0"/>
              <a:t>1984), </a:t>
            </a:r>
            <a:r>
              <a:rPr lang="de-DE" altLang="cs-CZ" sz="2000" dirty="0"/>
              <a:t>Meisterwerke des deutschen Rokoko vom bayerischen Baumeister </a:t>
            </a:r>
            <a:r>
              <a:rPr lang="cs-CZ" altLang="cs-CZ" sz="2000" dirty="0"/>
              <a:t>François de </a:t>
            </a:r>
            <a:r>
              <a:rPr lang="cs-CZ" altLang="cs-CZ" sz="2000" dirty="0" err="1"/>
              <a:t>Cuvilliés</a:t>
            </a:r>
            <a:r>
              <a:rPr lang="cs-CZ" altLang="cs-CZ" sz="2000" dirty="0"/>
              <a:t> </a:t>
            </a:r>
            <a:r>
              <a:rPr lang="de-DE" altLang="cs-CZ" sz="2000" dirty="0"/>
              <a:t>aus den Jahren </a:t>
            </a:r>
            <a:r>
              <a:rPr lang="cs-CZ" altLang="cs-CZ" sz="2000" dirty="0"/>
              <a:t>1728-1768 </a:t>
            </a:r>
            <a:r>
              <a:rPr lang="de-DE" altLang="cs-CZ" sz="2000" dirty="0"/>
              <a:t>für den Kölner Kurfürsten-Erzbischof Clemens August von Wittelsbach </a:t>
            </a:r>
            <a:r>
              <a:rPr lang="cs-CZ" altLang="cs-CZ" sz="2000" dirty="0"/>
              <a:t>(1700-1761). </a:t>
            </a:r>
            <a:r>
              <a:rPr lang="de-DE" altLang="cs-CZ" sz="2000" dirty="0"/>
              <a:t>1949 bis 1990 genutzt für Repräsentationszwecke der westdeutschen Bundespräsidenten</a:t>
            </a:r>
            <a:r>
              <a:rPr lang="cs-CZ" altLang="cs-CZ" sz="2000" dirty="0"/>
              <a:t>;</a:t>
            </a:r>
          </a:p>
          <a:p>
            <a:pPr eaLnBrk="1" hangingPunct="1"/>
            <a:r>
              <a:rPr lang="de-DE" altLang="cs-CZ" sz="2000" dirty="0"/>
              <a:t>Köln </a:t>
            </a:r>
            <a:r>
              <a:rPr lang="cs-CZ" altLang="cs-CZ" sz="2000" dirty="0"/>
              <a:t>– </a:t>
            </a:r>
            <a:r>
              <a:rPr lang="de-DE" altLang="cs-CZ" sz="2000" dirty="0"/>
              <a:t>Dom St. Petri und Heiliger Drei Könige </a:t>
            </a:r>
            <a:r>
              <a:rPr lang="cs-CZ" altLang="cs-CZ" sz="2000" dirty="0"/>
              <a:t>(</a:t>
            </a:r>
            <a:r>
              <a:rPr lang="de-DE" altLang="cs-CZ" sz="2000" dirty="0"/>
              <a:t>seit</a:t>
            </a:r>
            <a:r>
              <a:rPr lang="cs-CZ" altLang="cs-CZ" sz="2000" dirty="0"/>
              <a:t> 1996), </a:t>
            </a:r>
            <a:r>
              <a:rPr lang="de-DE" altLang="cs-CZ" sz="2000" dirty="0"/>
              <a:t>nach </a:t>
            </a:r>
            <a:r>
              <a:rPr lang="cs-CZ" altLang="cs-CZ" sz="2000" dirty="0"/>
              <a:t>1880 (</a:t>
            </a:r>
            <a:r>
              <a:rPr lang="de-DE" altLang="cs-CZ" sz="2000" dirty="0"/>
              <a:t>Jahr der Fertigstellung des Doms</a:t>
            </a:r>
            <a:r>
              <a:rPr lang="cs-CZ" altLang="cs-CZ" sz="2000" dirty="0"/>
              <a:t>) </a:t>
            </a:r>
            <a:r>
              <a:rPr lang="de-DE" altLang="cs-CZ" sz="2000" dirty="0"/>
              <a:t>die größte gotische Kathedrale der Welt</a:t>
            </a:r>
            <a:r>
              <a:rPr lang="cs-CZ" altLang="cs-CZ" sz="2000" dirty="0"/>
              <a:t>. </a:t>
            </a:r>
            <a:r>
              <a:rPr lang="de-DE" altLang="cs-CZ" sz="2000" dirty="0"/>
              <a:t>In der Kathedrale befindet sich die älteste Plastik des lateinischen christlichen Abendlandes</a:t>
            </a:r>
            <a:r>
              <a:rPr lang="cs-CZ" altLang="cs-CZ" sz="2000" dirty="0"/>
              <a:t>, </a:t>
            </a:r>
            <a:r>
              <a:rPr lang="de-DE" altLang="cs-CZ" sz="2000" dirty="0"/>
              <a:t>das </a:t>
            </a:r>
            <a:r>
              <a:rPr lang="cs-CZ" altLang="cs-CZ" sz="2000" dirty="0"/>
              <a:t>Gero-</a:t>
            </a:r>
            <a:r>
              <a:rPr lang="de-DE" altLang="cs-CZ" sz="2000" dirty="0"/>
              <a:t>Kreuz</a:t>
            </a:r>
            <a:r>
              <a:rPr lang="cs-CZ" altLang="cs-CZ" sz="2000" dirty="0"/>
              <a:t>) </a:t>
            </a:r>
            <a:r>
              <a:rPr lang="de-DE" altLang="cs-CZ" sz="2000" dirty="0"/>
              <a:t>aus dem Jahre </a:t>
            </a:r>
            <a:r>
              <a:rPr lang="cs-CZ" altLang="cs-CZ" sz="2000" dirty="0"/>
              <a:t>970;</a:t>
            </a:r>
          </a:p>
          <a:p>
            <a:pPr eaLnBrk="1" hangingPunct="1"/>
            <a:r>
              <a:rPr lang="cs-CZ" altLang="cs-CZ" sz="2000" dirty="0"/>
              <a:t>Essen – </a:t>
            </a:r>
            <a:r>
              <a:rPr lang="de-DE" altLang="cs-CZ" sz="2000" dirty="0"/>
              <a:t>industrielle Kulturlandschaft mit dem „Doppelbock“</a:t>
            </a:r>
            <a:r>
              <a:rPr lang="cs-CZ" altLang="cs-CZ" sz="2000" dirty="0"/>
              <a:t>, </a:t>
            </a:r>
            <a:r>
              <a:rPr lang="de-DE" altLang="cs-CZ" sz="2000" dirty="0"/>
              <a:t>sog</a:t>
            </a:r>
            <a:r>
              <a:rPr lang="cs-CZ" altLang="cs-CZ" sz="2000" dirty="0"/>
              <a:t>. </a:t>
            </a:r>
            <a:r>
              <a:rPr lang="de-DE" altLang="cs-CZ" sz="2000" dirty="0"/>
              <a:t>Zeche Zollverein</a:t>
            </a:r>
            <a:r>
              <a:rPr lang="cs-CZ" altLang="cs-CZ" sz="2000" dirty="0"/>
              <a:t>, </a:t>
            </a:r>
            <a:r>
              <a:rPr lang="de-DE" altLang="cs-CZ" sz="2000" dirty="0"/>
              <a:t>ein Werk des Bauhauses aus der Vorkriegszeit </a:t>
            </a:r>
            <a:r>
              <a:rPr lang="cs-CZ" altLang="cs-CZ" sz="2000" dirty="0"/>
              <a:t>(</a:t>
            </a:r>
            <a:r>
              <a:rPr lang="de-DE" altLang="cs-CZ" sz="2000"/>
              <a:t>seit </a:t>
            </a:r>
            <a:r>
              <a:rPr lang="cs-CZ" altLang="cs-CZ" sz="2000"/>
              <a:t>2001</a:t>
            </a:r>
            <a:r>
              <a:rPr lang="cs-CZ" altLang="cs-CZ" sz="2000" dirty="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Zástupný symbol pro obsah 2">
            <a:extLst>
              <a:ext uri="{FF2B5EF4-FFF2-40B4-BE49-F238E27FC236}">
                <a16:creationId xmlns:a16="http://schemas.microsoft.com/office/drawing/2014/main" id="{88AD656F-C6A4-48A5-A5AB-D6C17D576AAD}"/>
              </a:ext>
            </a:extLst>
          </p:cNvPr>
          <p:cNvSpPr>
            <a:spLocks noGrp="1"/>
          </p:cNvSpPr>
          <p:nvPr>
            <p:ph idx="1"/>
          </p:nvPr>
        </p:nvSpPr>
        <p:spPr/>
        <p:txBody>
          <a:bodyPr/>
          <a:lstStyle/>
          <a:p>
            <a:pPr eaLnBrk="1" hangingPunct="1">
              <a:buFontTx/>
              <a:buChar char="-"/>
            </a:pPr>
            <a:r>
              <a:rPr lang="de-DE" altLang="cs-CZ" sz="2800" dirty="0"/>
              <a:t>Fläche: 34 110 km</a:t>
            </a:r>
            <a:r>
              <a:rPr lang="de-DE" altLang="cs-CZ" sz="2800" baseline="30000" dirty="0"/>
              <a:t>2</a:t>
            </a:r>
          </a:p>
          <a:p>
            <a:pPr eaLnBrk="1" hangingPunct="1">
              <a:buFontTx/>
              <a:buChar char="-"/>
            </a:pPr>
            <a:r>
              <a:rPr lang="de-DE" altLang="cs-CZ" sz="2800" dirty="0"/>
              <a:t>Einwohner: 18,0 Mio.</a:t>
            </a:r>
          </a:p>
          <a:p>
            <a:pPr eaLnBrk="1" hangingPunct="1">
              <a:buFontTx/>
              <a:buChar char="-"/>
            </a:pPr>
            <a:r>
              <a:rPr lang="de-DE" altLang="cs-CZ" sz="2800" dirty="0"/>
              <a:t>Beitritt zum Bund: 1949</a:t>
            </a:r>
          </a:p>
          <a:p>
            <a:pPr eaLnBrk="1" hangingPunct="1">
              <a:buFontTx/>
              <a:buChar char="-"/>
            </a:pPr>
            <a:r>
              <a:rPr lang="de-DE" altLang="cs-CZ" sz="2800" dirty="0"/>
              <a:t>Landeshauptstadt: Düsseldorf</a:t>
            </a:r>
          </a:p>
          <a:p>
            <a:pPr eaLnBrk="1" hangingPunct="1">
              <a:buFontTx/>
              <a:buChar char="-"/>
            </a:pPr>
            <a:r>
              <a:rPr lang="de-DE" altLang="cs-CZ" sz="2800" dirty="0"/>
              <a:t>Landesparlament: Landtag Nordrhein – Westfalen (181 Mandate)</a:t>
            </a:r>
          </a:p>
          <a:p>
            <a:pPr eaLnBrk="1" hangingPunct="1">
              <a:buFontTx/>
              <a:buChar char="-"/>
            </a:pPr>
            <a:r>
              <a:rPr lang="de-DE" altLang="cs-CZ" sz="2800" dirty="0"/>
              <a:t>Prozentanzahl der Ausländer: 10,7%</a:t>
            </a:r>
          </a:p>
          <a:p>
            <a:pPr eaLnBrk="1" hangingPunct="1">
              <a:buFontTx/>
              <a:buChar char="-"/>
            </a:pPr>
            <a:r>
              <a:rPr lang="de-DE" altLang="cs-CZ" sz="2800" dirty="0"/>
              <a:t>BIP: 711.419 Mio. (pro Kopf: 39.678) – 20,7% der BRD</a:t>
            </a:r>
            <a:endParaRPr lang="cs-CZ" altLang="cs-CZ" sz="2800" dirty="0"/>
          </a:p>
        </p:txBody>
      </p:sp>
      <p:sp>
        <p:nvSpPr>
          <p:cNvPr id="24579" name="Nadpis 1">
            <a:extLst>
              <a:ext uri="{FF2B5EF4-FFF2-40B4-BE49-F238E27FC236}">
                <a16:creationId xmlns:a16="http://schemas.microsoft.com/office/drawing/2014/main" id="{4E93428D-7D12-4429-9D89-51FFD68654FE}"/>
              </a:ext>
            </a:extLst>
          </p:cNvPr>
          <p:cNvSpPr>
            <a:spLocks noGrp="1"/>
          </p:cNvSpPr>
          <p:nvPr>
            <p:ph type="title"/>
          </p:nvPr>
        </p:nvSpPr>
        <p:spPr/>
        <p:txBody>
          <a:bodyPr/>
          <a:lstStyle/>
          <a:p>
            <a:pPr eaLnBrk="1" hangingPunct="1"/>
            <a:r>
              <a:rPr lang="de-DE" altLang="cs-CZ" sz="2800" dirty="0"/>
              <a:t>Land Nordrhein – Westfalen (NW)</a:t>
            </a:r>
            <a:endParaRPr lang="cs-CZ" altLang="cs-CZ"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Nadpis 3">
            <a:extLst>
              <a:ext uri="{FF2B5EF4-FFF2-40B4-BE49-F238E27FC236}">
                <a16:creationId xmlns:a16="http://schemas.microsoft.com/office/drawing/2014/main" id="{3C61058F-305E-48C7-92CA-84E3266DFC6A}"/>
              </a:ext>
            </a:extLst>
          </p:cNvPr>
          <p:cNvSpPr>
            <a:spLocks noGrp="1"/>
          </p:cNvSpPr>
          <p:nvPr>
            <p:ph type="title" idx="4294967295"/>
          </p:nvPr>
        </p:nvSpPr>
        <p:spPr>
          <a:xfrm>
            <a:off x="0" y="687388"/>
            <a:ext cx="3444875" cy="1574800"/>
          </a:xfrm>
        </p:spPr>
        <p:txBody>
          <a:bodyPr anchor="b">
            <a:normAutofit/>
          </a:bodyPr>
          <a:lstStyle/>
          <a:p>
            <a:r>
              <a:rPr lang="de-DE" altLang="cs-CZ" sz="3400"/>
              <a:t>LAGE IN DER BRD</a:t>
            </a:r>
            <a:endParaRPr lang="cs-CZ" altLang="cs-CZ" sz="3400"/>
          </a:p>
        </p:txBody>
      </p:sp>
      <p:pic>
        <p:nvPicPr>
          <p:cNvPr id="3074" name="Picture 2" descr="C:\Users\Tvrdík\Documents\Bavorsko\NRW-mapa.png">
            <a:extLst>
              <a:ext uri="{FF2B5EF4-FFF2-40B4-BE49-F238E27FC236}">
                <a16:creationId xmlns:a16="http://schemas.microsoft.com/office/drawing/2014/main" id="{EC539AE5-6FF2-48AA-ADD0-7C678A62445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3565" b="-2"/>
          <a:stretch/>
        </p:blipFill>
        <p:spPr bwMode="auto">
          <a:xfrm>
            <a:off x="4311396" y="513684"/>
            <a:ext cx="3566160" cy="557711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Nadpis 1">
            <a:extLst>
              <a:ext uri="{FF2B5EF4-FFF2-40B4-BE49-F238E27FC236}">
                <a16:creationId xmlns:a16="http://schemas.microsoft.com/office/drawing/2014/main" id="{2B33FF65-270F-4727-9919-69188D9BF743}"/>
              </a:ext>
            </a:extLst>
          </p:cNvPr>
          <p:cNvSpPr>
            <a:spLocks noGrp="1"/>
          </p:cNvSpPr>
          <p:nvPr>
            <p:ph type="title"/>
          </p:nvPr>
        </p:nvSpPr>
        <p:spPr/>
        <p:txBody>
          <a:bodyPr/>
          <a:lstStyle/>
          <a:p>
            <a:pPr algn="ctr" eaLnBrk="1" hangingPunct="1"/>
            <a:r>
              <a:rPr lang="de-DE" altLang="cs-CZ" sz="2800" dirty="0"/>
              <a:t>LANDESSYMBOLE</a:t>
            </a:r>
            <a:endParaRPr lang="cs-CZ" altLang="cs-CZ" sz="2800" dirty="0"/>
          </a:p>
        </p:txBody>
      </p:sp>
      <p:pic>
        <p:nvPicPr>
          <p:cNvPr id="4099" name="Picture 3" descr="C:\Users\Tvrdík\Documents\Bavorsko\NRW-Landeswappen.jpg">
            <a:extLst>
              <a:ext uri="{FF2B5EF4-FFF2-40B4-BE49-F238E27FC236}">
                <a16:creationId xmlns:a16="http://schemas.microsoft.com/office/drawing/2014/main" id="{90A7DF86-19A7-4A64-81A2-7670F4AAE030}"/>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3390900" y="3192464"/>
            <a:ext cx="1219200" cy="1341437"/>
          </a:xfrm>
          <a:noFill/>
        </p:spPr>
      </p:pic>
      <p:pic>
        <p:nvPicPr>
          <p:cNvPr id="4100" name="Picture 4" descr="C:\Users\Tvrdík\Documents\Bavorsko\NRW-Flagge.gif">
            <a:extLst>
              <a:ext uri="{FF2B5EF4-FFF2-40B4-BE49-F238E27FC236}">
                <a16:creationId xmlns:a16="http://schemas.microsoft.com/office/drawing/2014/main" id="{76F6A4DB-D2EA-4EC5-963B-75467810CBA3}"/>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6172200" y="2655889"/>
            <a:ext cx="4038600" cy="2414587"/>
          </a:xfr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adpis 1">
            <a:extLst>
              <a:ext uri="{FF2B5EF4-FFF2-40B4-BE49-F238E27FC236}">
                <a16:creationId xmlns:a16="http://schemas.microsoft.com/office/drawing/2014/main" id="{3C2E5C3E-3F29-4071-97E6-5EA48989037D}"/>
              </a:ext>
            </a:extLst>
          </p:cNvPr>
          <p:cNvSpPr>
            <a:spLocks noGrp="1"/>
          </p:cNvSpPr>
          <p:nvPr>
            <p:ph type="title"/>
          </p:nvPr>
        </p:nvSpPr>
        <p:spPr/>
        <p:txBody>
          <a:bodyPr/>
          <a:lstStyle/>
          <a:p>
            <a:pPr algn="ctr" eaLnBrk="1" hangingPunct="1"/>
            <a:r>
              <a:rPr lang="de-DE" altLang="cs-CZ" sz="2800" dirty="0"/>
              <a:t>GESCHICHTE</a:t>
            </a:r>
            <a:endParaRPr lang="cs-CZ" altLang="cs-CZ" sz="2800" dirty="0"/>
          </a:p>
        </p:txBody>
      </p:sp>
      <p:sp>
        <p:nvSpPr>
          <p:cNvPr id="6147" name="Zástupný symbol pro obsah 2">
            <a:extLst>
              <a:ext uri="{FF2B5EF4-FFF2-40B4-BE49-F238E27FC236}">
                <a16:creationId xmlns:a16="http://schemas.microsoft.com/office/drawing/2014/main" id="{088E915C-E501-4185-80E1-CD3A95DA6AC5}"/>
              </a:ext>
            </a:extLst>
          </p:cNvPr>
          <p:cNvSpPr>
            <a:spLocks noGrp="1"/>
          </p:cNvSpPr>
          <p:nvPr>
            <p:ph idx="1"/>
          </p:nvPr>
        </p:nvSpPr>
        <p:spPr/>
        <p:txBody>
          <a:bodyPr>
            <a:normAutofit/>
          </a:bodyPr>
          <a:lstStyle/>
          <a:p>
            <a:pPr algn="just" eaLnBrk="1" hangingPunct="1"/>
            <a:r>
              <a:rPr lang="de-DE" altLang="cs-CZ" sz="2400" dirty="0"/>
              <a:t>Ein von britischer Okkupationsverwaltung am 23. August 1946 künstlich geschaffenes Bundesland, das aus dem nördlichen Teil der preußischen Rheinprovinz (Aachen, Köln, Düsseldorf) und der Provinz Westfalen besteht. Am </a:t>
            </a:r>
            <a:r>
              <a:rPr lang="cs-CZ" altLang="cs-CZ" sz="2400" dirty="0"/>
              <a:t>21.</a:t>
            </a:r>
            <a:r>
              <a:rPr lang="de-DE" altLang="cs-CZ" sz="2400" dirty="0"/>
              <a:t> Januar </a:t>
            </a:r>
            <a:r>
              <a:rPr lang="cs-CZ" altLang="cs-CZ" sz="2400" dirty="0"/>
              <a:t>1947 </a:t>
            </a:r>
            <a:r>
              <a:rPr lang="de-DE" altLang="cs-CZ" sz="2400" dirty="0"/>
              <a:t>wurde noch das bisher unabhängige Gebiet Lippe-Detmold an das Bundesland angeschlossen.</a:t>
            </a:r>
            <a:endParaRPr lang="cs-CZ" altLang="cs-CZ"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1">
            <a:extLst>
              <a:ext uri="{FF2B5EF4-FFF2-40B4-BE49-F238E27FC236}">
                <a16:creationId xmlns:a16="http://schemas.microsoft.com/office/drawing/2014/main" id="{DC1E3EA5-64E3-4C1A-B821-E4A8156EA603}"/>
              </a:ext>
            </a:extLst>
          </p:cNvPr>
          <p:cNvSpPr>
            <a:spLocks noGrp="1"/>
          </p:cNvSpPr>
          <p:nvPr>
            <p:ph type="title"/>
          </p:nvPr>
        </p:nvSpPr>
        <p:spPr/>
        <p:txBody>
          <a:bodyPr/>
          <a:lstStyle/>
          <a:p>
            <a:pPr algn="ctr" eaLnBrk="1" hangingPunct="1"/>
            <a:r>
              <a:rPr lang="de-DE" altLang="cs-CZ" sz="3200" dirty="0"/>
              <a:t>RHEINPROVINZ</a:t>
            </a:r>
            <a:endParaRPr lang="cs-CZ" altLang="cs-CZ" sz="3200" dirty="0"/>
          </a:p>
        </p:txBody>
      </p:sp>
      <p:sp>
        <p:nvSpPr>
          <p:cNvPr id="8195" name="Zástupný symbol pro obsah 2">
            <a:extLst>
              <a:ext uri="{FF2B5EF4-FFF2-40B4-BE49-F238E27FC236}">
                <a16:creationId xmlns:a16="http://schemas.microsoft.com/office/drawing/2014/main" id="{96110DCD-8E65-440D-AA25-B34808C09BDE}"/>
              </a:ext>
            </a:extLst>
          </p:cNvPr>
          <p:cNvSpPr>
            <a:spLocks noGrp="1"/>
          </p:cNvSpPr>
          <p:nvPr>
            <p:ph idx="1"/>
          </p:nvPr>
        </p:nvSpPr>
        <p:spPr/>
        <p:txBody>
          <a:bodyPr/>
          <a:lstStyle/>
          <a:p>
            <a:pPr algn="just" eaLnBrk="1" hangingPunct="1"/>
            <a:r>
              <a:rPr lang="de-DE" altLang="cs-CZ" sz="2400" dirty="0"/>
              <a:t>Nach dem Wiener Kongress </a:t>
            </a:r>
            <a:r>
              <a:rPr lang="cs-CZ" altLang="cs-CZ" sz="2400" dirty="0"/>
              <a:t>1815 </a:t>
            </a:r>
            <a:r>
              <a:rPr lang="de-DE" altLang="cs-CZ" sz="2400" dirty="0"/>
              <a:t>gewann Preußen Rheinland</a:t>
            </a:r>
            <a:r>
              <a:rPr lang="cs-CZ" altLang="cs-CZ" sz="2400" dirty="0"/>
              <a:t> (</a:t>
            </a:r>
            <a:r>
              <a:rPr lang="de-DE" altLang="cs-CZ" sz="2400" dirty="0"/>
              <a:t>kirchliche Gebiete der Erzbistümer Köln, Trier und Mainz</a:t>
            </a:r>
            <a:r>
              <a:rPr lang="cs-CZ" altLang="cs-CZ" sz="2400" dirty="0"/>
              <a:t>, </a:t>
            </a:r>
            <a:r>
              <a:rPr lang="de-DE" altLang="cs-CZ" sz="2400" dirty="0"/>
              <a:t>die freien Städte Köln, Aachen und Wetzlar</a:t>
            </a:r>
            <a:r>
              <a:rPr lang="cs-CZ" altLang="cs-CZ" sz="2400" dirty="0"/>
              <a:t>, </a:t>
            </a:r>
            <a:r>
              <a:rPr lang="de-DE" altLang="cs-CZ" sz="2400" dirty="0"/>
              <a:t>Grafschaften und Fürstentümer Jülich-Berg, Arenberg, Manderscheid, Schleiden, Kornelimünster, Teile von Luxemburg und Limburg</a:t>
            </a:r>
            <a:r>
              <a:rPr lang="cs-CZ" altLang="cs-CZ" sz="2400" dirty="0"/>
              <a:t>, </a:t>
            </a:r>
            <a:r>
              <a:rPr lang="de-DE" altLang="cs-CZ" sz="2400" dirty="0"/>
              <a:t>einige Güter in der Pfalz und Güter der Rheingrafen zwischen Kleve und Saarbrücken</a:t>
            </a:r>
            <a:r>
              <a:rPr lang="cs-CZ" altLang="cs-CZ" sz="2400" dirty="0"/>
              <a:t>) </a:t>
            </a:r>
            <a:r>
              <a:rPr lang="de-DE" altLang="cs-CZ" sz="2400" dirty="0"/>
              <a:t>und teilte sie in die Provinz Jülich-Kleve-Berg mit dem Sitz in Köln und das Großherzogtum Niederrhein mit dem Sitz in Koblenz</a:t>
            </a:r>
            <a:r>
              <a:rPr lang="cs-CZ" altLang="cs-CZ" sz="2400" dirty="0"/>
              <a:t> </a:t>
            </a:r>
            <a:r>
              <a:rPr lang="de-DE" altLang="cs-CZ" sz="2400" dirty="0"/>
              <a:t>auf</a:t>
            </a:r>
            <a:r>
              <a:rPr lang="cs-CZ" altLang="cs-CZ" sz="2400" dirty="0"/>
              <a:t>. 1822 </a:t>
            </a:r>
            <a:r>
              <a:rPr lang="de-DE" altLang="cs-CZ" sz="2400" dirty="0"/>
              <a:t>verband Preußen diese Gebiete mit Düsseldorf und unterstellte beide Provinzen dem Oberpräsidenten in Koblenz.</a:t>
            </a:r>
            <a:r>
              <a:rPr lang="cs-CZ" altLang="cs-CZ" sz="2400" dirty="0"/>
              <a:t> </a:t>
            </a:r>
            <a:r>
              <a:rPr lang="de-DE" altLang="cs-CZ" sz="2400" dirty="0"/>
              <a:t>Aus dem nördlichen Teil der Rheinprovinz entstand </a:t>
            </a:r>
            <a:r>
              <a:rPr lang="cs-CZ" altLang="cs-CZ" sz="2400" dirty="0"/>
              <a:t>1946 </a:t>
            </a:r>
            <a:r>
              <a:rPr lang="de-DE" altLang="cs-CZ" sz="2400" dirty="0"/>
              <a:t>das Bundesland Nordrhein</a:t>
            </a:r>
            <a:r>
              <a:rPr lang="cs-CZ" altLang="cs-CZ" sz="2400" dirty="0"/>
              <a:t> –</a:t>
            </a:r>
            <a:r>
              <a:rPr lang="de-DE" altLang="cs-CZ" sz="2400" dirty="0"/>
              <a:t> Westfalen</a:t>
            </a:r>
            <a:r>
              <a:rPr lang="cs-CZ" altLang="cs-CZ" sz="2400" dirty="0"/>
              <a:t>, </a:t>
            </a:r>
            <a:r>
              <a:rPr lang="de-DE" altLang="cs-CZ" sz="2400" dirty="0"/>
              <a:t>aus dem südlichen Teil dann das Bundesland Rheinland – Pfalz</a:t>
            </a:r>
            <a:r>
              <a:rPr lang="cs-CZ" altLang="cs-CZ" sz="2400" dirty="0"/>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a:extLst>
              <a:ext uri="{FF2B5EF4-FFF2-40B4-BE49-F238E27FC236}">
                <a16:creationId xmlns:a16="http://schemas.microsoft.com/office/drawing/2014/main" id="{37E84926-36E1-4981-8853-1D2E520526B5}"/>
              </a:ext>
            </a:extLst>
          </p:cNvPr>
          <p:cNvSpPr>
            <a:spLocks noGrp="1"/>
          </p:cNvSpPr>
          <p:nvPr>
            <p:ph type="title"/>
          </p:nvPr>
        </p:nvSpPr>
        <p:spPr/>
        <p:txBody>
          <a:bodyPr/>
          <a:lstStyle/>
          <a:p>
            <a:pPr algn="ctr" eaLnBrk="1" hangingPunct="1"/>
            <a:r>
              <a:rPr lang="de-DE" altLang="cs-CZ" sz="2800" dirty="0"/>
              <a:t>WESTFALEN</a:t>
            </a:r>
            <a:endParaRPr lang="cs-CZ" altLang="cs-CZ" sz="2800" dirty="0"/>
          </a:p>
        </p:txBody>
      </p:sp>
      <p:sp>
        <p:nvSpPr>
          <p:cNvPr id="10243" name="Zástupný symbol pro obsah 2">
            <a:extLst>
              <a:ext uri="{FF2B5EF4-FFF2-40B4-BE49-F238E27FC236}">
                <a16:creationId xmlns:a16="http://schemas.microsoft.com/office/drawing/2014/main" id="{A17A91C9-9038-483C-9B4A-A64F6AE9C382}"/>
              </a:ext>
            </a:extLst>
          </p:cNvPr>
          <p:cNvSpPr>
            <a:spLocks noGrp="1"/>
          </p:cNvSpPr>
          <p:nvPr>
            <p:ph idx="1"/>
          </p:nvPr>
        </p:nvSpPr>
        <p:spPr/>
        <p:txBody>
          <a:bodyPr/>
          <a:lstStyle/>
          <a:p>
            <a:pPr eaLnBrk="1" hangingPunct="1"/>
            <a:endParaRPr lang="de-DE" altLang="cs-CZ" sz="2400" dirty="0"/>
          </a:p>
          <a:p>
            <a:pPr algn="just" eaLnBrk="1" hangingPunct="1"/>
            <a:r>
              <a:rPr lang="de-DE" altLang="cs-CZ" sz="2400" dirty="0"/>
              <a:t>Ursprünglich ein Stammgebiet der Sachsen, das im Mittelalter Bestandteil des Kirchengebiets des Erzbistums Köln wurde. Auf dem zersplitterten Gebiet errichtete Napoleon am Anfang des 19. Jahrhunderts das große Westfälische Königreich, nach dem Fall Napoleons fiel das Königreich auf Preußen, das hier das Herzogtum Westfalen mit Sitz in Dortmund errichtete.</a:t>
            </a:r>
            <a:endParaRPr lang="cs-CZ" altLang="cs-CZ"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a:extLst>
              <a:ext uri="{FF2B5EF4-FFF2-40B4-BE49-F238E27FC236}">
                <a16:creationId xmlns:a16="http://schemas.microsoft.com/office/drawing/2014/main" id="{810512BF-521B-4C42-9B4F-5851C8D64FDF}"/>
              </a:ext>
            </a:extLst>
          </p:cNvPr>
          <p:cNvSpPr>
            <a:spLocks noGrp="1"/>
          </p:cNvSpPr>
          <p:nvPr>
            <p:ph type="title"/>
          </p:nvPr>
        </p:nvSpPr>
        <p:spPr>
          <a:xfrm>
            <a:off x="838200" y="365125"/>
            <a:ext cx="10515600" cy="1325563"/>
          </a:xfrm>
        </p:spPr>
        <p:txBody>
          <a:bodyPr>
            <a:normAutofit/>
          </a:bodyPr>
          <a:lstStyle/>
          <a:p>
            <a:pPr algn="ctr"/>
            <a:r>
              <a:rPr lang="de-DE" altLang="cs-CZ" sz="2400" dirty="0"/>
              <a:t>HISTORISCHE GEBIETE IN NORDRHEIN-WESTFALEN</a:t>
            </a:r>
            <a:endParaRPr lang="cs-CZ" altLang="cs-CZ" sz="2400" dirty="0"/>
          </a:p>
        </p:txBody>
      </p:sp>
      <p:pic>
        <p:nvPicPr>
          <p:cNvPr id="12291" name="Picture 2" descr="C:\Users\Tvrdík\Documents\Bavorsko\NRW-historicke regiony.gif">
            <a:extLst>
              <a:ext uri="{FF2B5EF4-FFF2-40B4-BE49-F238E27FC236}">
                <a16:creationId xmlns:a16="http://schemas.microsoft.com/office/drawing/2014/main" id="{A4EC44C2-E6CD-4DED-ABEF-C4550A9DA93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4341428" y="1825625"/>
            <a:ext cx="3509143" cy="4351338"/>
          </a:xfr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a:extLst>
              <a:ext uri="{FF2B5EF4-FFF2-40B4-BE49-F238E27FC236}">
                <a16:creationId xmlns:a16="http://schemas.microsoft.com/office/drawing/2014/main" id="{3000316C-568A-4DD1-AA12-3EBA7006D2A4}"/>
              </a:ext>
            </a:extLst>
          </p:cNvPr>
          <p:cNvSpPr>
            <a:spLocks noGrp="1"/>
          </p:cNvSpPr>
          <p:nvPr>
            <p:ph type="title"/>
          </p:nvPr>
        </p:nvSpPr>
        <p:spPr/>
        <p:txBody>
          <a:bodyPr/>
          <a:lstStyle/>
          <a:p>
            <a:pPr algn="ctr" eaLnBrk="1" hangingPunct="1"/>
            <a:r>
              <a:rPr lang="de-DE" altLang="cs-CZ" sz="2400" dirty="0"/>
              <a:t>FIRMEN </a:t>
            </a:r>
            <a:r>
              <a:rPr lang="cs-CZ" altLang="cs-CZ" sz="2400" dirty="0"/>
              <a:t>I.</a:t>
            </a:r>
          </a:p>
        </p:txBody>
      </p:sp>
      <p:sp>
        <p:nvSpPr>
          <p:cNvPr id="13315" name="Zástupný symbol pro obsah 2">
            <a:extLst>
              <a:ext uri="{FF2B5EF4-FFF2-40B4-BE49-F238E27FC236}">
                <a16:creationId xmlns:a16="http://schemas.microsoft.com/office/drawing/2014/main" id="{5C1E9D2E-E8EC-45EC-B497-4E41A25C9491}"/>
              </a:ext>
            </a:extLst>
          </p:cNvPr>
          <p:cNvSpPr>
            <a:spLocks noGrp="1"/>
          </p:cNvSpPr>
          <p:nvPr>
            <p:ph idx="1"/>
          </p:nvPr>
        </p:nvSpPr>
        <p:spPr/>
        <p:txBody>
          <a:bodyPr>
            <a:normAutofit lnSpcReduction="10000"/>
          </a:bodyPr>
          <a:lstStyle/>
          <a:p>
            <a:pPr eaLnBrk="1" hangingPunct="1"/>
            <a:r>
              <a:rPr lang="cs-CZ" altLang="cs-CZ" sz="2400" dirty="0"/>
              <a:t>E.ON (</a:t>
            </a:r>
            <a:r>
              <a:rPr lang="de-DE" altLang="cs-CZ" sz="2400" dirty="0"/>
              <a:t>englische Variante von „</a:t>
            </a:r>
            <a:r>
              <a:rPr lang="de-DE" altLang="cs-CZ" sz="2400" dirty="0" err="1"/>
              <a:t>aeon</a:t>
            </a:r>
            <a:r>
              <a:rPr lang="de-DE" altLang="cs-CZ" sz="2400" dirty="0"/>
              <a:t>“, dem griechischen Wort für „Ewigkeit“</a:t>
            </a:r>
            <a:r>
              <a:rPr lang="cs-CZ" altLang="cs-CZ" sz="2400" dirty="0"/>
              <a:t>), </a:t>
            </a:r>
            <a:r>
              <a:rPr lang="de-DE" altLang="cs-CZ" sz="2400" dirty="0"/>
              <a:t>der größte energetische Privatkonzern der Welt </a:t>
            </a:r>
            <a:r>
              <a:rPr lang="cs-CZ" altLang="cs-CZ" sz="2400" dirty="0"/>
              <a:t>(2000, </a:t>
            </a:r>
            <a:r>
              <a:rPr lang="de-DE" altLang="cs-CZ" sz="2400" dirty="0"/>
              <a:t>Düsseldorf</a:t>
            </a:r>
            <a:r>
              <a:rPr lang="cs-CZ" altLang="cs-CZ" sz="2400" dirty="0"/>
              <a:t>)</a:t>
            </a:r>
            <a:r>
              <a:rPr lang="de-DE" altLang="cs-CZ" sz="2400" dirty="0"/>
              <a:t>.</a:t>
            </a:r>
            <a:endParaRPr lang="cs-CZ" altLang="cs-CZ" sz="2400" dirty="0"/>
          </a:p>
          <a:p>
            <a:pPr eaLnBrk="1" hangingPunct="1"/>
            <a:r>
              <a:rPr lang="cs-CZ" altLang="cs-CZ" sz="2400" dirty="0"/>
              <a:t>METRO AG, </a:t>
            </a:r>
            <a:r>
              <a:rPr lang="de-DE" altLang="cs-CZ" sz="2400" dirty="0"/>
              <a:t>Großhandelsunternehmen, das an 700 Großmärkte in aller Welt mit 100.000 Mitarbeitern betreibt. Gegründet 1963 in Essen, heute hat es Sitz in Düsseldorf.</a:t>
            </a:r>
            <a:endParaRPr lang="cs-CZ" altLang="cs-CZ" sz="2400" dirty="0"/>
          </a:p>
          <a:p>
            <a:pPr eaLnBrk="1" hangingPunct="1"/>
            <a:r>
              <a:rPr lang="de-DE" altLang="cs-CZ" sz="2400" dirty="0"/>
              <a:t>Deutsche</a:t>
            </a:r>
            <a:r>
              <a:rPr lang="cs-CZ" altLang="cs-CZ" sz="2400" dirty="0"/>
              <a:t> Telecom, </a:t>
            </a:r>
            <a:r>
              <a:rPr lang="de-DE" altLang="cs-CZ" sz="2400" dirty="0"/>
              <a:t>die größte Telekommunikationsfirma in Europa nach der Privatisierung der Deutschen Bundespost</a:t>
            </a:r>
            <a:r>
              <a:rPr lang="cs-CZ" altLang="cs-CZ" sz="2400" dirty="0"/>
              <a:t> 1995 (Bonn)</a:t>
            </a:r>
            <a:r>
              <a:rPr lang="de-DE" altLang="cs-CZ" sz="2400" dirty="0"/>
              <a:t>.</a:t>
            </a:r>
            <a:endParaRPr lang="cs-CZ" altLang="cs-CZ" sz="2400" dirty="0"/>
          </a:p>
          <a:p>
            <a:pPr eaLnBrk="1" hangingPunct="1"/>
            <a:r>
              <a:rPr lang="de-DE" altLang="cs-CZ" sz="2400" dirty="0"/>
              <a:t>Thyssen</a:t>
            </a:r>
            <a:r>
              <a:rPr lang="cs-CZ" altLang="cs-CZ" sz="2400" dirty="0"/>
              <a:t> Krupp AG, </a:t>
            </a:r>
            <a:r>
              <a:rPr lang="de-DE" altLang="cs-CZ" sz="2400" dirty="0"/>
              <a:t>die größten deutschen Stahlwerke und Waffenbetriebe mit Sitz in</a:t>
            </a:r>
            <a:r>
              <a:rPr lang="cs-CZ" altLang="cs-CZ" sz="2400" dirty="0"/>
              <a:t> Duisburg </a:t>
            </a:r>
            <a:r>
              <a:rPr lang="de-DE" altLang="cs-CZ" sz="2400" dirty="0"/>
              <a:t>und</a:t>
            </a:r>
            <a:r>
              <a:rPr lang="cs-CZ" altLang="cs-CZ" sz="2400" dirty="0"/>
              <a:t> Essen</a:t>
            </a:r>
            <a:r>
              <a:rPr lang="de-DE" altLang="cs-CZ" sz="2400" dirty="0"/>
              <a:t>. Der Konzern entstand nach der Fusion von </a:t>
            </a:r>
            <a:r>
              <a:rPr lang="cs-CZ" altLang="cs-CZ" sz="2400" dirty="0"/>
              <a:t>Friedrich Krupp AG </a:t>
            </a:r>
            <a:r>
              <a:rPr lang="de-DE" altLang="cs-CZ" sz="2400" dirty="0"/>
              <a:t>und</a:t>
            </a:r>
            <a:r>
              <a:rPr lang="cs-CZ" altLang="cs-CZ" sz="2400" dirty="0"/>
              <a:t> </a:t>
            </a:r>
            <a:r>
              <a:rPr lang="de-DE" altLang="cs-CZ" sz="2400" dirty="0"/>
              <a:t>Thyssen</a:t>
            </a:r>
            <a:r>
              <a:rPr lang="cs-CZ" altLang="cs-CZ" sz="2400" dirty="0"/>
              <a:t> AG 1993</a:t>
            </a:r>
            <a:r>
              <a:rPr lang="de-DE" altLang="cs-CZ" sz="2400" dirty="0"/>
              <a:t>.</a:t>
            </a:r>
            <a:endParaRPr lang="cs-CZ" altLang="cs-CZ" sz="2400" dirty="0"/>
          </a:p>
          <a:p>
            <a:pPr eaLnBrk="1" hangingPunct="1"/>
            <a:r>
              <a:rPr lang="cs-CZ" altLang="cs-CZ" sz="2400" dirty="0"/>
              <a:t>RWE AG </a:t>
            </a:r>
            <a:r>
              <a:rPr lang="de-DE" altLang="cs-CZ" sz="2400" dirty="0"/>
              <a:t>(Rheinisch-Westfälisches Elektrizitätswerk)</a:t>
            </a:r>
            <a:r>
              <a:rPr lang="cs-CZ" altLang="cs-CZ" sz="2400" dirty="0"/>
              <a:t> Essen, </a:t>
            </a:r>
            <a:r>
              <a:rPr lang="de-DE" altLang="cs-CZ" sz="2400" dirty="0"/>
              <a:t>der zweitgrößte Energiekonzern in Deutschland.</a:t>
            </a:r>
            <a:endParaRPr lang="cs-CZ" altLang="cs-CZ" sz="2400" dirty="0"/>
          </a:p>
          <a:p>
            <a:pPr eaLnBrk="1" hangingPunct="1">
              <a:buFont typeface="Arial" panose="020B0604020202020204" pitchFamily="34" charset="0"/>
              <a:buNone/>
            </a:pPr>
            <a:endParaRPr lang="cs-CZ" altLang="cs-CZ" sz="2400" dirty="0"/>
          </a:p>
          <a:p>
            <a:pPr eaLnBrk="1" hangingPunct="1">
              <a:buFont typeface="Arial" panose="020B0604020202020204" pitchFamily="34" charset="0"/>
              <a:buNone/>
            </a:pPr>
            <a:endParaRPr lang="cs-CZ" altLang="cs-CZ" sz="2400" dirty="0"/>
          </a:p>
        </p:txBody>
      </p:sp>
    </p:spTree>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TotalTime>
  <Words>773</Words>
  <Application>Microsoft Office PowerPoint</Application>
  <PresentationFormat>Širokoúhlá obrazovka</PresentationFormat>
  <Paragraphs>51</Paragraphs>
  <Slides>12</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12</vt:i4>
      </vt:variant>
    </vt:vector>
  </HeadingPairs>
  <TitlesOfParts>
    <vt:vector size="16" baseType="lpstr">
      <vt:lpstr>Arial</vt:lpstr>
      <vt:lpstr>Calibri</vt:lpstr>
      <vt:lpstr>Calibri Light</vt:lpstr>
      <vt:lpstr>Motiv Office</vt:lpstr>
      <vt:lpstr>Nordrhein-Westfalen</vt:lpstr>
      <vt:lpstr>Land Nordrhein – Westfalen (NW)</vt:lpstr>
      <vt:lpstr>LAGE IN DER BRD</vt:lpstr>
      <vt:lpstr>LANDESSYMBOLE</vt:lpstr>
      <vt:lpstr>GESCHICHTE</vt:lpstr>
      <vt:lpstr>RHEINPROVINZ</vt:lpstr>
      <vt:lpstr>WESTFALEN</vt:lpstr>
      <vt:lpstr>HISTORISCHE GEBIETE IN NORDRHEIN-WESTFALEN</vt:lpstr>
      <vt:lpstr>FIRMEN I.</vt:lpstr>
      <vt:lpstr>FIRMEN II.</vt:lpstr>
      <vt:lpstr>UNIVERSITÄTEN</vt:lpstr>
      <vt:lpstr>UNESCO-DENKMÄLER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Nordrhein-Westfalen</dc:title>
  <dc:creator>Milan Tvrdík</dc:creator>
  <cp:lastModifiedBy>Milan Tvrdík</cp:lastModifiedBy>
  <cp:revision>11</cp:revision>
  <dcterms:created xsi:type="dcterms:W3CDTF">2020-12-01T14:21:01Z</dcterms:created>
  <dcterms:modified xsi:type="dcterms:W3CDTF">2020-12-01T16:03:50Z</dcterms:modified>
</cp:coreProperties>
</file>