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3" r:id="rId5"/>
    <p:sldId id="268" r:id="rId6"/>
    <p:sldId id="264" r:id="rId7"/>
    <p:sldId id="266" r:id="rId8"/>
    <p:sldId id="269" r:id="rId9"/>
    <p:sldId id="270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170C4-2A6E-432C-A881-F0EFE9D45389}" type="datetimeFigureOut">
              <a:rPr lang="cs-CZ" smtClean="0"/>
              <a:pPr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F1BB8-68A7-4F7A-B45D-64EE5DAA71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fal.mff.cuni.cz/vallex/3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fal.mff.cuni.cz/vallex/3.0/#/lexeme/chran2/0" TargetMode="External"/><Relationship Id="rId2" Type="http://schemas.openxmlformats.org/officeDocument/2006/relationships/hyperlink" Target="http://ufal.mff.cuni.cz/vallex/3.0/#/lexeme/chran1/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fal.mff.cuni.cz/vallex/3.0/#/lexeme/brani1/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216024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Synchronní proměny českých přeložek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b="1" dirty="0" smtClean="0"/>
              <a:t>chránit (se) / ochrana </a:t>
            </a:r>
            <a:r>
              <a:rPr lang="cs-CZ" sz="3200" b="1" dirty="0" smtClean="0">
                <a:solidFill>
                  <a:srgbClr val="FF0000"/>
                </a:solidFill>
              </a:rPr>
              <a:t>před</a:t>
            </a:r>
            <a:r>
              <a:rPr lang="cs-CZ" sz="3200" b="1" dirty="0" smtClean="0"/>
              <a:t> čím x </a:t>
            </a:r>
            <a:r>
              <a:rPr lang="cs-CZ" sz="3200" b="1" dirty="0" smtClean="0">
                <a:solidFill>
                  <a:srgbClr val="FF0000"/>
                </a:solidFill>
              </a:rPr>
              <a:t>proti</a:t>
            </a:r>
            <a:r>
              <a:rPr lang="cs-CZ" sz="3200" b="1" dirty="0" smtClean="0"/>
              <a:t> čemu</a:t>
            </a:r>
            <a:br>
              <a:rPr lang="cs-CZ" sz="3200" b="1" dirty="0" smtClean="0"/>
            </a:br>
            <a:r>
              <a:rPr lang="cs-CZ" sz="3200" b="1" dirty="0" smtClean="0"/>
              <a:t>bránit (se) / obrana </a:t>
            </a:r>
            <a:r>
              <a:rPr lang="cs-CZ" sz="3200" b="1" dirty="0" smtClean="0">
                <a:solidFill>
                  <a:srgbClr val="FF0000"/>
                </a:solidFill>
              </a:rPr>
              <a:t>před</a:t>
            </a:r>
            <a:r>
              <a:rPr lang="cs-CZ" sz="3200" b="1" dirty="0" smtClean="0"/>
              <a:t> čím x </a:t>
            </a:r>
            <a:r>
              <a:rPr lang="cs-CZ" sz="3200" b="1" dirty="0" smtClean="0">
                <a:solidFill>
                  <a:srgbClr val="FF0000"/>
                </a:solidFill>
              </a:rPr>
              <a:t>proti</a:t>
            </a:r>
            <a:r>
              <a:rPr lang="cs-CZ" sz="3200" b="1" dirty="0" smtClean="0"/>
              <a:t> čemu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Ondřej Lát</a:t>
            </a:r>
          </a:p>
          <a:p>
            <a:r>
              <a:rPr lang="cs-CZ" dirty="0" smtClean="0"/>
              <a:t>29. 11. 2017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Zdroje: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200" i="1" dirty="0" err="1" smtClean="0"/>
              <a:t>Vallex</a:t>
            </a:r>
            <a:r>
              <a:rPr lang="cs-CZ" sz="2200" i="1" dirty="0" smtClean="0"/>
              <a:t> 3.0</a:t>
            </a:r>
            <a:r>
              <a:rPr lang="cs-CZ" sz="2200" dirty="0" smtClean="0"/>
              <a:t>. </a:t>
            </a:r>
            <a:r>
              <a:rPr lang="cs-CZ" sz="2200" dirty="0" smtClean="0">
                <a:hlinkClick r:id="rId2"/>
              </a:rPr>
              <a:t>http://ufal.mff.cuni.cz/vallex/3.0/</a:t>
            </a: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	Datum přístupu: 24. 11. 2017</a:t>
            </a:r>
          </a:p>
          <a:p>
            <a:pPr>
              <a:buNone/>
            </a:pPr>
            <a:r>
              <a:rPr lang="cs-CZ" sz="2200" dirty="0" smtClean="0"/>
              <a:t>Svozilová, Naďa – </a:t>
            </a:r>
            <a:r>
              <a:rPr lang="cs-CZ" sz="2200" dirty="0" err="1" smtClean="0"/>
              <a:t>Prouzová</a:t>
            </a:r>
            <a:r>
              <a:rPr lang="cs-CZ" sz="2200" dirty="0" smtClean="0"/>
              <a:t>, Hana – Jirsová, Anna. </a:t>
            </a:r>
            <a:r>
              <a:rPr lang="cs-CZ" sz="2200" i="1" dirty="0" smtClean="0"/>
              <a:t>Slovesa pro praxi:</a:t>
            </a:r>
          </a:p>
          <a:p>
            <a:pPr>
              <a:buNone/>
            </a:pPr>
            <a:r>
              <a:rPr lang="cs-CZ" sz="2200" i="1" dirty="0" smtClean="0"/>
              <a:t>	 valenční slovník nejčastějších českých sloves</a:t>
            </a:r>
            <a:r>
              <a:rPr lang="cs-CZ" sz="2200" dirty="0" smtClean="0"/>
              <a:t>. Praha: Academia, 1997</a:t>
            </a:r>
            <a:r>
              <a:rPr lang="cs-CZ" sz="2200" dirty="0" smtClean="0"/>
              <a:t>.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Teorie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err="1" smtClean="0"/>
              <a:t>Vallex</a:t>
            </a:r>
            <a:r>
              <a:rPr lang="cs-CZ" sz="2800" b="1" dirty="0" smtClean="0"/>
              <a:t> 3.0</a:t>
            </a:r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i="1" dirty="0" smtClean="0"/>
              <a:t>chránit</a:t>
            </a:r>
          </a:p>
          <a:p>
            <a:pPr>
              <a:buNone/>
            </a:pPr>
            <a:r>
              <a:rPr lang="cs-CZ" sz="2200" dirty="0" smtClean="0">
                <a:hlinkClick r:id="rId2"/>
              </a:rPr>
              <a:t>http://ufal.mff.cuni.cz/vallex/3.0/#/</a:t>
            </a:r>
            <a:r>
              <a:rPr lang="cs-CZ" sz="2200" dirty="0" smtClean="0">
                <a:hlinkClick r:id="rId2"/>
              </a:rPr>
              <a:t>lexeme/chran1/0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i="1" dirty="0" smtClean="0"/>
              <a:t>chránit se</a:t>
            </a:r>
          </a:p>
          <a:p>
            <a:pPr>
              <a:buNone/>
            </a:pPr>
            <a:r>
              <a:rPr lang="cs-CZ" sz="2200" dirty="0" smtClean="0">
                <a:hlinkClick r:id="rId3"/>
              </a:rPr>
              <a:t>http://ufal.mff.cuni.cz/vallex/3.0/#/lexeme/chran2/0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i="1" dirty="0" smtClean="0"/>
              <a:t>bránit</a:t>
            </a:r>
          </a:p>
          <a:p>
            <a:pPr>
              <a:buNone/>
            </a:pPr>
            <a:r>
              <a:rPr lang="cs-CZ" sz="2200" dirty="0" smtClean="0">
                <a:hlinkClick r:id="rId4"/>
              </a:rPr>
              <a:t>http://ufal.mff.cuni.cz/vallex/3.0/#/</a:t>
            </a:r>
            <a:r>
              <a:rPr lang="cs-CZ" sz="2200" dirty="0" smtClean="0">
                <a:hlinkClick r:id="rId4"/>
              </a:rPr>
              <a:t>lexeme/brani1/0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Teorie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i="1" dirty="0"/>
              <a:t>Slovesa pro praxi</a:t>
            </a:r>
          </a:p>
          <a:p>
            <a:pPr>
              <a:buNone/>
            </a:pPr>
            <a:endParaRPr lang="cs-CZ" sz="4000" b="1" i="1" dirty="0" smtClean="0"/>
          </a:p>
          <a:p>
            <a:pPr>
              <a:buNone/>
            </a:pPr>
            <a:r>
              <a:rPr lang="cs-CZ" sz="2800" b="1" i="1" dirty="0" smtClean="0"/>
              <a:t>chránit</a:t>
            </a:r>
            <a:endParaRPr lang="cs-CZ" sz="2800" b="1" i="1" dirty="0"/>
          </a:p>
          <a:p>
            <a:pPr>
              <a:buNone/>
            </a:pPr>
            <a:r>
              <a:rPr lang="cs-CZ" sz="2000" dirty="0" smtClean="0"/>
              <a:t>„poskytovat ochranu, odvracet nebezpečí, škodu, střežit“</a:t>
            </a:r>
            <a:endParaRPr lang="cs-CZ" sz="2000" dirty="0"/>
          </a:p>
          <a:p>
            <a:pPr>
              <a:buNone/>
            </a:pPr>
            <a:r>
              <a:rPr lang="cs-CZ" sz="2000" b="1" dirty="0"/>
              <a:t>někdo – </a:t>
            </a:r>
            <a:r>
              <a:rPr lang="cs-CZ" sz="2000" b="1" dirty="0" smtClean="0"/>
              <a:t>chrání </a:t>
            </a:r>
            <a:r>
              <a:rPr lang="cs-CZ" sz="2000" b="1" dirty="0"/>
              <a:t>– někoho/něco – před </a:t>
            </a:r>
            <a:r>
              <a:rPr lang="cs-CZ" sz="2000" b="1" dirty="0" smtClean="0"/>
              <a:t>někým/před </a:t>
            </a:r>
            <a:r>
              <a:rPr lang="cs-CZ" sz="2000" b="1" dirty="0" err="1" smtClean="0"/>
              <a:t>nečím</a:t>
            </a:r>
            <a:r>
              <a:rPr lang="cs-CZ" sz="2000" b="1" dirty="0" smtClean="0"/>
              <a:t>/proti</a:t>
            </a:r>
          </a:p>
          <a:p>
            <a:pPr>
              <a:buNone/>
            </a:pPr>
            <a:r>
              <a:rPr lang="cs-CZ" sz="2000" b="1" dirty="0" smtClean="0"/>
              <a:t>někomu/proti něčemu </a:t>
            </a:r>
            <a:r>
              <a:rPr lang="cs-CZ" sz="2000" b="1" dirty="0"/>
              <a:t>– </a:t>
            </a:r>
            <a:r>
              <a:rPr lang="cs-CZ" sz="2000" b="1" dirty="0" smtClean="0"/>
              <a:t>něčím/nějak</a:t>
            </a:r>
            <a:endParaRPr lang="cs-CZ" sz="2000" b="1" dirty="0"/>
          </a:p>
          <a:p>
            <a:pPr>
              <a:buNone/>
            </a:pPr>
            <a:r>
              <a:rPr lang="cs-CZ" sz="2000" i="1" dirty="0" smtClean="0"/>
              <a:t>Stromky chráníme </a:t>
            </a:r>
            <a:r>
              <a:rPr lang="cs-CZ" sz="2000" i="1" dirty="0" smtClean="0">
                <a:solidFill>
                  <a:srgbClr val="FF0000"/>
                </a:solidFill>
              </a:rPr>
              <a:t>proti </a:t>
            </a:r>
            <a:r>
              <a:rPr lang="cs-CZ" sz="2000" i="1" dirty="0" smtClean="0"/>
              <a:t>okusu zvěře obalem ze slámy, papíru nebo chvojí.</a:t>
            </a:r>
          </a:p>
          <a:p>
            <a:pPr>
              <a:buNone/>
            </a:pPr>
            <a:r>
              <a:rPr lang="cs-CZ" sz="2000" i="1" dirty="0" smtClean="0"/>
              <a:t>Samice chrání mláďata </a:t>
            </a:r>
            <a:r>
              <a:rPr lang="cs-CZ" sz="2000" i="1" dirty="0" smtClean="0">
                <a:solidFill>
                  <a:srgbClr val="FF0000"/>
                </a:solidFill>
              </a:rPr>
              <a:t>před</a:t>
            </a:r>
            <a:r>
              <a:rPr lang="cs-CZ" sz="2000" i="1" dirty="0" smtClean="0"/>
              <a:t> mrazem tím, že je zahrabe do hromady listí.</a:t>
            </a:r>
            <a:endParaRPr lang="cs-CZ" sz="20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i="1" dirty="0" smtClean="0"/>
              <a:t>Slovesa pro </a:t>
            </a:r>
            <a:r>
              <a:rPr lang="cs-CZ" sz="2800" b="1" i="1" dirty="0" smtClean="0"/>
              <a:t>praxi</a:t>
            </a:r>
          </a:p>
          <a:p>
            <a:pPr>
              <a:buNone/>
            </a:pPr>
            <a:endParaRPr lang="cs-CZ" sz="2800" b="1" i="1" dirty="0" smtClean="0"/>
          </a:p>
          <a:p>
            <a:pPr>
              <a:buNone/>
            </a:pPr>
            <a:r>
              <a:rPr lang="cs-CZ" sz="2800" b="1" i="1" dirty="0" smtClean="0"/>
              <a:t>b</a:t>
            </a:r>
            <a:r>
              <a:rPr lang="cs-CZ" sz="2800" b="1" i="1" dirty="0" smtClean="0"/>
              <a:t>ránit</a:t>
            </a:r>
          </a:p>
          <a:p>
            <a:pPr>
              <a:buNone/>
            </a:pPr>
            <a:r>
              <a:rPr lang="cs-CZ" sz="2000" dirty="0" smtClean="0"/>
              <a:t>I. „hájit, chránit“</a:t>
            </a:r>
          </a:p>
          <a:p>
            <a:pPr>
              <a:buNone/>
            </a:pPr>
            <a:r>
              <a:rPr lang="cs-CZ" sz="2000" b="1" dirty="0"/>
              <a:t>n</a:t>
            </a:r>
            <a:r>
              <a:rPr lang="cs-CZ" sz="2000" b="1" dirty="0" smtClean="0"/>
              <a:t>ěkdo – brání – někoho/něco – před někým/před </a:t>
            </a:r>
            <a:r>
              <a:rPr lang="cs-CZ" sz="2000" b="1" dirty="0" err="1" smtClean="0"/>
              <a:t>nečím</a:t>
            </a:r>
            <a:r>
              <a:rPr lang="cs-CZ" sz="2000" b="1" dirty="0" smtClean="0"/>
              <a:t>/proti někomu/proti</a:t>
            </a:r>
          </a:p>
          <a:p>
            <a:pPr>
              <a:buNone/>
            </a:pPr>
            <a:r>
              <a:rPr lang="cs-CZ" sz="2000" b="1" dirty="0" smtClean="0"/>
              <a:t>něčemu – něčím</a:t>
            </a:r>
          </a:p>
          <a:p>
            <a:pPr>
              <a:buNone/>
            </a:pPr>
            <a:r>
              <a:rPr lang="cs-CZ" sz="2000" i="1" dirty="0" smtClean="0"/>
              <a:t>Zaměstnanci bezpečnostních agentur brání své klienty i jejich majetek </a:t>
            </a:r>
            <a:r>
              <a:rPr lang="cs-CZ" sz="2000" i="1" dirty="0" smtClean="0">
                <a:solidFill>
                  <a:srgbClr val="FF0000"/>
                </a:solidFill>
              </a:rPr>
              <a:t>proti</a:t>
            </a:r>
          </a:p>
          <a:p>
            <a:pPr>
              <a:buNone/>
            </a:pPr>
            <a:r>
              <a:rPr lang="cs-CZ" sz="2000" i="1" dirty="0" smtClean="0"/>
              <a:t>případným útočníkům i zbraní.</a:t>
            </a:r>
          </a:p>
          <a:p>
            <a:pPr>
              <a:buNone/>
            </a:pPr>
            <a:r>
              <a:rPr lang="cs-CZ" sz="2000" i="1" dirty="0" smtClean="0"/>
              <a:t>Ptačí máma brání svá mláďata před necitelnými kluky tím, že odvádí jejich</a:t>
            </a:r>
          </a:p>
          <a:p>
            <a:pPr>
              <a:buNone/>
            </a:pPr>
            <a:r>
              <a:rPr lang="cs-CZ" sz="2000" i="1" dirty="0" smtClean="0"/>
              <a:t>pozornost od hnízda.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Výzkum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syn5</a:t>
            </a:r>
          </a:p>
          <a:p>
            <a:pPr>
              <a:buNone/>
            </a:pPr>
            <a:r>
              <a:rPr lang="cs-CZ" dirty="0"/>
              <a:t>dotaz 4 [lemma="chránit"] [</a:t>
            </a:r>
            <a:r>
              <a:rPr lang="cs-CZ" dirty="0" err="1"/>
              <a:t>tag</a:t>
            </a:r>
            <a:r>
              <a:rPr lang="cs-CZ" dirty="0"/>
              <a:t>="R.*"]		chránit + </a:t>
            </a:r>
            <a:r>
              <a:rPr lang="cs-CZ" dirty="0" err="1"/>
              <a:t>prep</a:t>
            </a:r>
            <a:endParaRPr lang="cs-CZ" dirty="0"/>
          </a:p>
          <a:p>
            <a:pPr>
              <a:buNone/>
            </a:pPr>
            <a:r>
              <a:rPr lang="cs-CZ" dirty="0"/>
              <a:t>dotaz 5 </a:t>
            </a:r>
            <a:r>
              <a:rPr lang="sv-SE" dirty="0"/>
              <a:t>[lemma="</a:t>
            </a:r>
            <a:r>
              <a:rPr lang="cs-CZ" dirty="0"/>
              <a:t>chránit</a:t>
            </a:r>
            <a:r>
              <a:rPr lang="sv-SE" dirty="0"/>
              <a:t>"] [tag=".7.*"] [tag="R.*"]</a:t>
            </a:r>
            <a:r>
              <a:rPr lang="cs-CZ" dirty="0"/>
              <a:t>	chránit se + </a:t>
            </a:r>
            <a:r>
              <a:rPr lang="cs-CZ" dirty="0" err="1"/>
              <a:t>prep</a:t>
            </a:r>
            <a:endParaRPr lang="cs-CZ" dirty="0"/>
          </a:p>
          <a:p>
            <a:pPr>
              <a:buNone/>
            </a:pPr>
            <a:r>
              <a:rPr lang="cs-CZ" dirty="0"/>
              <a:t>dotaz 6	[lemma="ochrana"] [</a:t>
            </a:r>
            <a:r>
              <a:rPr lang="cs-CZ" dirty="0" err="1"/>
              <a:t>tag</a:t>
            </a:r>
            <a:r>
              <a:rPr lang="cs-CZ" dirty="0"/>
              <a:t>="R.*"]		ochrana+ </a:t>
            </a:r>
            <a:r>
              <a:rPr lang="cs-CZ" dirty="0" err="1"/>
              <a:t>prep</a:t>
            </a:r>
            <a:endParaRPr lang="cs-CZ" dirty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problém</a:t>
            </a:r>
            <a:r>
              <a:rPr lang="cs-CZ" dirty="0">
                <a:solidFill>
                  <a:srgbClr val="FF0000"/>
                </a:solidFill>
              </a:rPr>
              <a:t>???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dirty="0"/>
              <a:t>srovnání počtu výskytů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chránit + </a:t>
            </a:r>
            <a:r>
              <a:rPr lang="cs-CZ" u="sng" dirty="0" err="1"/>
              <a:t>prep</a:t>
            </a:r>
            <a:r>
              <a:rPr lang="cs-CZ" u="sng" dirty="0"/>
              <a:t>	39 105	chránit se + </a:t>
            </a:r>
            <a:r>
              <a:rPr lang="cs-CZ" u="sng" dirty="0" err="1"/>
              <a:t>prep</a:t>
            </a:r>
            <a:r>
              <a:rPr lang="cs-CZ" u="sng" dirty="0"/>
              <a:t>	1 204	ochrana + </a:t>
            </a:r>
            <a:r>
              <a:rPr lang="cs-CZ" u="sng" dirty="0" err="1"/>
              <a:t>prep</a:t>
            </a:r>
            <a:r>
              <a:rPr lang="cs-CZ" u="sng" dirty="0"/>
              <a:t>	62 350</a:t>
            </a:r>
          </a:p>
          <a:p>
            <a:pPr>
              <a:buNone/>
            </a:pPr>
            <a:r>
              <a:rPr lang="cs-CZ" dirty="0"/>
              <a:t>chránit před	</a:t>
            </a:r>
            <a:r>
              <a:rPr lang="cs-CZ" b="1" dirty="0"/>
              <a:t>27 273</a:t>
            </a:r>
            <a:r>
              <a:rPr lang="cs-CZ" dirty="0"/>
              <a:t>	chránit se před	</a:t>
            </a:r>
            <a:r>
              <a:rPr lang="cs-CZ" b="1" dirty="0"/>
              <a:t>907	</a:t>
            </a:r>
            <a:r>
              <a:rPr lang="cs-CZ" dirty="0"/>
              <a:t>ochrana před	</a:t>
            </a:r>
            <a:r>
              <a:rPr lang="cs-CZ" b="1" dirty="0"/>
              <a:t>26 889</a:t>
            </a:r>
          </a:p>
          <a:p>
            <a:pPr>
              <a:buNone/>
            </a:pPr>
            <a:r>
              <a:rPr lang="cs-CZ" dirty="0"/>
              <a:t>chránit proti</a:t>
            </a:r>
            <a:r>
              <a:rPr lang="cs-CZ" b="1" dirty="0"/>
              <a:t>	6 026	</a:t>
            </a:r>
            <a:r>
              <a:rPr lang="cs-CZ" dirty="0"/>
              <a:t>chránit se proti	</a:t>
            </a:r>
            <a:r>
              <a:rPr lang="cs-CZ" b="1" dirty="0"/>
              <a:t>162</a:t>
            </a:r>
            <a:r>
              <a:rPr lang="cs-CZ" dirty="0"/>
              <a:t>	ochrana proti	</a:t>
            </a:r>
            <a:r>
              <a:rPr lang="cs-CZ" b="1" dirty="0"/>
              <a:t>19 159</a:t>
            </a:r>
          </a:p>
          <a:p>
            <a:pPr>
              <a:buNone/>
            </a:pPr>
            <a:r>
              <a:rPr lang="cs-CZ" dirty="0"/>
              <a:t>chránit v		1 582	chránit se v	41</a:t>
            </a:r>
            <a:r>
              <a:rPr lang="cs-CZ" b="1" dirty="0"/>
              <a:t>	</a:t>
            </a:r>
            <a:r>
              <a:rPr lang="cs-CZ" dirty="0"/>
              <a:t>ochrana v	</a:t>
            </a:r>
            <a:r>
              <a:rPr lang="cs-CZ" b="1" dirty="0"/>
              <a:t>5 238</a:t>
            </a:r>
          </a:p>
          <a:p>
            <a:pPr>
              <a:lnSpc>
                <a:spcPct val="120000"/>
              </a:lnSpc>
              <a:buNone/>
            </a:pPr>
            <a:endParaRPr lang="cs-CZ" b="1" dirty="0"/>
          </a:p>
          <a:p>
            <a:pPr>
              <a:lnSpc>
                <a:spcPct val="120000"/>
              </a:lnSpc>
              <a:buNone/>
            </a:pPr>
            <a:r>
              <a:rPr lang="cs-CZ" b="1" dirty="0"/>
              <a:t>Závěr: převažuje předložka před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5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Výzkum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sz="4200" b="1" dirty="0"/>
              <a:t>syn5</a:t>
            </a:r>
          </a:p>
          <a:p>
            <a:pPr>
              <a:lnSpc>
                <a:spcPct val="120000"/>
              </a:lnSpc>
              <a:buNone/>
            </a:pPr>
            <a:r>
              <a:rPr lang="cs-CZ" sz="4200" dirty="0" smtClean="0"/>
              <a:t>dotaz 1 [lemma="bránit"] [</a:t>
            </a:r>
            <a:r>
              <a:rPr lang="cs-CZ" sz="4200" dirty="0" err="1" smtClean="0"/>
              <a:t>tag</a:t>
            </a:r>
            <a:r>
              <a:rPr lang="cs-CZ" sz="4200" dirty="0" smtClean="0"/>
              <a:t>="R.*"]		</a:t>
            </a:r>
            <a:r>
              <a:rPr lang="cs-CZ" sz="4200" dirty="0" smtClean="0"/>
              <a:t>bránit </a:t>
            </a:r>
            <a:r>
              <a:rPr lang="cs-CZ" sz="4200" dirty="0" smtClean="0"/>
              <a:t>+ </a:t>
            </a:r>
            <a:r>
              <a:rPr lang="cs-CZ" sz="4200" dirty="0" err="1" smtClean="0"/>
              <a:t>prep</a:t>
            </a:r>
            <a:endParaRPr lang="cs-CZ" sz="4200" dirty="0" smtClean="0"/>
          </a:p>
          <a:p>
            <a:pPr>
              <a:lnSpc>
                <a:spcPct val="120000"/>
              </a:lnSpc>
              <a:buNone/>
            </a:pPr>
            <a:r>
              <a:rPr lang="cs-CZ" sz="4200" dirty="0" smtClean="0"/>
              <a:t>dotaz 2 </a:t>
            </a:r>
            <a:r>
              <a:rPr lang="sv-SE" sz="4200" dirty="0" smtClean="0"/>
              <a:t>[lemma="bránit"] [tag=".7.*"] [tag="R.*"]</a:t>
            </a:r>
            <a:r>
              <a:rPr lang="cs-CZ" sz="4200" dirty="0" smtClean="0"/>
              <a:t>	bránit se + </a:t>
            </a:r>
            <a:r>
              <a:rPr lang="cs-CZ" sz="4200" dirty="0" err="1" smtClean="0"/>
              <a:t>prep</a:t>
            </a:r>
            <a:endParaRPr lang="cs-CZ" sz="4200" dirty="0" smtClean="0"/>
          </a:p>
          <a:p>
            <a:pPr>
              <a:lnSpc>
                <a:spcPct val="120000"/>
              </a:lnSpc>
              <a:buNone/>
            </a:pPr>
            <a:r>
              <a:rPr lang="cs-CZ" sz="4200" dirty="0" smtClean="0"/>
              <a:t>dotaz 3	[lemma="obrana"] [</a:t>
            </a:r>
            <a:r>
              <a:rPr lang="cs-CZ" sz="4200" dirty="0" err="1" smtClean="0"/>
              <a:t>tag</a:t>
            </a:r>
            <a:r>
              <a:rPr lang="cs-CZ" sz="4200" dirty="0" smtClean="0"/>
              <a:t>="R.*"]		obrana + </a:t>
            </a:r>
            <a:r>
              <a:rPr lang="cs-CZ" sz="4200" dirty="0" err="1" smtClean="0"/>
              <a:t>prep</a:t>
            </a:r>
            <a:endParaRPr lang="cs-CZ" sz="4200" dirty="0" smtClean="0"/>
          </a:p>
          <a:p>
            <a:pPr>
              <a:lnSpc>
                <a:spcPct val="120000"/>
              </a:lnSpc>
              <a:buNone/>
            </a:pPr>
            <a:r>
              <a:rPr lang="cs-CZ" sz="4200" dirty="0">
                <a:solidFill>
                  <a:srgbClr val="FF0000"/>
                </a:solidFill>
              </a:rPr>
              <a:t>p</a:t>
            </a:r>
            <a:r>
              <a:rPr lang="cs-CZ" sz="4200" dirty="0" smtClean="0">
                <a:solidFill>
                  <a:srgbClr val="FF0000"/>
                </a:solidFill>
              </a:rPr>
              <a:t>roblém???</a:t>
            </a:r>
            <a:endParaRPr lang="cs-CZ" sz="4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cs-CZ" sz="4200" b="1" dirty="0" smtClean="0"/>
          </a:p>
          <a:p>
            <a:pPr>
              <a:lnSpc>
                <a:spcPct val="120000"/>
              </a:lnSpc>
              <a:buNone/>
            </a:pPr>
            <a:r>
              <a:rPr lang="cs-CZ" sz="4200" dirty="0" smtClean="0"/>
              <a:t>srovnání počtu výskytů</a:t>
            </a:r>
          </a:p>
          <a:p>
            <a:pPr>
              <a:lnSpc>
                <a:spcPct val="120000"/>
              </a:lnSpc>
              <a:buNone/>
            </a:pPr>
            <a:endParaRPr lang="cs-CZ" sz="4200" dirty="0" smtClean="0"/>
          </a:p>
          <a:p>
            <a:pPr>
              <a:lnSpc>
                <a:spcPct val="120000"/>
              </a:lnSpc>
              <a:buNone/>
            </a:pPr>
            <a:r>
              <a:rPr lang="cs-CZ" sz="4200" u="sng" dirty="0" smtClean="0"/>
              <a:t>bránit + </a:t>
            </a:r>
            <a:r>
              <a:rPr lang="cs-CZ" sz="4200" u="sng" dirty="0" err="1" smtClean="0"/>
              <a:t>prep</a:t>
            </a:r>
            <a:r>
              <a:rPr lang="cs-CZ" sz="4200" u="sng" dirty="0" smtClean="0"/>
              <a:t>	38 497	bránit se + </a:t>
            </a:r>
            <a:r>
              <a:rPr lang="cs-CZ" sz="4200" u="sng" dirty="0" err="1" smtClean="0"/>
              <a:t>prep</a:t>
            </a:r>
            <a:r>
              <a:rPr lang="cs-CZ" sz="4200" u="sng" dirty="0" smtClean="0"/>
              <a:t>	2 530	obrana + </a:t>
            </a:r>
            <a:r>
              <a:rPr lang="cs-CZ" sz="4200" u="sng" dirty="0" err="1" smtClean="0"/>
              <a:t>prep</a:t>
            </a:r>
            <a:r>
              <a:rPr lang="cs-CZ" sz="4200" u="sng" dirty="0" smtClean="0"/>
              <a:t>	58 535</a:t>
            </a:r>
          </a:p>
          <a:p>
            <a:pPr>
              <a:lnSpc>
                <a:spcPct val="120000"/>
              </a:lnSpc>
              <a:buNone/>
            </a:pPr>
            <a:r>
              <a:rPr lang="cs-CZ" sz="4200" dirty="0" smtClean="0"/>
              <a:t>bránit v		23 461	bránit se proti	</a:t>
            </a:r>
            <a:r>
              <a:rPr lang="cs-CZ" sz="4200" b="1" dirty="0" smtClean="0"/>
              <a:t>901	</a:t>
            </a:r>
            <a:r>
              <a:rPr lang="cs-CZ" sz="4200" dirty="0" smtClean="0"/>
              <a:t>obrana v		15 834</a:t>
            </a:r>
          </a:p>
          <a:p>
            <a:pPr>
              <a:lnSpc>
                <a:spcPct val="120000"/>
              </a:lnSpc>
              <a:buNone/>
            </a:pPr>
            <a:r>
              <a:rPr lang="cs-CZ" sz="4200" dirty="0" smtClean="0"/>
              <a:t>bránit proti</a:t>
            </a:r>
            <a:r>
              <a:rPr lang="cs-CZ" sz="4200" b="1" dirty="0" smtClean="0"/>
              <a:t>	4 331	</a:t>
            </a:r>
            <a:r>
              <a:rPr lang="cs-CZ" sz="4200" dirty="0" smtClean="0"/>
              <a:t>bránit se </a:t>
            </a:r>
            <a:r>
              <a:rPr lang="cs-CZ" sz="4200" dirty="0" smtClean="0"/>
              <a:t>v	</a:t>
            </a:r>
            <a:r>
              <a:rPr lang="cs-CZ" sz="4200" dirty="0" smtClean="0"/>
              <a:t>	</a:t>
            </a:r>
            <a:r>
              <a:rPr lang="cs-CZ" sz="4200" dirty="0" smtClean="0"/>
              <a:t>324</a:t>
            </a:r>
            <a:r>
              <a:rPr lang="cs-CZ" sz="4200" dirty="0" smtClean="0"/>
              <a:t>	obrana proti	</a:t>
            </a:r>
            <a:r>
              <a:rPr lang="cs-CZ" sz="4200" b="1" dirty="0" smtClean="0"/>
              <a:t>9 697</a:t>
            </a:r>
          </a:p>
          <a:p>
            <a:pPr>
              <a:lnSpc>
                <a:spcPct val="120000"/>
              </a:lnSpc>
              <a:buNone/>
            </a:pPr>
            <a:r>
              <a:rPr lang="cs-CZ" sz="4200" dirty="0" smtClean="0"/>
              <a:t>bránit před	</a:t>
            </a:r>
            <a:r>
              <a:rPr lang="cs-CZ" sz="4200" b="1" dirty="0" smtClean="0"/>
              <a:t>2 217</a:t>
            </a:r>
            <a:r>
              <a:rPr lang="cs-CZ" sz="4200" dirty="0" smtClean="0"/>
              <a:t>	bránit se před	</a:t>
            </a:r>
            <a:r>
              <a:rPr lang="cs-CZ" sz="4200" b="1" dirty="0" smtClean="0"/>
              <a:t>283	</a:t>
            </a:r>
            <a:r>
              <a:rPr lang="cs-CZ" sz="4200" dirty="0" smtClean="0"/>
              <a:t>obrana před	</a:t>
            </a:r>
            <a:r>
              <a:rPr lang="cs-CZ" sz="4200" b="1" dirty="0" smtClean="0"/>
              <a:t>3 </a:t>
            </a:r>
            <a:r>
              <a:rPr lang="cs-CZ" sz="4200" b="1" dirty="0" smtClean="0"/>
              <a:t>977</a:t>
            </a:r>
          </a:p>
          <a:p>
            <a:pPr>
              <a:lnSpc>
                <a:spcPct val="120000"/>
              </a:lnSpc>
              <a:buNone/>
            </a:pPr>
            <a:endParaRPr lang="cs-CZ" sz="4200" b="1" dirty="0"/>
          </a:p>
          <a:p>
            <a:pPr>
              <a:lnSpc>
                <a:spcPct val="120000"/>
              </a:lnSpc>
              <a:buNone/>
            </a:pPr>
            <a:r>
              <a:rPr lang="cs-CZ" sz="4200" b="1" dirty="0" smtClean="0"/>
              <a:t>Závěr: převažuje předložka proti</a:t>
            </a:r>
            <a:endParaRPr lang="cs-CZ" sz="4200" b="1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Výzkum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100 náhodných výskytů pro jednotlivé</a:t>
            </a:r>
          </a:p>
          <a:p>
            <a:pPr>
              <a:buNone/>
            </a:pPr>
            <a:r>
              <a:rPr lang="cs-CZ" dirty="0" smtClean="0"/>
              <a:t>kombinace (8 možností)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Výzkum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ochrana před někým/před něčím</a:t>
            </a:r>
          </a:p>
          <a:p>
            <a:pPr>
              <a:buNone/>
            </a:pPr>
            <a:r>
              <a:rPr lang="cs-CZ" sz="2000" dirty="0"/>
              <a:t>před povodněmi, povětrnostními vlivy, velkou vodou, vodním </a:t>
            </a:r>
            <a:r>
              <a:rPr lang="cs-CZ" sz="2000" dirty="0" smtClean="0"/>
              <a:t>živlem,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smtClean="0"/>
              <a:t>vodou </a:t>
            </a:r>
            <a:r>
              <a:rPr lang="cs-CZ" sz="2000" dirty="0"/>
              <a:t>a deštěm, nepřízní počasí</a:t>
            </a:r>
          </a:p>
          <a:p>
            <a:pPr>
              <a:buNone/>
            </a:pPr>
            <a:r>
              <a:rPr lang="cs-CZ" sz="2000" dirty="0"/>
              <a:t>před alkoholem</a:t>
            </a:r>
          </a:p>
          <a:p>
            <a:pPr>
              <a:buNone/>
            </a:pPr>
            <a:r>
              <a:rPr lang="cs-CZ" sz="2000" dirty="0"/>
              <a:t>před kriminálníky, věřiteli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ochrana </a:t>
            </a:r>
            <a:r>
              <a:rPr lang="cs-CZ" b="1" dirty="0"/>
              <a:t>proti někomu/proti </a:t>
            </a:r>
            <a:r>
              <a:rPr lang="cs-CZ" b="1" dirty="0" smtClean="0"/>
              <a:t>něčemu</a:t>
            </a:r>
          </a:p>
          <a:p>
            <a:pPr>
              <a:buNone/>
            </a:pPr>
            <a:r>
              <a:rPr lang="cs-CZ" sz="2000" dirty="0"/>
              <a:t>p</a:t>
            </a:r>
            <a:r>
              <a:rPr lang="cs-CZ" sz="2000" dirty="0" smtClean="0"/>
              <a:t>roti přírodním živlům, pětileté vodě, velké vodě, povodním,</a:t>
            </a:r>
          </a:p>
          <a:p>
            <a:pPr>
              <a:buNone/>
            </a:pPr>
            <a:r>
              <a:rPr lang="cs-CZ" sz="2000" dirty="0"/>
              <a:t>p</a:t>
            </a:r>
            <a:r>
              <a:rPr lang="cs-CZ" sz="2000" dirty="0" smtClean="0"/>
              <a:t>roti klíšťatům, hmyzu</a:t>
            </a:r>
          </a:p>
          <a:p>
            <a:pPr>
              <a:buNone/>
            </a:pPr>
            <a:r>
              <a:rPr lang="cs-CZ" sz="2000" dirty="0"/>
              <a:t>p</a:t>
            </a:r>
            <a:r>
              <a:rPr lang="cs-CZ" sz="2000" dirty="0" smtClean="0"/>
              <a:t>roti hluku, přepětí, škodlivým virům</a:t>
            </a:r>
            <a:endParaRPr lang="cs-CZ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7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Výzkum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obrana před někým/před něčím</a:t>
            </a:r>
          </a:p>
          <a:p>
            <a:pPr>
              <a:buNone/>
            </a:pPr>
            <a:r>
              <a:rPr lang="cs-CZ" sz="2000" dirty="0"/>
              <a:t>p</a:t>
            </a:r>
            <a:r>
              <a:rPr lang="cs-CZ" sz="2000" dirty="0" smtClean="0"/>
              <a:t>řed útoky, před zneužitím, před napadením, před stresem, před terorismem</a:t>
            </a:r>
          </a:p>
          <a:p>
            <a:pPr>
              <a:buNone/>
            </a:pPr>
            <a:r>
              <a:rPr lang="cs-CZ" sz="2000" dirty="0"/>
              <a:t>p</a:t>
            </a:r>
            <a:r>
              <a:rPr lang="cs-CZ" sz="2000" dirty="0"/>
              <a:t>řed brankou, před </a:t>
            </a:r>
            <a:r>
              <a:rPr lang="cs-CZ" sz="2000" dirty="0" smtClean="0"/>
              <a:t>gólem, před gólmanem</a:t>
            </a:r>
            <a:endParaRPr lang="cs-CZ" sz="2000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/>
              <a:t>obrana </a:t>
            </a:r>
            <a:r>
              <a:rPr lang="cs-CZ" b="1" dirty="0"/>
              <a:t>proti někomu/proti něčemu</a:t>
            </a:r>
          </a:p>
          <a:p>
            <a:pPr marL="0" indent="0">
              <a:buNone/>
            </a:pPr>
            <a:r>
              <a:rPr lang="cs-CZ" sz="2000" dirty="0"/>
              <a:t>p</a:t>
            </a:r>
            <a:r>
              <a:rPr lang="cs-CZ" sz="2000" dirty="0"/>
              <a:t>roti nebezpečí, proti inflaci, proti </a:t>
            </a:r>
            <a:r>
              <a:rPr lang="cs-CZ" sz="2000" dirty="0" smtClean="0"/>
              <a:t>korupci, proti stresu</a:t>
            </a:r>
          </a:p>
          <a:p>
            <a:pPr marL="0" indent="0">
              <a:buNone/>
            </a:pPr>
            <a:r>
              <a:rPr lang="cs-CZ" sz="2000" dirty="0"/>
              <a:t>p</a:t>
            </a:r>
            <a:r>
              <a:rPr lang="cs-CZ" sz="2000" dirty="0" smtClean="0"/>
              <a:t>roti nákaze, proti infekcím, proti pocení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</a:t>
            </a:r>
            <a:r>
              <a:rPr lang="cs-CZ" sz="2000" dirty="0"/>
              <a:t>roti raketám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4351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263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Synchronní proměny českých přeložek  chránit (se) / ochrana před čím x proti čemu bránit (se) / obrana před čím x proti čemu</vt:lpstr>
      <vt:lpstr>Teorie</vt:lpstr>
      <vt:lpstr>Teorie</vt:lpstr>
      <vt:lpstr>Teorie</vt:lpstr>
      <vt:lpstr>Výzkum</vt:lpstr>
      <vt:lpstr>Výzkum</vt:lpstr>
      <vt:lpstr>Výzkum </vt:lpstr>
      <vt:lpstr>Výzkum</vt:lpstr>
      <vt:lpstr>Výzkum</vt:lpstr>
      <vt:lpstr>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provoz a literární časopisy 60. let 20. století  Portréty vybraných autorů (s ohledem na 60. léta)</dc:title>
  <dc:creator>Ondřej Lát</dc:creator>
  <cp:lastModifiedBy>Lát, Ondřej</cp:lastModifiedBy>
  <cp:revision>50</cp:revision>
  <dcterms:created xsi:type="dcterms:W3CDTF">2017-11-02T08:19:26Z</dcterms:created>
  <dcterms:modified xsi:type="dcterms:W3CDTF">2017-11-29T16:13:24Z</dcterms:modified>
</cp:coreProperties>
</file>