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C2ADF31-F34D-4668-A504-1D73533ACD85}" type="datetimeFigureOut">
              <a:rPr lang="cs-CZ" smtClean="0"/>
              <a:t>22.12.2021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2959473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C2ADF31-F34D-4668-A504-1D73533ACD85}" type="datetimeFigureOut">
              <a:rPr lang="cs-CZ" smtClean="0"/>
              <a:t>22.12.2021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2729472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C2ADF31-F34D-4668-A504-1D73533ACD85}" type="datetimeFigureOut">
              <a:rPr lang="cs-CZ" smtClean="0"/>
              <a:t>22.12.2021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56196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C2ADF31-F34D-4668-A504-1D73533ACD85}" type="datetimeFigureOut">
              <a:rPr lang="cs-CZ" smtClean="0"/>
              <a:t>22.12.2021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624552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C2ADF31-F34D-4668-A504-1D73533ACD85}" type="datetimeFigureOut">
              <a:rPr lang="cs-CZ" smtClean="0"/>
              <a:t>22.12.2021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3326787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C2ADF31-F34D-4668-A504-1D73533ACD85}" type="datetimeFigureOut">
              <a:rPr lang="cs-CZ" smtClean="0"/>
              <a:t>22.12.2021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13555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C2ADF31-F34D-4668-A504-1D73533ACD85}" type="datetimeFigureOut">
              <a:rPr lang="cs-CZ" smtClean="0"/>
              <a:t>22.12.2021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314969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C2ADF31-F34D-4668-A504-1D73533ACD85}" type="datetimeFigureOut">
              <a:rPr lang="cs-CZ" smtClean="0"/>
              <a:t>22.12.2021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278701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C2ADF31-F34D-4668-A504-1D73533ACD85}" type="datetimeFigureOut">
              <a:rPr lang="cs-CZ" smtClean="0"/>
              <a:t>22.12.2021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367131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C2ADF31-F34D-4668-A504-1D73533ACD85}" type="datetimeFigureOut">
              <a:rPr lang="cs-CZ" smtClean="0"/>
              <a:t>22.12.2021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3298704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C2ADF31-F34D-4668-A504-1D73533ACD85}" type="datetimeFigureOut">
              <a:rPr lang="cs-CZ" smtClean="0"/>
              <a:t>22.12.2021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43EC0E-98F6-435D-A730-220809572A5D}" type="slidenum">
              <a:rPr lang="cs-CZ" smtClean="0"/>
              <a:t>‹#›</a:t>
            </a:fld>
            <a:endParaRPr lang="cs-CZ"/>
          </a:p>
        </p:txBody>
      </p:sp>
    </p:spTree>
    <p:extLst>
      <p:ext uri="{BB962C8B-B14F-4D97-AF65-F5344CB8AC3E}">
        <p14:creationId xmlns:p14="http://schemas.microsoft.com/office/powerpoint/2010/main" val="499926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ADF31-F34D-4668-A504-1D73533ACD85}" type="datetimeFigureOut">
              <a:rPr lang="cs-CZ" smtClean="0"/>
              <a:t>22.12.2021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3EC0E-98F6-435D-A730-220809572A5D}" type="slidenum">
              <a:rPr lang="cs-CZ" smtClean="0"/>
              <a:t>‹#›</a:t>
            </a:fld>
            <a:endParaRPr lang="cs-CZ"/>
          </a:p>
        </p:txBody>
      </p:sp>
    </p:spTree>
    <p:extLst>
      <p:ext uri="{BB962C8B-B14F-4D97-AF65-F5344CB8AC3E}">
        <p14:creationId xmlns:p14="http://schemas.microsoft.com/office/powerpoint/2010/main" val="688434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1"/>
            <a:ext cx="10515600" cy="840508"/>
          </a:xfrm>
        </p:spPr>
        <p:txBody>
          <a:bodyPr/>
          <a:lstStyle/>
          <a:p>
            <a:pPr algn="ctr"/>
            <a:r>
              <a:rPr lang="en-GB" sz="3600" dirty="0">
                <a:latin typeface="Arial Black" panose="020B0A04020102020204" pitchFamily="34" charset="0"/>
              </a:rPr>
              <a:t>Emily Dickinson (</a:t>
            </a:r>
            <a:r>
              <a:rPr lang="en-GB" sz="3600" dirty="0" smtClean="0">
                <a:latin typeface="Arial Black" panose="020B0A04020102020204" pitchFamily="34" charset="0"/>
              </a:rPr>
              <a:t>1830-</a:t>
            </a:r>
            <a:r>
              <a:rPr lang="cs-CZ" sz="3600" dirty="0" smtClean="0">
                <a:latin typeface="Arial Black" panose="020B0A04020102020204" pitchFamily="34" charset="0"/>
              </a:rPr>
              <a:t>18</a:t>
            </a:r>
            <a:r>
              <a:rPr lang="en-GB" sz="3600" dirty="0" smtClean="0">
                <a:latin typeface="Arial Black" panose="020B0A04020102020204" pitchFamily="34" charset="0"/>
              </a:rPr>
              <a:t>86</a:t>
            </a:r>
            <a:r>
              <a:rPr lang="en-GB" sz="3600" dirty="0">
                <a:latin typeface="Arial Black" panose="020B0A04020102020204" pitchFamily="34" charset="0"/>
              </a:rPr>
              <a:t>)</a:t>
            </a:r>
            <a:endParaRPr lang="cs-CZ" sz="3600" dirty="0">
              <a:latin typeface="Arial Black" panose="020B0A04020102020204" pitchFamily="34" charset="0"/>
            </a:endParaRPr>
          </a:p>
        </p:txBody>
      </p:sp>
      <p:sp>
        <p:nvSpPr>
          <p:cNvPr id="5" name="Zástupný symbol pro obsah 4"/>
          <p:cNvSpPr>
            <a:spLocks noGrp="1"/>
          </p:cNvSpPr>
          <p:nvPr>
            <p:ph sz="half" idx="1"/>
          </p:nvPr>
        </p:nvSpPr>
        <p:spPr>
          <a:xfrm>
            <a:off x="0" y="748145"/>
            <a:ext cx="9688530" cy="6299200"/>
          </a:xfrm>
        </p:spPr>
        <p:txBody>
          <a:bodyPr>
            <a:normAutofit fontScale="92500" lnSpcReduction="10000"/>
          </a:bodyPr>
          <a:lstStyle/>
          <a:p>
            <a:pPr>
              <a:lnSpc>
                <a:spcPct val="100000"/>
              </a:lnSpc>
              <a:spcBef>
                <a:spcPts val="0"/>
              </a:spcBef>
            </a:pPr>
            <a:r>
              <a:rPr lang="en-GB" sz="2000" dirty="0" smtClean="0"/>
              <a:t>Born in Amherst, MA, where she lived for the rest of her life, leaving it only for a </a:t>
            </a:r>
            <a:r>
              <a:rPr lang="cs-CZ" sz="2000" dirty="0" err="1" smtClean="0"/>
              <a:t>trip</a:t>
            </a:r>
            <a:r>
              <a:rPr lang="cs-CZ" sz="2000" dirty="0" smtClean="0"/>
              <a:t> to D.C. and Philadelphia (1855), and a </a:t>
            </a:r>
            <a:r>
              <a:rPr lang="en-GB" sz="2000" dirty="0" smtClean="0"/>
              <a:t>short stay</a:t>
            </a:r>
            <a:r>
              <a:rPr lang="cs-CZ" sz="2000" dirty="0" smtClean="0"/>
              <a:t> (1847-8)</a:t>
            </a:r>
            <a:r>
              <a:rPr lang="en-GB" sz="2000" dirty="0" smtClean="0"/>
              <a:t> at the Mount Holyoke Female Seminary (now Mount Holyoke College, still for women and transgender students) about 10 miles from Amherst. She also studied at Amherst Academy, her overall study (except primary school) lasted </a:t>
            </a:r>
            <a:r>
              <a:rPr lang="en-GB" sz="2000" dirty="0" smtClean="0"/>
              <a:t>less </a:t>
            </a:r>
            <a:r>
              <a:rPr lang="en-GB" sz="2000" dirty="0" smtClean="0"/>
              <a:t>than 8 years. It focused on English literature, Latin, geology, botany, hi</a:t>
            </a:r>
            <a:r>
              <a:rPr lang="cs-CZ" sz="2000" dirty="0" smtClean="0"/>
              <a:t>s</a:t>
            </a:r>
            <a:r>
              <a:rPr lang="en-GB" sz="2000" dirty="0" smtClean="0"/>
              <a:t>tory and arithmetic.</a:t>
            </a:r>
          </a:p>
          <a:p>
            <a:pPr>
              <a:lnSpc>
                <a:spcPct val="100000"/>
              </a:lnSpc>
              <a:spcBef>
                <a:spcPts val="0"/>
              </a:spcBef>
            </a:pPr>
            <a:r>
              <a:rPr lang="en-GB" sz="2000" dirty="0" smtClean="0"/>
              <a:t>She </a:t>
            </a:r>
            <a:r>
              <a:rPr lang="en-GB" sz="2000" b="1" dirty="0" smtClean="0"/>
              <a:t>never married, lived in seclusion and was considered eccentric,</a:t>
            </a:r>
            <a:r>
              <a:rPr lang="en-GB" sz="2000" dirty="0" smtClean="0"/>
              <a:t> e.g.,</a:t>
            </a:r>
            <a:r>
              <a:rPr lang="en-GB" sz="2000" b="1" dirty="0" smtClean="0"/>
              <a:t> </a:t>
            </a:r>
            <a:r>
              <a:rPr lang="en-GB" sz="2000" dirty="0" smtClean="0"/>
              <a:t>for her permanent wearing white dresses. In spite of her solitary life, she had </a:t>
            </a:r>
            <a:r>
              <a:rPr lang="en-GB" sz="2000" b="1" dirty="0" smtClean="0"/>
              <a:t>a few friends</a:t>
            </a:r>
            <a:r>
              <a:rPr lang="en-GB" sz="2000" dirty="0" smtClean="0"/>
              <a:t>, who influenced her emotionally and/or contributed to  her literary creation:</a:t>
            </a:r>
          </a:p>
          <a:p>
            <a:pPr marL="0" indent="0">
              <a:lnSpc>
                <a:spcPct val="100000"/>
              </a:lnSpc>
              <a:spcBef>
                <a:spcPts val="0"/>
              </a:spcBef>
              <a:buNone/>
            </a:pPr>
            <a:r>
              <a:rPr lang="en-GB" sz="2000" dirty="0" smtClean="0"/>
              <a:t>    - </a:t>
            </a:r>
            <a:r>
              <a:rPr lang="en-GB" sz="2000" b="1" dirty="0" smtClean="0"/>
              <a:t>Benjamin Franklin Newton</a:t>
            </a:r>
            <a:r>
              <a:rPr lang="en-GB" sz="2000" dirty="0" smtClean="0"/>
              <a:t>, a young attorney, introduced her to the works of William</a:t>
            </a:r>
            <a:endParaRPr lang="cs-CZ" sz="2000" dirty="0" smtClean="0"/>
          </a:p>
          <a:p>
            <a:pPr marL="0" indent="0">
              <a:lnSpc>
                <a:spcPct val="100000"/>
              </a:lnSpc>
              <a:spcBef>
                <a:spcPts val="0"/>
              </a:spcBef>
              <a:buNone/>
            </a:pPr>
            <a:r>
              <a:rPr lang="en-GB" sz="2000" dirty="0" smtClean="0"/>
              <a:t> </a:t>
            </a:r>
            <a:r>
              <a:rPr lang="cs-CZ" sz="2000" dirty="0" smtClean="0"/>
              <a:t>     </a:t>
            </a:r>
            <a:r>
              <a:rPr lang="en-GB" sz="2000" dirty="0" smtClean="0"/>
              <a:t>Wordsworth and R.W. Emerson</a:t>
            </a:r>
          </a:p>
          <a:p>
            <a:pPr marL="0" indent="0">
              <a:lnSpc>
                <a:spcPct val="100000"/>
              </a:lnSpc>
              <a:spcBef>
                <a:spcPts val="0"/>
              </a:spcBef>
              <a:buNone/>
            </a:pPr>
            <a:r>
              <a:rPr lang="en-GB" sz="2000" dirty="0" smtClean="0"/>
              <a:t>    - </a:t>
            </a:r>
            <a:r>
              <a:rPr lang="en-GB" sz="2000" b="1" dirty="0" smtClean="0"/>
              <a:t>Susan Gilbert, </a:t>
            </a:r>
            <a:r>
              <a:rPr lang="en-GB" sz="2000" dirty="0" smtClean="0"/>
              <a:t>her</a:t>
            </a:r>
            <a:r>
              <a:rPr lang="en-GB" sz="2000" b="1" dirty="0" smtClean="0"/>
              <a:t> </a:t>
            </a:r>
            <a:r>
              <a:rPr lang="en-GB" sz="2000" dirty="0" smtClean="0"/>
              <a:t>sister-in-law with whom she could have had a </a:t>
            </a:r>
            <a:r>
              <a:rPr lang="cs-CZ" sz="2000" dirty="0" smtClean="0"/>
              <a:t> </a:t>
            </a:r>
            <a:r>
              <a:rPr lang="en-GB" sz="2000" dirty="0" smtClean="0"/>
              <a:t>Platonic homoerotic</a:t>
            </a:r>
            <a:endParaRPr lang="cs-CZ" sz="2000" dirty="0" smtClean="0"/>
          </a:p>
          <a:p>
            <a:pPr marL="0" indent="0">
              <a:lnSpc>
                <a:spcPct val="100000"/>
              </a:lnSpc>
              <a:spcBef>
                <a:spcPts val="0"/>
              </a:spcBef>
              <a:buNone/>
            </a:pPr>
            <a:r>
              <a:rPr lang="en-GB" sz="2000" dirty="0" smtClean="0"/>
              <a:t> </a:t>
            </a:r>
            <a:r>
              <a:rPr lang="cs-CZ" sz="2000" dirty="0" smtClean="0"/>
              <a:t>     </a:t>
            </a:r>
            <a:r>
              <a:rPr lang="en-GB" sz="2000" dirty="0" smtClean="0"/>
              <a:t>relationship, and who “with the exception of</a:t>
            </a:r>
            <a:r>
              <a:rPr lang="cs-CZ" sz="2000" dirty="0" smtClean="0"/>
              <a:t> </a:t>
            </a:r>
            <a:r>
              <a:rPr lang="en-GB" sz="2000" dirty="0" smtClean="0"/>
              <a:t>Shakespeare” has imparted her “more </a:t>
            </a:r>
            <a:endParaRPr lang="cs-CZ" sz="2000" dirty="0" smtClean="0"/>
          </a:p>
          <a:p>
            <a:pPr marL="0" indent="0">
              <a:lnSpc>
                <a:spcPct val="100000"/>
              </a:lnSpc>
              <a:spcBef>
                <a:spcPts val="0"/>
              </a:spcBef>
              <a:buNone/>
            </a:pPr>
            <a:r>
              <a:rPr lang="cs-CZ" sz="2000" dirty="0"/>
              <a:t> </a:t>
            </a:r>
            <a:r>
              <a:rPr lang="cs-CZ" sz="2000" dirty="0" smtClean="0"/>
              <a:t>     </a:t>
            </a:r>
            <a:r>
              <a:rPr lang="en-GB" sz="2000" dirty="0" smtClean="0"/>
              <a:t>knowledge than any one living.”</a:t>
            </a:r>
            <a:endParaRPr lang="cs-CZ" sz="2000" dirty="0" smtClean="0"/>
          </a:p>
          <a:p>
            <a:pPr marL="0" indent="0">
              <a:lnSpc>
                <a:spcPct val="100000"/>
              </a:lnSpc>
              <a:spcBef>
                <a:spcPts val="0"/>
              </a:spcBef>
              <a:buNone/>
            </a:pPr>
            <a:r>
              <a:rPr lang="cs-CZ" sz="2000" dirty="0" smtClean="0"/>
              <a:t>    - </a:t>
            </a:r>
            <a:r>
              <a:rPr lang="en-GB" sz="2000" b="1" dirty="0" smtClean="0"/>
              <a:t>Reverend Charles Wadsworth</a:t>
            </a:r>
            <a:r>
              <a:rPr lang="en-GB" sz="2000" dirty="0" smtClean="0"/>
              <a:t>, a famous minister whom she met in Philadelphia and </a:t>
            </a:r>
          </a:p>
          <a:p>
            <a:pPr marL="0" indent="0">
              <a:lnSpc>
                <a:spcPct val="100000"/>
              </a:lnSpc>
              <a:spcBef>
                <a:spcPts val="0"/>
              </a:spcBef>
              <a:buNone/>
            </a:pPr>
            <a:r>
              <a:rPr lang="en-GB" sz="2000" dirty="0" smtClean="0"/>
              <a:t>      corresponded with until his death in 1882.</a:t>
            </a:r>
          </a:p>
          <a:p>
            <a:pPr marL="0" indent="0">
              <a:lnSpc>
                <a:spcPct val="100000"/>
              </a:lnSpc>
              <a:spcBef>
                <a:spcPts val="0"/>
              </a:spcBef>
              <a:buNone/>
            </a:pPr>
            <a:r>
              <a:rPr lang="en-GB" sz="2000" dirty="0" smtClean="0"/>
              <a:t>   -  </a:t>
            </a:r>
            <a:r>
              <a:rPr lang="en-GB" sz="2000" b="1" dirty="0" smtClean="0"/>
              <a:t>Samuel Bowles</a:t>
            </a:r>
            <a:r>
              <a:rPr lang="en-GB" sz="2000" dirty="0" smtClean="0"/>
              <a:t> (and his wife Mary). Bowles was the owner and editor of </a:t>
            </a:r>
            <a:r>
              <a:rPr lang="en-GB" sz="2000" i="1" dirty="0" smtClean="0"/>
              <a:t>Springfield</a:t>
            </a:r>
          </a:p>
          <a:p>
            <a:pPr marL="0" indent="0">
              <a:lnSpc>
                <a:spcPct val="100000"/>
              </a:lnSpc>
              <a:spcBef>
                <a:spcPts val="0"/>
              </a:spcBef>
              <a:buNone/>
            </a:pPr>
            <a:r>
              <a:rPr lang="en-GB" sz="2000" i="1" dirty="0" smtClean="0"/>
              <a:t>      Republican </a:t>
            </a:r>
            <a:r>
              <a:rPr lang="en-GB" sz="2000" dirty="0" smtClean="0"/>
              <a:t>where a few poems by D. (the only ones published in her lifetime) appeared</a:t>
            </a:r>
          </a:p>
          <a:p>
            <a:pPr marL="0" indent="0">
              <a:lnSpc>
                <a:spcPct val="100000"/>
              </a:lnSpc>
              <a:spcBef>
                <a:spcPts val="0"/>
              </a:spcBef>
              <a:buNone/>
            </a:pPr>
            <a:r>
              <a:rPr lang="en-GB" sz="2000" dirty="0" smtClean="0"/>
              <a:t>   - </a:t>
            </a:r>
            <a:r>
              <a:rPr lang="en-GB" sz="2000" b="1" dirty="0" smtClean="0"/>
              <a:t>Thomas Wentworth Higginson</a:t>
            </a:r>
            <a:r>
              <a:rPr lang="en-GB" sz="2000" dirty="0" smtClean="0"/>
              <a:t> – an abolitionist and literary critic. He discouraged D.</a:t>
            </a:r>
          </a:p>
          <a:p>
            <a:pPr marL="0" indent="0">
              <a:lnSpc>
                <a:spcPct val="100000"/>
              </a:lnSpc>
              <a:spcBef>
                <a:spcPts val="0"/>
              </a:spcBef>
              <a:buNone/>
            </a:pPr>
            <a:r>
              <a:rPr lang="en-GB" sz="2000" dirty="0" smtClean="0"/>
              <a:t>      from publishing before she </a:t>
            </a:r>
            <a:r>
              <a:rPr lang="cs-CZ" sz="2000" dirty="0" err="1" smtClean="0"/>
              <a:t>would</a:t>
            </a:r>
            <a:r>
              <a:rPr lang="cs-CZ" sz="2000" dirty="0" smtClean="0"/>
              <a:t> </a:t>
            </a:r>
            <a:r>
              <a:rPr lang="cs-CZ" sz="2000" dirty="0" err="1" smtClean="0"/>
              <a:t>have</a:t>
            </a:r>
            <a:r>
              <a:rPr lang="en-GB" sz="2000" dirty="0" smtClean="0"/>
              <a:t> produced a larger body of poems. After her death he </a:t>
            </a:r>
          </a:p>
          <a:p>
            <a:pPr marL="0" indent="0">
              <a:lnSpc>
                <a:spcPct val="100000"/>
              </a:lnSpc>
              <a:spcBef>
                <a:spcPts val="0"/>
              </a:spcBef>
              <a:buNone/>
            </a:pPr>
            <a:r>
              <a:rPr lang="en-GB" sz="2000" dirty="0" smtClean="0"/>
              <a:t>      edited a selection from her poetry together with Mabel Loomis Todd (who was in love</a:t>
            </a:r>
          </a:p>
          <a:p>
            <a:pPr marL="0" indent="0">
              <a:lnSpc>
                <a:spcPct val="100000"/>
              </a:lnSpc>
              <a:spcBef>
                <a:spcPts val="0"/>
              </a:spcBef>
              <a:buNone/>
            </a:pPr>
            <a:r>
              <a:rPr lang="en-GB" sz="2000" dirty="0" smtClean="0"/>
              <a:t>      with D.‘s brother Austin). Criticized Todd‘s changes </a:t>
            </a:r>
            <a:r>
              <a:rPr lang="cs-CZ" sz="2000" dirty="0" smtClean="0"/>
              <a:t>in</a:t>
            </a:r>
            <a:r>
              <a:rPr lang="en-GB" sz="2000" dirty="0" smtClean="0"/>
              <a:t> D‘s poems.</a:t>
            </a:r>
          </a:p>
          <a:p>
            <a:pPr marL="0" indent="0">
              <a:lnSpc>
                <a:spcPct val="100000"/>
              </a:lnSpc>
              <a:spcBef>
                <a:spcPts val="0"/>
              </a:spcBef>
              <a:buNone/>
            </a:pPr>
            <a:r>
              <a:rPr lang="en-GB" sz="2000" dirty="0" smtClean="0"/>
              <a:t>    - </a:t>
            </a:r>
            <a:r>
              <a:rPr lang="en-GB" sz="2000" b="1" dirty="0" smtClean="0"/>
              <a:t>Otis Philips Lord</a:t>
            </a:r>
            <a:r>
              <a:rPr lang="en-GB" sz="2000" dirty="0" smtClean="0"/>
              <a:t> –a retired judge of Massachusetts Supreme Court. Read Shakespeare with D.</a:t>
            </a:r>
          </a:p>
          <a:p>
            <a:pPr marL="0" indent="0">
              <a:lnSpc>
                <a:spcPct val="100000"/>
              </a:lnSpc>
              <a:spcBef>
                <a:spcPts val="0"/>
              </a:spcBef>
              <a:buNone/>
            </a:pPr>
            <a:endParaRPr lang="cs-CZ" sz="2000" dirty="0" smtClean="0"/>
          </a:p>
          <a:p>
            <a:pPr marL="0" indent="0">
              <a:lnSpc>
                <a:spcPct val="100000"/>
              </a:lnSpc>
              <a:spcBef>
                <a:spcPts val="0"/>
              </a:spcBef>
              <a:buNone/>
            </a:pPr>
            <a:endParaRPr lang="en-GB" sz="2000" dirty="0" smtClean="0"/>
          </a:p>
          <a:p>
            <a:pPr marL="0" indent="0">
              <a:lnSpc>
                <a:spcPct val="100000"/>
              </a:lnSpc>
              <a:spcBef>
                <a:spcPts val="0"/>
              </a:spcBef>
              <a:buNone/>
            </a:pPr>
            <a:endParaRPr lang="cs-CZ" sz="2000" b="1" dirty="0"/>
          </a:p>
        </p:txBody>
      </p:sp>
      <p:pic>
        <p:nvPicPr>
          <p:cNvPr id="1026" name="Picture 2" descr="https://upload.wikimedia.org/wikipedia/commons/5/56/Black-white_photograph_of_Emily_Dickinson2.pn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9527999" y="748145"/>
            <a:ext cx="2664000" cy="3264842"/>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descr="https://upload.wikimedia.org/wikipedia/commons/a/a2/Thomas_Wentworth_Higginson.jpg"/>
          <p:cNvPicPr>
            <a:picLocks noChangeAspect="1"/>
          </p:cNvPicPr>
          <p:nvPr/>
        </p:nvPicPr>
        <p:blipFill rotWithShape="1">
          <a:blip r:embed="rId3">
            <a:extLst>
              <a:ext uri="{28A0092B-C50C-407E-A947-70E740481C1C}">
                <a14:useLocalDpi xmlns:a14="http://schemas.microsoft.com/office/drawing/2010/main" val="0"/>
              </a:ext>
            </a:extLst>
          </a:blip>
          <a:srcRect b="14552"/>
          <a:stretch/>
        </p:blipFill>
        <p:spPr bwMode="auto">
          <a:xfrm>
            <a:off x="9860271" y="3671714"/>
            <a:ext cx="1999456" cy="2091777"/>
          </a:xfrm>
          <a:prstGeom prst="rect">
            <a:avLst/>
          </a:prstGeom>
          <a:noFill/>
          <a:ln>
            <a:noFill/>
          </a:ln>
        </p:spPr>
      </p:pic>
      <p:sp>
        <p:nvSpPr>
          <p:cNvPr id="2" name="TextovéPole 1"/>
          <p:cNvSpPr txBox="1"/>
          <p:nvPr/>
        </p:nvSpPr>
        <p:spPr>
          <a:xfrm>
            <a:off x="9688530" y="5763491"/>
            <a:ext cx="2504083" cy="1200329"/>
          </a:xfrm>
          <a:prstGeom prst="rect">
            <a:avLst/>
          </a:prstGeom>
          <a:noFill/>
        </p:spPr>
        <p:txBody>
          <a:bodyPr wrap="none" rtlCol="0">
            <a:spAutoFit/>
          </a:bodyPr>
          <a:lstStyle/>
          <a:p>
            <a:r>
              <a:rPr lang="cs-CZ" dirty="0" smtClean="0"/>
              <a:t>Top: a daguerrotype </a:t>
            </a:r>
            <a:r>
              <a:rPr lang="cs-CZ" dirty="0" err="1" smtClean="0"/>
              <a:t>of</a:t>
            </a:r>
            <a:r>
              <a:rPr lang="cs-CZ" dirty="0" smtClean="0"/>
              <a:t> </a:t>
            </a:r>
          </a:p>
          <a:p>
            <a:r>
              <a:rPr lang="cs-CZ" dirty="0" smtClean="0"/>
              <a:t>Emily </a:t>
            </a:r>
            <a:r>
              <a:rPr lang="cs-CZ" dirty="0" err="1" smtClean="0"/>
              <a:t>Dickinson</a:t>
            </a:r>
            <a:r>
              <a:rPr lang="cs-CZ" dirty="0" smtClean="0"/>
              <a:t> </a:t>
            </a:r>
            <a:r>
              <a:rPr lang="cs-CZ" dirty="0" err="1" smtClean="0"/>
              <a:t>from</a:t>
            </a:r>
            <a:r>
              <a:rPr lang="cs-CZ" dirty="0" smtClean="0"/>
              <a:t> </a:t>
            </a:r>
          </a:p>
          <a:p>
            <a:r>
              <a:rPr lang="cs-CZ" dirty="0" smtClean="0"/>
              <a:t>Mount </a:t>
            </a:r>
            <a:r>
              <a:rPr lang="cs-CZ" dirty="0" err="1" smtClean="0"/>
              <a:t>Holyoke</a:t>
            </a:r>
            <a:r>
              <a:rPr lang="cs-CZ" dirty="0" smtClean="0"/>
              <a:t>. </a:t>
            </a:r>
            <a:r>
              <a:rPr lang="cs-CZ" dirty="0" err="1" smtClean="0"/>
              <a:t>Bottom</a:t>
            </a:r>
            <a:r>
              <a:rPr lang="cs-CZ" dirty="0" smtClean="0"/>
              <a:t>:</a:t>
            </a:r>
          </a:p>
          <a:p>
            <a:r>
              <a:rPr lang="cs-CZ" dirty="0" smtClean="0"/>
              <a:t>Thomas W. </a:t>
            </a:r>
            <a:r>
              <a:rPr lang="cs-CZ" dirty="0" err="1" smtClean="0"/>
              <a:t>Higginson</a:t>
            </a:r>
            <a:endParaRPr lang="cs-CZ" dirty="0"/>
          </a:p>
        </p:txBody>
      </p:sp>
    </p:spTree>
    <p:extLst>
      <p:ext uri="{BB962C8B-B14F-4D97-AF65-F5344CB8AC3E}">
        <p14:creationId xmlns:p14="http://schemas.microsoft.com/office/powerpoint/2010/main" val="280131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64655"/>
            <a:ext cx="10515600" cy="748145"/>
          </a:xfrm>
        </p:spPr>
        <p:txBody>
          <a:bodyPr>
            <a:normAutofit/>
          </a:bodyPr>
          <a:lstStyle/>
          <a:p>
            <a:pPr algn="ctr"/>
            <a:r>
              <a:rPr lang="cs-CZ" sz="3600" dirty="0" err="1" smtClean="0">
                <a:latin typeface="Arial Black" panose="020B0A04020102020204" pitchFamily="34" charset="0"/>
              </a:rPr>
              <a:t>Dickinson’s</a:t>
            </a:r>
            <a:r>
              <a:rPr lang="cs-CZ" sz="3600" dirty="0" smtClean="0">
                <a:latin typeface="Arial Black" panose="020B0A04020102020204" pitchFamily="34" charset="0"/>
              </a:rPr>
              <a:t> </a:t>
            </a:r>
            <a:r>
              <a:rPr lang="cs-CZ" sz="3600" dirty="0" err="1" smtClean="0">
                <a:latin typeface="Arial Black" panose="020B0A04020102020204" pitchFamily="34" charset="0"/>
              </a:rPr>
              <a:t>Poetry</a:t>
            </a:r>
            <a:r>
              <a:rPr lang="cs-CZ" sz="3600" dirty="0" smtClean="0">
                <a:latin typeface="Arial Black" panose="020B0A04020102020204" pitchFamily="34" charset="0"/>
              </a:rPr>
              <a:t>: </a:t>
            </a:r>
            <a:r>
              <a:rPr lang="cs-CZ" sz="3600" dirty="0" err="1" smtClean="0">
                <a:latin typeface="Arial Black" panose="020B0A04020102020204" pitchFamily="34" charset="0"/>
              </a:rPr>
              <a:t>Introduction</a:t>
            </a:r>
            <a:r>
              <a:rPr lang="cs-CZ" sz="3600" dirty="0" smtClean="0">
                <a:latin typeface="Arial Black" panose="020B0A04020102020204" pitchFamily="34" charset="0"/>
              </a:rPr>
              <a:t> 1</a:t>
            </a:r>
            <a:endParaRPr lang="cs-CZ" sz="3600" dirty="0">
              <a:latin typeface="Arial Black" panose="020B0A04020102020204" pitchFamily="34" charset="0"/>
            </a:endParaRPr>
          </a:p>
        </p:txBody>
      </p:sp>
      <p:sp>
        <p:nvSpPr>
          <p:cNvPr id="3" name="Zástupný symbol pro obsah 2"/>
          <p:cNvSpPr>
            <a:spLocks noGrp="1"/>
          </p:cNvSpPr>
          <p:nvPr>
            <p:ph sz="half" idx="1"/>
          </p:nvPr>
        </p:nvSpPr>
        <p:spPr>
          <a:xfrm>
            <a:off x="221672" y="812800"/>
            <a:ext cx="7987379" cy="5938982"/>
          </a:xfrm>
        </p:spPr>
        <p:txBody>
          <a:bodyPr>
            <a:normAutofit fontScale="92500" lnSpcReduction="20000"/>
          </a:bodyPr>
          <a:lstStyle/>
          <a:p>
            <a:pPr>
              <a:lnSpc>
                <a:spcPct val="110000"/>
              </a:lnSpc>
              <a:spcBef>
                <a:spcPts val="0"/>
              </a:spcBef>
            </a:pPr>
            <a:r>
              <a:rPr lang="en-GB" sz="2400" dirty="0" smtClean="0"/>
              <a:t>Dickinson‘s poetry </a:t>
            </a:r>
            <a:r>
              <a:rPr lang="en-GB" sz="2400" b="1" dirty="0" smtClean="0"/>
              <a:t>stresses and transcends</a:t>
            </a:r>
            <a:r>
              <a:rPr lang="en-GB" sz="2400" dirty="0" smtClean="0"/>
              <a:t> the </a:t>
            </a:r>
            <a:r>
              <a:rPr lang="en-GB" sz="2400" b="1" dirty="0" smtClean="0"/>
              <a:t>limits and determinations of the self </a:t>
            </a:r>
            <a:r>
              <a:rPr lang="en-GB" sz="2400" dirty="0" smtClean="0"/>
              <a:t>– </a:t>
            </a:r>
            <a:r>
              <a:rPr lang="en-GB" sz="2400" b="1" dirty="0" smtClean="0"/>
              <a:t>woman‘s position in a patriarchal society with </a:t>
            </a:r>
            <a:r>
              <a:rPr lang="en-GB" sz="2400" b="1" dirty="0" err="1" smtClean="0"/>
              <a:t>puritanic</a:t>
            </a:r>
            <a:r>
              <a:rPr lang="en-GB" sz="2400" b="1" dirty="0" smtClean="0"/>
              <a:t> and evangelical roots</a:t>
            </a:r>
            <a:r>
              <a:rPr lang="en-GB" sz="2400" dirty="0" smtClean="0"/>
              <a:t> (marriage as a preparation for eternal life: husband-God, wife-church). In 1845 D. experienced a religious revival event in Amherst, but this did not make her a practising Christian. </a:t>
            </a:r>
            <a:r>
              <a:rPr lang="cs-CZ" sz="2400" dirty="0" smtClean="0"/>
              <a:t>Her </a:t>
            </a:r>
            <a:r>
              <a:rPr lang="cs-CZ" sz="2400" dirty="0" err="1" smtClean="0"/>
              <a:t>independence</a:t>
            </a:r>
            <a:r>
              <a:rPr lang="cs-CZ" sz="2400" dirty="0" smtClean="0"/>
              <a:t> </a:t>
            </a:r>
            <a:r>
              <a:rPr lang="cs-CZ" sz="2400" dirty="0" err="1" smtClean="0"/>
              <a:t>from</a:t>
            </a:r>
            <a:r>
              <a:rPr lang="cs-CZ" sz="2400" dirty="0" smtClean="0"/>
              <a:t> Christian </a:t>
            </a:r>
            <a:r>
              <a:rPr lang="cs-CZ" sz="2400" dirty="0" err="1" smtClean="0"/>
              <a:t>doctrine</a:t>
            </a:r>
            <a:r>
              <a:rPr lang="en-GB" sz="2400" dirty="0" smtClean="0"/>
              <a:t> is evident from </a:t>
            </a:r>
            <a:r>
              <a:rPr lang="cs-CZ" sz="2400" dirty="0" err="1" smtClean="0"/>
              <a:t>an</a:t>
            </a:r>
            <a:r>
              <a:rPr lang="cs-CZ" sz="2400" dirty="0" smtClean="0"/>
              <a:t> </a:t>
            </a:r>
            <a:r>
              <a:rPr lang="en-GB" sz="2400" dirty="0" smtClean="0"/>
              <a:t>ironical poem written to her dear friend Charles Wadsworth (a famous minister).</a:t>
            </a:r>
          </a:p>
          <a:p>
            <a:pPr>
              <a:lnSpc>
                <a:spcPct val="110000"/>
              </a:lnSpc>
              <a:spcBef>
                <a:spcPts val="0"/>
              </a:spcBef>
            </a:pPr>
            <a:r>
              <a:rPr lang="en-GB" sz="2400" b="1" dirty="0" smtClean="0"/>
              <a:t>Poem 640</a:t>
            </a:r>
            <a:r>
              <a:rPr lang="en-GB" sz="2400" dirty="0" smtClean="0"/>
              <a:t> (on the right; Dickinson‘s poems are not titled but numbered)</a:t>
            </a:r>
            <a:r>
              <a:rPr lang="cs-CZ" sz="2400" dirty="0" smtClean="0"/>
              <a:t>:</a:t>
            </a:r>
            <a:endParaRPr lang="en-GB" sz="2400" dirty="0" smtClean="0"/>
          </a:p>
          <a:p>
            <a:pPr marL="0" indent="0">
              <a:lnSpc>
                <a:spcPct val="110000"/>
              </a:lnSpc>
              <a:spcBef>
                <a:spcPts val="0"/>
              </a:spcBef>
              <a:buNone/>
            </a:pPr>
            <a:r>
              <a:rPr lang="en-GB" sz="2400" dirty="0" smtClean="0"/>
              <a:t>   - </a:t>
            </a:r>
            <a:r>
              <a:rPr lang="en-GB" sz="2400" b="1" dirty="0" smtClean="0"/>
              <a:t>melting the figures of husband and God </a:t>
            </a:r>
            <a:r>
              <a:rPr lang="en-GB" sz="2400" dirty="0" smtClean="0"/>
              <a:t>(“You” and eternal</a:t>
            </a:r>
          </a:p>
          <a:p>
            <a:pPr marL="0" indent="0">
              <a:lnSpc>
                <a:spcPct val="110000"/>
              </a:lnSpc>
              <a:spcBef>
                <a:spcPts val="0"/>
              </a:spcBef>
              <a:buNone/>
            </a:pPr>
            <a:r>
              <a:rPr lang="en-GB" sz="2400" dirty="0" smtClean="0"/>
              <a:t>     “Life”)</a:t>
            </a:r>
            <a:endParaRPr lang="en-GB" sz="2400" b="1" dirty="0" smtClean="0"/>
          </a:p>
          <a:p>
            <a:pPr marL="0" indent="0">
              <a:lnSpc>
                <a:spcPct val="110000"/>
              </a:lnSpc>
              <a:spcBef>
                <a:spcPts val="0"/>
              </a:spcBef>
              <a:buNone/>
            </a:pPr>
            <a:r>
              <a:rPr lang="en-GB" sz="2400" dirty="0" smtClean="0"/>
              <a:t>   -</a:t>
            </a:r>
            <a:r>
              <a:rPr lang="en-GB" sz="2400" b="1" dirty="0" smtClean="0"/>
              <a:t> linking the Christian symbolic meaning of marriage </a:t>
            </a:r>
            <a:r>
              <a:rPr lang="en-GB" sz="2400" dirty="0" smtClean="0"/>
              <a:t>and the</a:t>
            </a:r>
          </a:p>
          <a:p>
            <a:pPr marL="0" indent="0">
              <a:lnSpc>
                <a:spcPct val="110000"/>
              </a:lnSpc>
              <a:spcBef>
                <a:spcPts val="0"/>
              </a:spcBef>
              <a:buNone/>
            </a:pPr>
            <a:r>
              <a:rPr lang="en-GB" sz="2400" dirty="0" smtClean="0"/>
              <a:t>     </a:t>
            </a:r>
            <a:r>
              <a:rPr lang="en-GB" sz="2400" b="1" dirty="0" smtClean="0"/>
              <a:t>everyday </a:t>
            </a:r>
            <a:r>
              <a:rPr lang="en-GB" sz="2400" b="1" dirty="0" err="1" smtClean="0"/>
              <a:t>houskeeping</a:t>
            </a:r>
            <a:r>
              <a:rPr lang="en-GB" sz="2400" b="1" dirty="0" smtClean="0"/>
              <a:t> chores</a:t>
            </a:r>
          </a:p>
          <a:p>
            <a:pPr marL="0" indent="0">
              <a:lnSpc>
                <a:spcPct val="110000"/>
              </a:lnSpc>
              <a:spcBef>
                <a:spcPts val="0"/>
              </a:spcBef>
              <a:buNone/>
            </a:pPr>
            <a:r>
              <a:rPr lang="en-GB" sz="2400" b="1" dirty="0" smtClean="0"/>
              <a:t>  </a:t>
            </a:r>
            <a:r>
              <a:rPr lang="en-GB" sz="2400" dirty="0" smtClean="0"/>
              <a:t>-</a:t>
            </a:r>
            <a:r>
              <a:rPr lang="en-GB" sz="2400" b="1" dirty="0" smtClean="0"/>
              <a:t> ironic metaphor: </a:t>
            </a:r>
            <a:r>
              <a:rPr lang="en-GB" sz="2400" dirty="0" smtClean="0"/>
              <a:t>“our Life - His Porcelain” – a parallel between </a:t>
            </a:r>
          </a:p>
          <a:p>
            <a:pPr marL="0" indent="0">
              <a:lnSpc>
                <a:spcPct val="110000"/>
              </a:lnSpc>
              <a:spcBef>
                <a:spcPts val="0"/>
              </a:spcBef>
              <a:buNone/>
            </a:pPr>
            <a:r>
              <a:rPr lang="en-GB" sz="2400" dirty="0" smtClean="0"/>
              <a:t>    death and the emptiness of housewife‘s life (dusting china cups).</a:t>
            </a:r>
          </a:p>
          <a:p>
            <a:pPr marL="0" indent="0">
              <a:lnSpc>
                <a:spcPct val="110000"/>
              </a:lnSpc>
              <a:spcBef>
                <a:spcPts val="0"/>
              </a:spcBef>
              <a:buNone/>
            </a:pPr>
            <a:r>
              <a:rPr lang="en-GB" sz="2400" b="1" dirty="0" smtClean="0"/>
              <a:t>  </a:t>
            </a:r>
            <a:r>
              <a:rPr lang="en-GB" sz="2400" dirty="0" smtClean="0"/>
              <a:t>-</a:t>
            </a:r>
            <a:r>
              <a:rPr lang="en-GB" sz="2400" b="1" dirty="0" smtClean="0"/>
              <a:t> debasement of human life</a:t>
            </a:r>
            <a:r>
              <a:rPr lang="en-GB" sz="2400" dirty="0" smtClean="0"/>
              <a:t> </a:t>
            </a:r>
            <a:r>
              <a:rPr lang="cs-CZ" sz="2400" dirty="0" smtClean="0"/>
              <a:t>- </a:t>
            </a:r>
            <a:r>
              <a:rPr lang="en-GB" sz="2400" dirty="0" smtClean="0"/>
              <a:t>individuals “discarded” and</a:t>
            </a:r>
          </a:p>
          <a:p>
            <a:pPr marL="0" indent="0">
              <a:lnSpc>
                <a:spcPct val="110000"/>
              </a:lnSpc>
              <a:spcBef>
                <a:spcPts val="0"/>
              </a:spcBef>
              <a:buNone/>
            </a:pPr>
            <a:r>
              <a:rPr lang="en-GB" sz="2400" dirty="0" smtClean="0"/>
              <a:t>    replaced, like old cups with </a:t>
            </a:r>
            <a:r>
              <a:rPr lang="cs-CZ" sz="2400" dirty="0" err="1" smtClean="0"/>
              <a:t>the</a:t>
            </a:r>
            <a:r>
              <a:rPr lang="cs-CZ" sz="2400" dirty="0" smtClean="0"/>
              <a:t> </a:t>
            </a:r>
            <a:r>
              <a:rPr lang="en-GB" sz="2400" dirty="0" smtClean="0"/>
              <a:t>new fashionable ones – the </a:t>
            </a:r>
            <a:r>
              <a:rPr lang="en-GB" sz="2400" dirty="0" err="1" smtClean="0"/>
              <a:t>Sèvres</a:t>
            </a:r>
            <a:endParaRPr lang="en-GB" sz="2400" dirty="0" smtClean="0"/>
          </a:p>
          <a:p>
            <a:pPr marL="0" indent="0">
              <a:lnSpc>
                <a:spcPct val="110000"/>
              </a:lnSpc>
              <a:spcBef>
                <a:spcPts val="0"/>
              </a:spcBef>
              <a:buNone/>
            </a:pPr>
            <a:r>
              <a:rPr lang="en-GB" sz="2400" b="1" dirty="0" smtClean="0"/>
              <a:t>    </a:t>
            </a:r>
            <a:r>
              <a:rPr lang="en-GB" sz="2400" dirty="0" smtClean="0"/>
              <a:t>porcelain (French factory near Paris).</a:t>
            </a:r>
            <a:endParaRPr lang="en-GB" sz="2400" dirty="0"/>
          </a:p>
        </p:txBody>
      </p:sp>
      <p:sp>
        <p:nvSpPr>
          <p:cNvPr id="4" name="Zástupný symbol pro obsah 3"/>
          <p:cNvSpPr>
            <a:spLocks noGrp="1" noChangeAspect="1"/>
          </p:cNvSpPr>
          <p:nvPr>
            <p:ph sz="half" idx="2"/>
          </p:nvPr>
        </p:nvSpPr>
        <p:spPr>
          <a:xfrm>
            <a:off x="8373438" y="812802"/>
            <a:ext cx="3818562" cy="5464708"/>
          </a:xfrm>
        </p:spPr>
        <p:txBody>
          <a:bodyPr>
            <a:normAutofit fontScale="92500" lnSpcReduction="20000"/>
          </a:bodyPr>
          <a:lstStyle/>
          <a:p>
            <a:pPr marL="0" indent="0" hangingPunct="0">
              <a:lnSpc>
                <a:spcPct val="120000"/>
              </a:lnSpc>
              <a:spcBef>
                <a:spcPts val="0"/>
              </a:spcBef>
              <a:buNone/>
            </a:pPr>
            <a:endParaRPr lang="cs-CZ" sz="2400" dirty="0" smtClean="0"/>
          </a:p>
          <a:p>
            <a:pPr marL="0" indent="0" hangingPunct="0">
              <a:lnSpc>
                <a:spcPct val="120000"/>
              </a:lnSpc>
              <a:spcBef>
                <a:spcPts val="0"/>
              </a:spcBef>
              <a:buNone/>
            </a:pPr>
            <a:r>
              <a:rPr lang="en-US" sz="2400" dirty="0" smtClean="0"/>
              <a:t>I </a:t>
            </a:r>
            <a:r>
              <a:rPr lang="en-US" sz="2400" dirty="0"/>
              <a:t>cannot live with You—</a:t>
            </a:r>
            <a:endParaRPr lang="cs-CZ" sz="2400" dirty="0"/>
          </a:p>
          <a:p>
            <a:pPr marL="0" indent="0" hangingPunct="0">
              <a:lnSpc>
                <a:spcPct val="120000"/>
              </a:lnSpc>
              <a:spcBef>
                <a:spcPts val="0"/>
              </a:spcBef>
              <a:buNone/>
            </a:pPr>
            <a:r>
              <a:rPr lang="en-US" sz="2400" dirty="0" smtClean="0"/>
              <a:t>It </a:t>
            </a:r>
            <a:r>
              <a:rPr lang="en-US" sz="2400" dirty="0"/>
              <a:t>would be Life—</a:t>
            </a:r>
            <a:endParaRPr lang="cs-CZ" sz="2400" dirty="0"/>
          </a:p>
          <a:p>
            <a:pPr marL="0" indent="0" hangingPunct="0">
              <a:lnSpc>
                <a:spcPct val="120000"/>
              </a:lnSpc>
              <a:spcBef>
                <a:spcPts val="0"/>
              </a:spcBef>
              <a:buNone/>
            </a:pPr>
            <a:r>
              <a:rPr lang="en-US" sz="2400" dirty="0" smtClean="0"/>
              <a:t>And </a:t>
            </a:r>
            <a:r>
              <a:rPr lang="en-US" sz="2400" dirty="0"/>
              <a:t>Life is over there—</a:t>
            </a:r>
            <a:endParaRPr lang="cs-CZ" sz="2400" dirty="0"/>
          </a:p>
          <a:p>
            <a:pPr marL="0" indent="0" hangingPunct="0">
              <a:lnSpc>
                <a:spcPct val="120000"/>
              </a:lnSpc>
              <a:spcBef>
                <a:spcPts val="0"/>
              </a:spcBef>
              <a:buNone/>
            </a:pPr>
            <a:r>
              <a:rPr lang="en-US" sz="2400" dirty="0" smtClean="0"/>
              <a:t>Behind </a:t>
            </a:r>
            <a:r>
              <a:rPr lang="en-US" sz="2400" dirty="0"/>
              <a:t>the Shelf</a:t>
            </a:r>
            <a:endParaRPr lang="cs-CZ" sz="2400" dirty="0"/>
          </a:p>
          <a:p>
            <a:pPr marL="0" indent="0" hangingPunct="0">
              <a:lnSpc>
                <a:spcPct val="120000"/>
              </a:lnSpc>
              <a:spcBef>
                <a:spcPts val="0"/>
              </a:spcBef>
              <a:buNone/>
            </a:pPr>
            <a:r>
              <a:rPr lang="en-US" sz="2400" dirty="0"/>
              <a:t> </a:t>
            </a:r>
            <a:endParaRPr lang="cs-CZ" sz="2400" dirty="0"/>
          </a:p>
          <a:p>
            <a:pPr marL="0" indent="0" hangingPunct="0">
              <a:lnSpc>
                <a:spcPct val="120000"/>
              </a:lnSpc>
              <a:spcBef>
                <a:spcPts val="0"/>
              </a:spcBef>
              <a:buNone/>
            </a:pPr>
            <a:r>
              <a:rPr lang="en-US" sz="2400" dirty="0" smtClean="0"/>
              <a:t>The </a:t>
            </a:r>
            <a:r>
              <a:rPr lang="en-US" sz="2400" dirty="0"/>
              <a:t>Sexton keeps the Key to—</a:t>
            </a:r>
            <a:endParaRPr lang="cs-CZ" sz="2400" dirty="0"/>
          </a:p>
          <a:p>
            <a:pPr marL="0" indent="0" hangingPunct="0">
              <a:lnSpc>
                <a:spcPct val="120000"/>
              </a:lnSpc>
              <a:spcBef>
                <a:spcPts val="0"/>
              </a:spcBef>
              <a:buNone/>
            </a:pPr>
            <a:r>
              <a:rPr lang="en-US" sz="2400" dirty="0"/>
              <a:t> </a:t>
            </a:r>
            <a:r>
              <a:rPr lang="en-US" sz="2400" dirty="0" smtClean="0"/>
              <a:t>Putting </a:t>
            </a:r>
            <a:r>
              <a:rPr lang="en-US" sz="2400" dirty="0"/>
              <a:t>up</a:t>
            </a:r>
            <a:endParaRPr lang="cs-CZ" sz="2400" dirty="0"/>
          </a:p>
          <a:p>
            <a:pPr marL="0" indent="0" hangingPunct="0">
              <a:lnSpc>
                <a:spcPct val="120000"/>
              </a:lnSpc>
              <a:spcBef>
                <a:spcPts val="0"/>
              </a:spcBef>
              <a:buNone/>
            </a:pPr>
            <a:r>
              <a:rPr lang="en-US" sz="2400" dirty="0"/>
              <a:t> </a:t>
            </a:r>
            <a:r>
              <a:rPr lang="en-US" sz="2400" dirty="0" smtClean="0"/>
              <a:t>Our </a:t>
            </a:r>
            <a:r>
              <a:rPr lang="en-US" sz="2400" dirty="0"/>
              <a:t>Life— His Porcelain—</a:t>
            </a:r>
            <a:endParaRPr lang="cs-CZ" sz="2400" dirty="0"/>
          </a:p>
          <a:p>
            <a:pPr marL="0" indent="0" hangingPunct="0">
              <a:lnSpc>
                <a:spcPct val="120000"/>
              </a:lnSpc>
              <a:spcBef>
                <a:spcPts val="0"/>
              </a:spcBef>
              <a:buNone/>
            </a:pPr>
            <a:r>
              <a:rPr lang="en-US" sz="2400" dirty="0"/>
              <a:t> </a:t>
            </a:r>
            <a:r>
              <a:rPr lang="en-US" sz="2400" dirty="0" smtClean="0"/>
              <a:t>Like </a:t>
            </a:r>
            <a:r>
              <a:rPr lang="en-US" sz="2400" dirty="0"/>
              <a:t>a Cup—</a:t>
            </a:r>
            <a:endParaRPr lang="cs-CZ" sz="2400" dirty="0"/>
          </a:p>
          <a:p>
            <a:pPr marL="0" indent="0" hangingPunct="0">
              <a:lnSpc>
                <a:spcPct val="120000"/>
              </a:lnSpc>
              <a:spcBef>
                <a:spcPts val="0"/>
              </a:spcBef>
              <a:buNone/>
            </a:pPr>
            <a:r>
              <a:rPr lang="en-US" sz="2400" dirty="0"/>
              <a:t> </a:t>
            </a:r>
            <a:endParaRPr lang="cs-CZ" sz="2400" dirty="0"/>
          </a:p>
          <a:p>
            <a:pPr marL="0" indent="0" hangingPunct="0">
              <a:lnSpc>
                <a:spcPct val="120000"/>
              </a:lnSpc>
              <a:spcBef>
                <a:spcPts val="0"/>
              </a:spcBef>
              <a:buNone/>
            </a:pPr>
            <a:r>
              <a:rPr lang="en-US" sz="2400" dirty="0" smtClean="0"/>
              <a:t>Discarded </a:t>
            </a:r>
            <a:r>
              <a:rPr lang="en-US" sz="2400" dirty="0"/>
              <a:t>of the Housewife—</a:t>
            </a:r>
            <a:endParaRPr lang="cs-CZ" sz="2400" dirty="0"/>
          </a:p>
          <a:p>
            <a:pPr marL="0" indent="0" hangingPunct="0">
              <a:lnSpc>
                <a:spcPct val="120000"/>
              </a:lnSpc>
              <a:spcBef>
                <a:spcPts val="0"/>
              </a:spcBef>
              <a:buNone/>
            </a:pPr>
            <a:r>
              <a:rPr lang="en-US" sz="2400" dirty="0" smtClean="0"/>
              <a:t>Quaint</a:t>
            </a:r>
            <a:r>
              <a:rPr lang="en-US" sz="2400" dirty="0"/>
              <a:t>— or Broke—</a:t>
            </a:r>
            <a:endParaRPr lang="cs-CZ" sz="2400" dirty="0"/>
          </a:p>
          <a:p>
            <a:pPr marL="0" indent="0" hangingPunct="0">
              <a:lnSpc>
                <a:spcPct val="120000"/>
              </a:lnSpc>
              <a:spcBef>
                <a:spcPts val="0"/>
              </a:spcBef>
              <a:buNone/>
            </a:pPr>
            <a:r>
              <a:rPr lang="en-US" sz="2400" dirty="0" smtClean="0"/>
              <a:t>A </a:t>
            </a:r>
            <a:r>
              <a:rPr lang="en-US" sz="2400" dirty="0"/>
              <a:t>newer Sevres pleases—</a:t>
            </a:r>
            <a:endParaRPr lang="cs-CZ" sz="2400" dirty="0"/>
          </a:p>
          <a:p>
            <a:pPr marL="0" indent="0" hangingPunct="0">
              <a:lnSpc>
                <a:spcPct val="120000"/>
              </a:lnSpc>
              <a:spcBef>
                <a:spcPts val="0"/>
              </a:spcBef>
              <a:buNone/>
            </a:pPr>
            <a:r>
              <a:rPr lang="en-US" sz="2400" dirty="0" smtClean="0"/>
              <a:t>Old </a:t>
            </a:r>
            <a:r>
              <a:rPr lang="en-US" sz="2400" dirty="0"/>
              <a:t>Ones crack.</a:t>
            </a:r>
            <a:endParaRPr lang="cs-CZ" sz="2400" dirty="0"/>
          </a:p>
          <a:p>
            <a:pPr marL="0" indent="0" hangingPunct="0">
              <a:lnSpc>
                <a:spcPct val="120000"/>
              </a:lnSpc>
              <a:spcBef>
                <a:spcPts val="0"/>
              </a:spcBef>
              <a:buNone/>
            </a:pPr>
            <a:r>
              <a:rPr lang="en-US" sz="2400" dirty="0"/>
              <a:t>      </a:t>
            </a:r>
            <a:r>
              <a:rPr lang="cs-CZ" sz="2400" dirty="0" smtClean="0"/>
              <a:t>                      </a:t>
            </a:r>
            <a:r>
              <a:rPr lang="en-US" sz="2400" dirty="0" smtClean="0"/>
              <a:t>(</a:t>
            </a:r>
            <a:r>
              <a:rPr lang="en-US" sz="2400" dirty="0"/>
              <a:t>poem 640)</a:t>
            </a:r>
            <a:endParaRPr lang="cs-CZ" sz="2400" dirty="0"/>
          </a:p>
          <a:p>
            <a:pPr marL="0" indent="0">
              <a:buNone/>
            </a:pPr>
            <a:endParaRPr lang="cs-CZ" sz="1400" dirty="0"/>
          </a:p>
        </p:txBody>
      </p:sp>
    </p:spTree>
    <p:extLst>
      <p:ext uri="{BB962C8B-B14F-4D97-AF65-F5344CB8AC3E}">
        <p14:creationId xmlns:p14="http://schemas.microsoft.com/office/powerpoint/2010/main" val="611839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
            <a:ext cx="10515600" cy="914399"/>
          </a:xfrm>
        </p:spPr>
        <p:txBody>
          <a:bodyPr>
            <a:normAutofit fontScale="90000"/>
          </a:bodyPr>
          <a:lstStyle/>
          <a:p>
            <a:pPr algn="ctr"/>
            <a:r>
              <a:rPr lang="cs-CZ" sz="3600" dirty="0" err="1">
                <a:latin typeface="Arial Black" panose="020B0A04020102020204" pitchFamily="34" charset="0"/>
              </a:rPr>
              <a:t>Dickinson’s</a:t>
            </a:r>
            <a:r>
              <a:rPr lang="cs-CZ" sz="3600" dirty="0">
                <a:latin typeface="Arial Black" panose="020B0A04020102020204" pitchFamily="34" charset="0"/>
              </a:rPr>
              <a:t> </a:t>
            </a:r>
            <a:r>
              <a:rPr lang="cs-CZ" sz="3600" dirty="0" err="1">
                <a:latin typeface="Arial Black" panose="020B0A04020102020204" pitchFamily="34" charset="0"/>
              </a:rPr>
              <a:t>Poetry</a:t>
            </a:r>
            <a:r>
              <a:rPr lang="cs-CZ" sz="3600" dirty="0">
                <a:latin typeface="Arial Black" panose="020B0A04020102020204" pitchFamily="34" charset="0"/>
              </a:rPr>
              <a:t>: </a:t>
            </a:r>
            <a:r>
              <a:rPr lang="cs-CZ" sz="3600" dirty="0" err="1">
                <a:latin typeface="Arial Black" panose="020B0A04020102020204" pitchFamily="34" charset="0"/>
              </a:rPr>
              <a:t>Introduction</a:t>
            </a:r>
            <a:r>
              <a:rPr lang="cs-CZ" sz="3600" dirty="0">
                <a:latin typeface="Arial Black" panose="020B0A04020102020204" pitchFamily="34" charset="0"/>
              </a:rPr>
              <a:t> </a:t>
            </a:r>
            <a:r>
              <a:rPr lang="cs-CZ" sz="3600" dirty="0" smtClean="0">
                <a:latin typeface="Arial Black" panose="020B0A04020102020204" pitchFamily="34" charset="0"/>
              </a:rPr>
              <a:t>2:</a:t>
            </a:r>
            <a:br>
              <a:rPr lang="cs-CZ" sz="3600" dirty="0" smtClean="0">
                <a:latin typeface="Arial Black" panose="020B0A04020102020204" pitchFamily="34" charset="0"/>
              </a:rPr>
            </a:br>
            <a:r>
              <a:rPr lang="cs-CZ" sz="2800" dirty="0" smtClean="0">
                <a:latin typeface="Arial Black" panose="020B0A04020102020204" pitchFamily="34" charset="0"/>
              </a:rPr>
              <a:t>In </a:t>
            </a:r>
            <a:r>
              <a:rPr lang="cs-CZ" sz="2800" dirty="0" err="1" smtClean="0">
                <a:latin typeface="Arial Black" panose="020B0A04020102020204" pitchFamily="34" charset="0"/>
              </a:rPr>
              <a:t>Search</a:t>
            </a:r>
            <a:r>
              <a:rPr lang="cs-CZ" sz="2800" dirty="0" smtClean="0">
                <a:latin typeface="Arial Black" panose="020B0A04020102020204" pitchFamily="34" charset="0"/>
              </a:rPr>
              <a:t> </a:t>
            </a:r>
            <a:r>
              <a:rPr lang="cs-CZ" sz="2800" dirty="0" err="1" smtClean="0">
                <a:latin typeface="Arial Black" panose="020B0A04020102020204" pitchFamily="34" charset="0"/>
              </a:rPr>
              <a:t>of</a:t>
            </a:r>
            <a:r>
              <a:rPr lang="cs-CZ" sz="2800" dirty="0" smtClean="0">
                <a:latin typeface="Arial Black" panose="020B0A04020102020204" pitchFamily="34" charset="0"/>
              </a:rPr>
              <a:t> New Eternity</a:t>
            </a:r>
            <a:endParaRPr lang="cs-CZ" sz="2800" dirty="0"/>
          </a:p>
        </p:txBody>
      </p:sp>
      <p:sp>
        <p:nvSpPr>
          <p:cNvPr id="3" name="Zástupný symbol pro obsah 2"/>
          <p:cNvSpPr>
            <a:spLocks noGrp="1"/>
          </p:cNvSpPr>
          <p:nvPr>
            <p:ph sz="half" idx="1"/>
          </p:nvPr>
        </p:nvSpPr>
        <p:spPr>
          <a:xfrm>
            <a:off x="1106" y="812800"/>
            <a:ext cx="6965878" cy="6276109"/>
          </a:xfrm>
        </p:spPr>
        <p:txBody>
          <a:bodyPr>
            <a:noAutofit/>
          </a:bodyPr>
          <a:lstStyle/>
          <a:p>
            <a:pPr>
              <a:lnSpc>
                <a:spcPct val="100000"/>
              </a:lnSpc>
              <a:spcBef>
                <a:spcPts val="0"/>
              </a:spcBef>
            </a:pPr>
            <a:r>
              <a:rPr lang="en-GB" sz="1700" b="1" dirty="0" smtClean="0"/>
              <a:t>Poem 712 </a:t>
            </a:r>
            <a:r>
              <a:rPr lang="en-GB" sz="1700" dirty="0" smtClean="0"/>
              <a:t>– in the left column (the right column displays the text of the 1890 edition heavily edited by Mabel Loomis Todd who also added a rather meaningless title) </a:t>
            </a:r>
            <a:r>
              <a:rPr lang="en-GB" sz="1700" b="1" dirty="0" smtClean="0"/>
              <a:t>ironically develops the religious allegory of death as</a:t>
            </a:r>
            <a:r>
              <a:rPr lang="en-GB" sz="1700" dirty="0" smtClean="0"/>
              <a:t> </a:t>
            </a:r>
            <a:r>
              <a:rPr lang="en-GB" sz="1700" b="1" dirty="0" smtClean="0"/>
              <a:t>the wedding of the soul with God.</a:t>
            </a:r>
            <a:r>
              <a:rPr lang="en-GB" sz="1700" dirty="0" smtClean="0"/>
              <a:t> </a:t>
            </a:r>
          </a:p>
          <a:p>
            <a:pPr>
              <a:lnSpc>
                <a:spcPct val="100000"/>
              </a:lnSpc>
              <a:spcBef>
                <a:spcPts val="0"/>
              </a:spcBef>
            </a:pPr>
            <a:r>
              <a:rPr lang="en-GB" sz="1700" b="1" dirty="0" smtClean="0"/>
              <a:t>The ironic effect</a:t>
            </a:r>
            <a:r>
              <a:rPr lang="en-GB" sz="1700" dirty="0" smtClean="0"/>
              <a:t> is enhanced by the </a:t>
            </a:r>
            <a:r>
              <a:rPr lang="en-GB" sz="1700" b="1" dirty="0" smtClean="0"/>
              <a:t>portrayal of death as an elegant and kind gentleman,</a:t>
            </a:r>
            <a:r>
              <a:rPr lang="en-GB" sz="1700" dirty="0" smtClean="0"/>
              <a:t> whose politeness (“civility”) dispels the fears of the soul-bride.</a:t>
            </a:r>
          </a:p>
          <a:p>
            <a:pPr>
              <a:lnSpc>
                <a:spcPct val="100000"/>
              </a:lnSpc>
              <a:spcBef>
                <a:spcPts val="0"/>
              </a:spcBef>
            </a:pPr>
            <a:r>
              <a:rPr lang="en-GB" sz="1700" dirty="0" smtClean="0"/>
              <a:t>However </a:t>
            </a:r>
            <a:r>
              <a:rPr lang="en-GB" sz="1700" b="1" dirty="0" smtClean="0"/>
              <a:t>the fears reappear</a:t>
            </a:r>
            <a:r>
              <a:rPr lang="en-GB" sz="1700" dirty="0" smtClean="0"/>
              <a:t> when </a:t>
            </a:r>
            <a:r>
              <a:rPr lang="en-GB" sz="1700" b="1" dirty="0" smtClean="0"/>
              <a:t>the smooth progress</a:t>
            </a:r>
            <a:r>
              <a:rPr lang="en-GB" sz="1700" dirty="0" smtClean="0"/>
              <a:t> out of the reality of everyday life (school, children, fields, grain) – </a:t>
            </a:r>
            <a:r>
              <a:rPr lang="cs-CZ" sz="1700" dirty="0" err="1" smtClean="0"/>
              <a:t>marked</a:t>
            </a:r>
            <a:r>
              <a:rPr lang="cs-CZ" sz="1700" dirty="0" smtClean="0"/>
              <a:t> by </a:t>
            </a:r>
            <a:r>
              <a:rPr lang="cs-CZ" sz="1700" dirty="0" err="1" smtClean="0"/>
              <a:t>the</a:t>
            </a:r>
            <a:r>
              <a:rPr lang="cs-CZ" sz="1700" dirty="0" smtClean="0"/>
              <a:t> </a:t>
            </a:r>
            <a:r>
              <a:rPr lang="en-GB" sz="1700" dirty="0" smtClean="0"/>
              <a:t>repetition of the phrase “We passed” (anaphora) - </a:t>
            </a:r>
            <a:r>
              <a:rPr lang="en-GB" sz="1700" b="1" dirty="0" smtClean="0"/>
              <a:t>comes to a halt</a:t>
            </a:r>
            <a:r>
              <a:rPr lang="en-GB" sz="1700" dirty="0" smtClean="0"/>
              <a:t> (“We paused”) and the bride sees that </a:t>
            </a:r>
            <a:r>
              <a:rPr lang="en-GB" sz="1700" b="1" dirty="0" smtClean="0"/>
              <a:t>the end of the journey is different from what is described in the religious doctrine:</a:t>
            </a:r>
            <a:r>
              <a:rPr lang="en-GB" sz="1700" dirty="0" smtClean="0"/>
              <a:t> </a:t>
            </a:r>
            <a:r>
              <a:rPr lang="en-GB" sz="1700" b="1" dirty="0" smtClean="0"/>
              <a:t>the grave instead of “Immortality”</a:t>
            </a:r>
            <a:r>
              <a:rPr lang="en-GB" sz="1700" dirty="0" smtClean="0"/>
              <a:t> </a:t>
            </a:r>
          </a:p>
          <a:p>
            <a:pPr>
              <a:lnSpc>
                <a:spcPct val="100000"/>
              </a:lnSpc>
              <a:spcBef>
                <a:spcPts val="0"/>
              </a:spcBef>
            </a:pPr>
            <a:r>
              <a:rPr lang="en-GB" sz="1700" b="1" dirty="0" smtClean="0"/>
              <a:t>The bride is deceived</a:t>
            </a:r>
            <a:r>
              <a:rPr lang="en-GB" sz="1700" dirty="0" smtClean="0"/>
              <a:t> – </a:t>
            </a:r>
            <a:r>
              <a:rPr lang="en-GB" sz="1700" b="1" dirty="0" smtClean="0"/>
              <a:t>like “Immortality</a:t>
            </a:r>
            <a:r>
              <a:rPr lang="en-GB" sz="1700" b="1" dirty="0" smtClean="0"/>
              <a:t>,”</a:t>
            </a:r>
            <a:r>
              <a:rPr lang="cs-CZ" sz="1700" b="1" dirty="0" smtClean="0"/>
              <a:t> </a:t>
            </a:r>
            <a:r>
              <a:rPr lang="en-GB" sz="1700" b="1" dirty="0" smtClean="0"/>
              <a:t>the </a:t>
            </a:r>
            <a:r>
              <a:rPr lang="en-GB" sz="1700" b="1" dirty="0" smtClean="0"/>
              <a:t>religious idea of “Eternity</a:t>
            </a:r>
            <a:r>
              <a:rPr lang="en-GB" sz="1700" dirty="0" smtClean="0"/>
              <a:t>”</a:t>
            </a:r>
            <a:r>
              <a:rPr lang="en-GB" sz="1700" b="1" dirty="0" smtClean="0"/>
              <a:t> </a:t>
            </a:r>
            <a:r>
              <a:rPr lang="en-GB" sz="1700" dirty="0" smtClean="0"/>
              <a:t>promised </a:t>
            </a:r>
            <a:r>
              <a:rPr lang="en-GB" sz="1700" b="1" dirty="0" smtClean="0"/>
              <a:t>unending joys of the Paradise</a:t>
            </a:r>
            <a:r>
              <a:rPr lang="en-GB" sz="1700" dirty="0" smtClean="0"/>
              <a:t>, while</a:t>
            </a:r>
            <a:r>
              <a:rPr lang="en-GB" sz="1700" b="1" dirty="0" smtClean="0"/>
              <a:t> here there is nothing else than the grave</a:t>
            </a:r>
            <a:r>
              <a:rPr lang="en-GB" sz="1700" dirty="0" smtClean="0"/>
              <a:t> (“A Swelling in the Ground”) where </a:t>
            </a:r>
            <a:r>
              <a:rPr lang="en-GB" sz="1700" b="1" dirty="0" smtClean="0"/>
              <a:t>she will lie for an endless time </a:t>
            </a:r>
            <a:r>
              <a:rPr lang="en-GB" sz="1700" dirty="0" smtClean="0"/>
              <a:t>(“’tis Centuries – and yet / Feels shorter than the Day).</a:t>
            </a:r>
            <a:endParaRPr lang="en-GB" sz="1700" b="1" dirty="0" smtClean="0"/>
          </a:p>
          <a:p>
            <a:pPr>
              <a:lnSpc>
                <a:spcPct val="100000"/>
              </a:lnSpc>
              <a:spcBef>
                <a:spcPts val="0"/>
              </a:spcBef>
            </a:pPr>
            <a:r>
              <a:rPr lang="en-GB" sz="1700" b="1" dirty="0" smtClean="0"/>
              <a:t>Thus, Dickinson’s poetry is in search of NEW ETERNITY, which is:</a:t>
            </a:r>
          </a:p>
          <a:p>
            <a:pPr marL="0" indent="0">
              <a:lnSpc>
                <a:spcPct val="100000"/>
              </a:lnSpc>
              <a:spcBef>
                <a:spcPts val="0"/>
              </a:spcBef>
              <a:buNone/>
            </a:pPr>
            <a:r>
              <a:rPr lang="en-GB" sz="1700" b="1" dirty="0" smtClean="0"/>
              <a:t>    - inexpressible in religious or empirical terms </a:t>
            </a:r>
            <a:r>
              <a:rPr lang="en-GB" sz="1700" dirty="0" smtClean="0"/>
              <a:t>(“feels shorter than the </a:t>
            </a:r>
          </a:p>
          <a:p>
            <a:pPr marL="0" indent="0">
              <a:lnSpc>
                <a:spcPct val="100000"/>
              </a:lnSpc>
              <a:spcBef>
                <a:spcPts val="0"/>
              </a:spcBef>
              <a:buNone/>
            </a:pPr>
            <a:r>
              <a:rPr lang="en-GB" sz="1700" dirty="0" smtClean="0"/>
              <a:t>      Day”),</a:t>
            </a:r>
            <a:r>
              <a:rPr lang="en-GB" sz="1700" b="1" dirty="0" smtClean="0"/>
              <a:t> </a:t>
            </a:r>
            <a:r>
              <a:rPr lang="en-GB" sz="1700" dirty="0" smtClean="0"/>
              <a:t>but</a:t>
            </a:r>
          </a:p>
          <a:p>
            <a:pPr marL="0" indent="0">
              <a:lnSpc>
                <a:spcPct val="100000"/>
              </a:lnSpc>
              <a:spcBef>
                <a:spcPts val="0"/>
              </a:spcBef>
              <a:buNone/>
            </a:pPr>
            <a:r>
              <a:rPr lang="en-GB" sz="1700" dirty="0" smtClean="0"/>
              <a:t>   - </a:t>
            </a:r>
            <a:r>
              <a:rPr lang="en-GB" sz="1700" b="1" dirty="0" smtClean="0"/>
              <a:t>expressible in language or verse: “next time”, “another time”:</a:t>
            </a:r>
          </a:p>
          <a:p>
            <a:pPr marL="0" indent="0">
              <a:lnSpc>
                <a:spcPct val="100000"/>
              </a:lnSpc>
              <a:spcBef>
                <a:spcPts val="0"/>
              </a:spcBef>
              <a:buNone/>
            </a:pPr>
            <a:r>
              <a:rPr lang="en-GB" sz="1700" b="1" dirty="0" smtClean="0"/>
              <a:t>“</a:t>
            </a:r>
            <a:r>
              <a:rPr lang="en-GB" sz="1700" dirty="0" smtClean="0"/>
              <a:t>Next time, to stay! / Next time, the things to see / By Ear unheard, / </a:t>
            </a:r>
            <a:r>
              <a:rPr lang="en-GB" sz="1700" dirty="0" err="1" smtClean="0"/>
              <a:t>Unscrutinized</a:t>
            </a:r>
            <a:r>
              <a:rPr lang="en-GB" sz="1700" dirty="0" smtClean="0"/>
              <a:t> by Eye - // Next time to tarry, / While the Ages steal - / Slow tramp the Centuries, / And the Cycles wheel!” (poem 160)</a:t>
            </a:r>
          </a:p>
          <a:p>
            <a:pPr marL="0" indent="0">
              <a:lnSpc>
                <a:spcPct val="110000"/>
              </a:lnSpc>
              <a:spcBef>
                <a:spcPts val="0"/>
              </a:spcBef>
              <a:buNone/>
            </a:pPr>
            <a:endParaRPr lang="cs-CZ" sz="1800" dirty="0"/>
          </a:p>
          <a:p>
            <a:pPr marL="0" indent="0">
              <a:lnSpc>
                <a:spcPct val="110000"/>
              </a:lnSpc>
              <a:spcBef>
                <a:spcPts val="0"/>
              </a:spcBef>
              <a:buNone/>
            </a:pPr>
            <a:r>
              <a:rPr lang="cs-CZ" sz="1800" b="1" dirty="0" smtClean="0"/>
              <a:t> </a:t>
            </a:r>
            <a:r>
              <a:rPr lang="cs-CZ" sz="1800" dirty="0" smtClean="0"/>
              <a:t> </a:t>
            </a:r>
          </a:p>
          <a:p>
            <a:pPr marL="0" indent="0">
              <a:buNone/>
            </a:pPr>
            <a:endParaRPr lang="cs-CZ" sz="1800" b="1" dirty="0" smtClean="0"/>
          </a:p>
          <a:p>
            <a:endParaRPr lang="en-GB" sz="1800" b="1" dirty="0"/>
          </a:p>
        </p:txBody>
      </p:sp>
      <p:graphicFrame>
        <p:nvGraphicFramePr>
          <p:cNvPr id="7" name="Zástupný symbol pro obsah 6"/>
          <p:cNvGraphicFramePr>
            <a:graphicFrameLocks noGrp="1"/>
          </p:cNvGraphicFramePr>
          <p:nvPr>
            <p:ph sz="half" idx="2"/>
            <p:extLst>
              <p:ext uri="{D42A27DB-BD31-4B8C-83A1-F6EECF244321}">
                <p14:modId xmlns:p14="http://schemas.microsoft.com/office/powerpoint/2010/main" val="4175910464"/>
              </p:ext>
            </p:extLst>
          </p:nvPr>
        </p:nvGraphicFramePr>
        <p:xfrm>
          <a:off x="7078894" y="1191799"/>
          <a:ext cx="5112000" cy="5568596"/>
        </p:xfrm>
        <a:graphic>
          <a:graphicData uri="http://schemas.openxmlformats.org/drawingml/2006/table">
            <a:tbl>
              <a:tblPr firstRow="1" firstCol="1" bandRow="1">
                <a:tableStyleId>{2D5ABB26-0587-4C30-8999-92F81FD0307C}</a:tableStyleId>
              </a:tblPr>
              <a:tblGrid>
                <a:gridCol w="2556000">
                  <a:extLst>
                    <a:ext uri="{9D8B030D-6E8A-4147-A177-3AD203B41FA5}">
                      <a16:colId xmlns:a16="http://schemas.microsoft.com/office/drawing/2014/main" val="3091549498"/>
                    </a:ext>
                  </a:extLst>
                </a:gridCol>
                <a:gridCol w="2556000">
                  <a:extLst>
                    <a:ext uri="{9D8B030D-6E8A-4147-A177-3AD203B41FA5}">
                      <a16:colId xmlns:a16="http://schemas.microsoft.com/office/drawing/2014/main" val="1444445367"/>
                    </a:ext>
                  </a:extLst>
                </a:gridCol>
              </a:tblGrid>
              <a:tr h="5568596">
                <a:tc>
                  <a:txBody>
                    <a:bodyPr/>
                    <a:lstStyle/>
                    <a:p>
                      <a:pPr fontAlgn="auto" hangingPunct="1">
                        <a:spcAft>
                          <a:spcPts val="0"/>
                        </a:spcAft>
                      </a:pPr>
                      <a:r>
                        <a:rPr lang="cs-CZ" sz="1100" dirty="0" err="1" smtClean="0">
                          <a:effectLst/>
                          <a:latin typeface="+mn-lt"/>
                        </a:rPr>
                        <a:t>Be</a:t>
                      </a:r>
                      <a:r>
                        <a:rPr lang="en-US" sz="1100" dirty="0" smtClean="0">
                          <a:effectLst/>
                          <a:latin typeface="+mn-lt"/>
                        </a:rPr>
                        <a:t>cause </a:t>
                      </a:r>
                      <a:r>
                        <a:rPr lang="en-US" sz="1100" dirty="0">
                          <a:effectLst/>
                          <a:latin typeface="+mn-lt"/>
                        </a:rPr>
                        <a:t>I could not stop for Death —</a:t>
                      </a:r>
                      <a:br>
                        <a:rPr lang="en-US" sz="1100" dirty="0">
                          <a:effectLst/>
                          <a:latin typeface="+mn-lt"/>
                        </a:rPr>
                      </a:br>
                      <a:r>
                        <a:rPr lang="en-US" sz="1100" dirty="0">
                          <a:effectLst/>
                          <a:latin typeface="+mn-lt"/>
                        </a:rPr>
                        <a:t>He kindly stopped for me —</a:t>
                      </a:r>
                      <a:br>
                        <a:rPr lang="en-US" sz="1100" dirty="0">
                          <a:effectLst/>
                          <a:latin typeface="+mn-lt"/>
                        </a:rPr>
                      </a:br>
                      <a:r>
                        <a:rPr lang="en-US" sz="1100" dirty="0">
                          <a:effectLst/>
                          <a:latin typeface="+mn-lt"/>
                        </a:rPr>
                        <a:t>The Carriage held but just Ourselves —</a:t>
                      </a:r>
                      <a:br>
                        <a:rPr lang="en-US" sz="1100" dirty="0">
                          <a:effectLst/>
                          <a:latin typeface="+mn-lt"/>
                        </a:rPr>
                      </a:br>
                      <a:r>
                        <a:rPr lang="en-US" sz="1100" dirty="0">
                          <a:effectLst/>
                          <a:latin typeface="+mn-lt"/>
                        </a:rPr>
                        <a:t>And Immortality.</a:t>
                      </a:r>
                      <a:br>
                        <a:rPr lang="en-US" sz="1100" dirty="0">
                          <a:effectLst/>
                          <a:latin typeface="+mn-lt"/>
                        </a:rPr>
                      </a:br>
                      <a:r>
                        <a:rPr lang="en-US" sz="1100" dirty="0">
                          <a:effectLst/>
                          <a:latin typeface="+mn-lt"/>
                        </a:rPr>
                        <a:t/>
                      </a:r>
                      <a:br>
                        <a:rPr lang="en-US" sz="1100" dirty="0">
                          <a:effectLst/>
                          <a:latin typeface="+mn-lt"/>
                        </a:rPr>
                      </a:br>
                      <a:r>
                        <a:rPr lang="en-US" sz="1100" dirty="0">
                          <a:effectLst/>
                          <a:latin typeface="+mn-lt"/>
                        </a:rPr>
                        <a:t>We slowly drove — He knew no haste</a:t>
                      </a:r>
                      <a:br>
                        <a:rPr lang="en-US" sz="1100" dirty="0">
                          <a:effectLst/>
                          <a:latin typeface="+mn-lt"/>
                        </a:rPr>
                      </a:br>
                      <a:r>
                        <a:rPr lang="en-US" sz="1100" dirty="0">
                          <a:effectLst/>
                          <a:latin typeface="+mn-lt"/>
                        </a:rPr>
                        <a:t>And I had put away</a:t>
                      </a:r>
                      <a:br>
                        <a:rPr lang="en-US" sz="1100" dirty="0">
                          <a:effectLst/>
                          <a:latin typeface="+mn-lt"/>
                        </a:rPr>
                      </a:br>
                      <a:r>
                        <a:rPr lang="en-US" sz="1100" dirty="0">
                          <a:effectLst/>
                          <a:latin typeface="+mn-lt"/>
                        </a:rPr>
                        <a:t>My labor and my leisure too,</a:t>
                      </a:r>
                      <a:br>
                        <a:rPr lang="en-US" sz="1100" dirty="0">
                          <a:effectLst/>
                          <a:latin typeface="+mn-lt"/>
                        </a:rPr>
                      </a:br>
                      <a:r>
                        <a:rPr lang="en-US" sz="1100" dirty="0">
                          <a:effectLst/>
                          <a:latin typeface="+mn-lt"/>
                        </a:rPr>
                        <a:t>For His Civility —</a:t>
                      </a:r>
                      <a:br>
                        <a:rPr lang="en-US" sz="1100" dirty="0">
                          <a:effectLst/>
                          <a:latin typeface="+mn-lt"/>
                        </a:rPr>
                      </a:br>
                      <a:r>
                        <a:rPr lang="en-US" sz="1100" dirty="0">
                          <a:effectLst/>
                          <a:latin typeface="+mn-lt"/>
                        </a:rPr>
                        <a:t/>
                      </a:r>
                      <a:br>
                        <a:rPr lang="en-US" sz="1100" dirty="0">
                          <a:effectLst/>
                          <a:latin typeface="+mn-lt"/>
                        </a:rPr>
                      </a:br>
                      <a:r>
                        <a:rPr lang="en-US" sz="1100" dirty="0">
                          <a:effectLst/>
                          <a:latin typeface="+mn-lt"/>
                        </a:rPr>
                        <a:t>We passed the School, where Children strove</a:t>
                      </a:r>
                      <a:br>
                        <a:rPr lang="en-US" sz="1100" dirty="0">
                          <a:effectLst/>
                          <a:latin typeface="+mn-lt"/>
                        </a:rPr>
                      </a:br>
                      <a:r>
                        <a:rPr lang="en-US" sz="1100" dirty="0">
                          <a:effectLst/>
                          <a:latin typeface="+mn-lt"/>
                        </a:rPr>
                        <a:t>At Recess — in the Ring —</a:t>
                      </a:r>
                      <a:br>
                        <a:rPr lang="en-US" sz="1100" dirty="0">
                          <a:effectLst/>
                          <a:latin typeface="+mn-lt"/>
                        </a:rPr>
                      </a:br>
                      <a:r>
                        <a:rPr lang="en-US" sz="1100" dirty="0">
                          <a:effectLst/>
                          <a:latin typeface="+mn-lt"/>
                        </a:rPr>
                        <a:t>We passed the Fields of Gazing Grain —</a:t>
                      </a:r>
                      <a:br>
                        <a:rPr lang="en-US" sz="1100" dirty="0">
                          <a:effectLst/>
                          <a:latin typeface="+mn-lt"/>
                        </a:rPr>
                      </a:br>
                      <a:r>
                        <a:rPr lang="en-US" sz="1100" dirty="0">
                          <a:effectLst/>
                          <a:latin typeface="+mn-lt"/>
                        </a:rPr>
                        <a:t>We passed the Setting Sun —</a:t>
                      </a:r>
                      <a:br>
                        <a:rPr lang="en-US" sz="1100" dirty="0">
                          <a:effectLst/>
                          <a:latin typeface="+mn-lt"/>
                        </a:rPr>
                      </a:br>
                      <a:r>
                        <a:rPr lang="en-US" sz="1100" dirty="0">
                          <a:effectLst/>
                          <a:latin typeface="+mn-lt"/>
                        </a:rPr>
                        <a:t/>
                      </a:r>
                      <a:br>
                        <a:rPr lang="en-US" sz="1100" dirty="0">
                          <a:effectLst/>
                          <a:latin typeface="+mn-lt"/>
                        </a:rPr>
                      </a:br>
                      <a:r>
                        <a:rPr lang="en-US" sz="1100" dirty="0">
                          <a:effectLst/>
                          <a:latin typeface="+mn-lt"/>
                        </a:rPr>
                        <a:t>Or rather — He passed Us —</a:t>
                      </a:r>
                      <a:br>
                        <a:rPr lang="en-US" sz="1100" dirty="0">
                          <a:effectLst/>
                          <a:latin typeface="+mn-lt"/>
                        </a:rPr>
                      </a:br>
                      <a:r>
                        <a:rPr lang="en-US" sz="1100" dirty="0">
                          <a:effectLst/>
                          <a:latin typeface="+mn-lt"/>
                        </a:rPr>
                        <a:t>The Dews drew quivering and Chill —</a:t>
                      </a:r>
                      <a:br>
                        <a:rPr lang="en-US" sz="1100" dirty="0">
                          <a:effectLst/>
                          <a:latin typeface="+mn-lt"/>
                        </a:rPr>
                      </a:br>
                      <a:r>
                        <a:rPr lang="en-US" sz="1100" dirty="0">
                          <a:effectLst/>
                          <a:latin typeface="+mn-lt"/>
                        </a:rPr>
                        <a:t>For only Gossamer, my Gown —</a:t>
                      </a:r>
                      <a:br>
                        <a:rPr lang="en-US" sz="1100" dirty="0">
                          <a:effectLst/>
                          <a:latin typeface="+mn-lt"/>
                        </a:rPr>
                      </a:br>
                      <a:r>
                        <a:rPr lang="en-US" sz="1100" dirty="0">
                          <a:effectLst/>
                          <a:latin typeface="+mn-lt"/>
                        </a:rPr>
                        <a:t>My Tippet — only Tulle —</a:t>
                      </a:r>
                      <a:br>
                        <a:rPr lang="en-US" sz="1100" dirty="0">
                          <a:effectLst/>
                          <a:latin typeface="+mn-lt"/>
                        </a:rPr>
                      </a:br>
                      <a:r>
                        <a:rPr lang="en-US" sz="1100" dirty="0">
                          <a:effectLst/>
                          <a:latin typeface="+mn-lt"/>
                        </a:rPr>
                        <a:t/>
                      </a:r>
                      <a:br>
                        <a:rPr lang="en-US" sz="1100" dirty="0">
                          <a:effectLst/>
                          <a:latin typeface="+mn-lt"/>
                        </a:rPr>
                      </a:br>
                      <a:r>
                        <a:rPr lang="en-US" sz="1100" dirty="0">
                          <a:effectLst/>
                          <a:latin typeface="+mn-lt"/>
                        </a:rPr>
                        <a:t>We paused before a House that seemed</a:t>
                      </a:r>
                      <a:br>
                        <a:rPr lang="en-US" sz="1100" dirty="0">
                          <a:effectLst/>
                          <a:latin typeface="+mn-lt"/>
                        </a:rPr>
                      </a:br>
                      <a:r>
                        <a:rPr lang="en-US" sz="1100" dirty="0">
                          <a:effectLst/>
                          <a:latin typeface="+mn-lt"/>
                        </a:rPr>
                        <a:t>A Swelling of the Ground —</a:t>
                      </a:r>
                      <a:br>
                        <a:rPr lang="en-US" sz="1100" dirty="0">
                          <a:effectLst/>
                          <a:latin typeface="+mn-lt"/>
                        </a:rPr>
                      </a:br>
                      <a:r>
                        <a:rPr lang="en-US" sz="1100" dirty="0">
                          <a:effectLst/>
                          <a:latin typeface="+mn-lt"/>
                        </a:rPr>
                        <a:t>The Roof was scarcely visible —</a:t>
                      </a:r>
                      <a:br>
                        <a:rPr lang="en-US" sz="1100" dirty="0">
                          <a:effectLst/>
                          <a:latin typeface="+mn-lt"/>
                        </a:rPr>
                      </a:br>
                      <a:r>
                        <a:rPr lang="en-US" sz="1100" dirty="0">
                          <a:effectLst/>
                          <a:latin typeface="+mn-lt"/>
                        </a:rPr>
                        <a:t>The Cornice — in the Ground —</a:t>
                      </a:r>
                      <a:br>
                        <a:rPr lang="en-US" sz="1100" dirty="0">
                          <a:effectLst/>
                          <a:latin typeface="+mn-lt"/>
                        </a:rPr>
                      </a:br>
                      <a:r>
                        <a:rPr lang="en-US" sz="1100" dirty="0">
                          <a:effectLst/>
                          <a:latin typeface="+mn-lt"/>
                        </a:rPr>
                        <a:t/>
                      </a:r>
                      <a:br>
                        <a:rPr lang="en-US" sz="1100" dirty="0">
                          <a:effectLst/>
                          <a:latin typeface="+mn-lt"/>
                        </a:rPr>
                      </a:br>
                      <a:r>
                        <a:rPr lang="en-US" sz="1100" dirty="0">
                          <a:effectLst/>
                          <a:latin typeface="+mn-lt"/>
                        </a:rPr>
                        <a:t>Since then — 'tis Centuries — and yet</a:t>
                      </a:r>
                      <a:br>
                        <a:rPr lang="en-US" sz="1100" dirty="0">
                          <a:effectLst/>
                          <a:latin typeface="+mn-lt"/>
                        </a:rPr>
                      </a:br>
                      <a:r>
                        <a:rPr lang="en-US" sz="1100" dirty="0">
                          <a:effectLst/>
                          <a:latin typeface="+mn-lt"/>
                        </a:rPr>
                        <a:t>Feels shorter than the Day</a:t>
                      </a:r>
                      <a:br>
                        <a:rPr lang="en-US" sz="1100" dirty="0">
                          <a:effectLst/>
                          <a:latin typeface="+mn-lt"/>
                        </a:rPr>
                      </a:br>
                      <a:r>
                        <a:rPr lang="en-US" sz="1100" dirty="0">
                          <a:effectLst/>
                          <a:latin typeface="+mn-lt"/>
                        </a:rPr>
                        <a:t>I first surmised the Horses' Heads</a:t>
                      </a:r>
                      <a:br>
                        <a:rPr lang="en-US" sz="1100" dirty="0">
                          <a:effectLst/>
                          <a:latin typeface="+mn-lt"/>
                        </a:rPr>
                      </a:br>
                      <a:r>
                        <a:rPr lang="en-US" sz="1100" dirty="0">
                          <a:effectLst/>
                          <a:latin typeface="+mn-lt"/>
                        </a:rPr>
                        <a:t>Were toward Eternity </a:t>
                      </a:r>
                      <a:r>
                        <a:rPr lang="en-US" sz="1100" dirty="0" smtClean="0">
                          <a:effectLst/>
                          <a:latin typeface="+mn-lt"/>
                        </a:rPr>
                        <a:t>—</a:t>
                      </a:r>
                      <a:endParaRPr lang="cs-CZ" sz="1100" dirty="0" smtClean="0">
                        <a:effectLst/>
                        <a:latin typeface="+mn-lt"/>
                      </a:endParaRPr>
                    </a:p>
                    <a:p>
                      <a:pPr fontAlgn="auto" hangingPunct="1">
                        <a:spcAft>
                          <a:spcPts val="0"/>
                        </a:spcAft>
                      </a:pPr>
                      <a:r>
                        <a:rPr lang="cs-CZ" sz="1100" dirty="0" smtClean="0">
                          <a:effectLst/>
                          <a:latin typeface="+mn-lt"/>
                          <a:ea typeface="Times New Roman" panose="02020603050405020304" pitchFamily="18" charset="0"/>
                        </a:rPr>
                        <a:t>(poem 712)</a:t>
                      </a:r>
                      <a:endParaRPr lang="cs-CZ" sz="1100" dirty="0">
                        <a:effectLst/>
                        <a:latin typeface="+mn-lt"/>
                        <a:ea typeface="Times New Roman" panose="02020603050405020304" pitchFamily="18" charset="0"/>
                      </a:endParaRPr>
                    </a:p>
                  </a:txBody>
                  <a:tcPr marL="5946" marR="5946" marT="5946" marB="5946" anchor="ctr"/>
                </a:tc>
                <a:tc>
                  <a:txBody>
                    <a:bodyPr/>
                    <a:lstStyle/>
                    <a:p>
                      <a:pPr fontAlgn="auto" hangingPunct="1">
                        <a:spcAft>
                          <a:spcPts val="0"/>
                        </a:spcAft>
                      </a:pPr>
                      <a:r>
                        <a:rPr lang="en-US" sz="1100" dirty="0">
                          <a:effectLst/>
                        </a:rPr>
                        <a:t>THE CHARIOT</a:t>
                      </a:r>
                      <a:br>
                        <a:rPr lang="en-US" sz="1100" dirty="0">
                          <a:effectLst/>
                        </a:rPr>
                      </a:br>
                      <a:r>
                        <a:rPr lang="en-US" sz="1100" dirty="0">
                          <a:effectLst/>
                        </a:rPr>
                        <a:t/>
                      </a:r>
                      <a:br>
                        <a:rPr lang="en-US" sz="1100" dirty="0">
                          <a:effectLst/>
                        </a:rPr>
                      </a:br>
                      <a:r>
                        <a:rPr lang="en-US" sz="1100" dirty="0">
                          <a:effectLst/>
                        </a:rPr>
                        <a:t>Because I could not stop for Death,</a:t>
                      </a:r>
                      <a:br>
                        <a:rPr lang="en-US" sz="1100" dirty="0">
                          <a:effectLst/>
                        </a:rPr>
                      </a:br>
                      <a:r>
                        <a:rPr lang="en-US" sz="1100" dirty="0">
                          <a:effectLst/>
                        </a:rPr>
                        <a:t>He kindly stopped for me;</a:t>
                      </a:r>
                      <a:br>
                        <a:rPr lang="en-US" sz="1100" dirty="0">
                          <a:effectLst/>
                        </a:rPr>
                      </a:br>
                      <a:r>
                        <a:rPr lang="en-US" sz="1100" dirty="0">
                          <a:effectLst/>
                        </a:rPr>
                        <a:t>The carriage held but just ourselves</a:t>
                      </a:r>
                      <a:br>
                        <a:rPr lang="en-US" sz="1100" dirty="0">
                          <a:effectLst/>
                        </a:rPr>
                      </a:br>
                      <a:r>
                        <a:rPr lang="en-US" sz="1100" dirty="0">
                          <a:effectLst/>
                        </a:rPr>
                        <a:t>And Immortality.</a:t>
                      </a:r>
                      <a:br>
                        <a:rPr lang="en-US" sz="1100" dirty="0">
                          <a:effectLst/>
                        </a:rPr>
                      </a:br>
                      <a:r>
                        <a:rPr lang="en-US" sz="1100" dirty="0">
                          <a:effectLst/>
                        </a:rPr>
                        <a:t/>
                      </a:r>
                      <a:br>
                        <a:rPr lang="en-US" sz="1100" dirty="0">
                          <a:effectLst/>
                        </a:rPr>
                      </a:br>
                      <a:r>
                        <a:rPr lang="en-US" sz="1100" dirty="0">
                          <a:effectLst/>
                        </a:rPr>
                        <a:t>We slowly drove, he knew no haste,</a:t>
                      </a:r>
                      <a:br>
                        <a:rPr lang="en-US" sz="1100" dirty="0">
                          <a:effectLst/>
                        </a:rPr>
                      </a:br>
                      <a:r>
                        <a:rPr lang="en-US" sz="1100" dirty="0">
                          <a:effectLst/>
                        </a:rPr>
                        <a:t>And I had put away</a:t>
                      </a:r>
                      <a:br>
                        <a:rPr lang="en-US" sz="1100" dirty="0">
                          <a:effectLst/>
                        </a:rPr>
                      </a:br>
                      <a:r>
                        <a:rPr lang="en-US" sz="1100" dirty="0">
                          <a:effectLst/>
                        </a:rPr>
                        <a:t>My labor, and my leisure too,</a:t>
                      </a:r>
                      <a:br>
                        <a:rPr lang="en-US" sz="1100" dirty="0">
                          <a:effectLst/>
                        </a:rPr>
                      </a:br>
                      <a:r>
                        <a:rPr lang="en-US" sz="1100" dirty="0">
                          <a:effectLst/>
                        </a:rPr>
                        <a:t>For his civility.</a:t>
                      </a:r>
                      <a:br>
                        <a:rPr lang="en-US" sz="1100" dirty="0">
                          <a:effectLst/>
                        </a:rPr>
                      </a:br>
                      <a:r>
                        <a:rPr lang="en-US" sz="1100" dirty="0">
                          <a:effectLst/>
                        </a:rPr>
                        <a:t/>
                      </a:r>
                      <a:br>
                        <a:rPr lang="en-US" sz="1100" dirty="0">
                          <a:effectLst/>
                        </a:rPr>
                      </a:br>
                      <a:r>
                        <a:rPr lang="en-US" sz="1100" dirty="0">
                          <a:effectLst/>
                        </a:rPr>
                        <a:t>We passed the school where children played,</a:t>
                      </a:r>
                      <a:br>
                        <a:rPr lang="en-US" sz="1100" dirty="0">
                          <a:effectLst/>
                        </a:rPr>
                      </a:br>
                      <a:r>
                        <a:rPr lang="en-US" sz="1100" dirty="0">
                          <a:effectLst/>
                        </a:rPr>
                        <a:t>Their lessons scarcely done;</a:t>
                      </a:r>
                      <a:br>
                        <a:rPr lang="en-US" sz="1100" dirty="0">
                          <a:effectLst/>
                        </a:rPr>
                      </a:br>
                      <a:r>
                        <a:rPr lang="en-US" sz="1100" dirty="0">
                          <a:effectLst/>
                        </a:rPr>
                        <a:t>We passed the fields of gazing grain,</a:t>
                      </a:r>
                      <a:br>
                        <a:rPr lang="en-US" sz="1100" dirty="0">
                          <a:effectLst/>
                        </a:rPr>
                      </a:br>
                      <a:r>
                        <a:rPr lang="en-US" sz="1100" dirty="0">
                          <a:effectLst/>
                        </a:rPr>
                        <a:t>We passed the setting sun.</a:t>
                      </a:r>
                      <a:br>
                        <a:rPr lang="en-US" sz="1100" dirty="0">
                          <a:effectLst/>
                        </a:rPr>
                      </a:br>
                      <a:r>
                        <a:rPr lang="en-US" sz="1100" dirty="0">
                          <a:effectLst/>
                        </a:rPr>
                        <a:t/>
                      </a:r>
                      <a:br>
                        <a:rPr lang="en-US" sz="1100" dirty="0">
                          <a:effectLst/>
                        </a:rPr>
                      </a:br>
                      <a:r>
                        <a:rPr lang="en-US" sz="1100" dirty="0">
                          <a:effectLst/>
                        </a:rPr>
                        <a:t/>
                      </a:r>
                      <a:br>
                        <a:rPr lang="en-US" sz="1100" dirty="0">
                          <a:effectLst/>
                        </a:rPr>
                      </a:br>
                      <a:r>
                        <a:rPr lang="en-US" sz="1100" dirty="0">
                          <a:effectLst/>
                        </a:rPr>
                        <a:t/>
                      </a:r>
                      <a:br>
                        <a:rPr lang="en-US" sz="1100" dirty="0">
                          <a:effectLst/>
                        </a:rPr>
                      </a:br>
                      <a:r>
                        <a:rPr lang="en-US" sz="1100" dirty="0">
                          <a:effectLst/>
                        </a:rPr>
                        <a:t/>
                      </a:r>
                      <a:br>
                        <a:rPr lang="en-US" sz="1100" dirty="0">
                          <a:effectLst/>
                        </a:rPr>
                      </a:br>
                      <a:r>
                        <a:rPr lang="en-US" sz="1100" dirty="0">
                          <a:effectLst/>
                        </a:rPr>
                        <a:t/>
                      </a:r>
                      <a:br>
                        <a:rPr lang="en-US" sz="1100" dirty="0">
                          <a:effectLst/>
                        </a:rPr>
                      </a:br>
                      <a:r>
                        <a:rPr lang="en-US" sz="1100" dirty="0">
                          <a:effectLst/>
                        </a:rPr>
                        <a:t>We paused before a house that seemed</a:t>
                      </a:r>
                      <a:br>
                        <a:rPr lang="en-US" sz="1100" dirty="0">
                          <a:effectLst/>
                        </a:rPr>
                      </a:br>
                      <a:r>
                        <a:rPr lang="en-US" sz="1100" dirty="0">
                          <a:effectLst/>
                        </a:rPr>
                        <a:t>A swelling of the ground;</a:t>
                      </a:r>
                      <a:br>
                        <a:rPr lang="en-US" sz="1100" dirty="0">
                          <a:effectLst/>
                        </a:rPr>
                      </a:br>
                      <a:r>
                        <a:rPr lang="en-US" sz="1100" dirty="0">
                          <a:effectLst/>
                        </a:rPr>
                        <a:t>The roof was scarcely visible,</a:t>
                      </a:r>
                      <a:br>
                        <a:rPr lang="en-US" sz="1100" dirty="0">
                          <a:effectLst/>
                        </a:rPr>
                      </a:br>
                      <a:r>
                        <a:rPr lang="en-US" sz="1100" dirty="0">
                          <a:effectLst/>
                        </a:rPr>
                        <a:t>The cornice but a mound.</a:t>
                      </a:r>
                      <a:br>
                        <a:rPr lang="en-US" sz="1100" dirty="0">
                          <a:effectLst/>
                        </a:rPr>
                      </a:br>
                      <a:r>
                        <a:rPr lang="en-US" sz="1100" dirty="0">
                          <a:effectLst/>
                        </a:rPr>
                        <a:t/>
                      </a:r>
                      <a:br>
                        <a:rPr lang="en-US" sz="1100" dirty="0">
                          <a:effectLst/>
                        </a:rPr>
                      </a:br>
                      <a:r>
                        <a:rPr lang="en-US" sz="1100" dirty="0">
                          <a:effectLst/>
                        </a:rPr>
                        <a:t>Since then 'tis centuries; but each</a:t>
                      </a:r>
                      <a:br>
                        <a:rPr lang="en-US" sz="1100" dirty="0">
                          <a:effectLst/>
                        </a:rPr>
                      </a:br>
                      <a:r>
                        <a:rPr lang="en-US" sz="1100" dirty="0">
                          <a:effectLst/>
                        </a:rPr>
                        <a:t>Feels shorter than the day</a:t>
                      </a:r>
                      <a:br>
                        <a:rPr lang="en-US" sz="1100" dirty="0">
                          <a:effectLst/>
                        </a:rPr>
                      </a:br>
                      <a:r>
                        <a:rPr lang="en-US" sz="1100" dirty="0">
                          <a:effectLst/>
                        </a:rPr>
                        <a:t>I first surmised the horses' heads</a:t>
                      </a:r>
                      <a:br>
                        <a:rPr lang="en-US" sz="1100" dirty="0">
                          <a:effectLst/>
                        </a:rPr>
                      </a:br>
                      <a:r>
                        <a:rPr lang="en-US" sz="1100" dirty="0">
                          <a:effectLst/>
                        </a:rPr>
                        <a:t>Were toward eternity.</a:t>
                      </a:r>
                      <a:endParaRPr lang="cs-CZ" sz="1100" dirty="0">
                        <a:effectLst/>
                        <a:latin typeface="Times New Roman" panose="02020603050405020304" pitchFamily="18" charset="0"/>
                        <a:ea typeface="Times New Roman" panose="02020603050405020304" pitchFamily="18" charset="0"/>
                      </a:endParaRPr>
                    </a:p>
                  </a:txBody>
                  <a:tcPr marL="5946" marR="5946" marT="5946" marB="5946" anchor="ctr"/>
                </a:tc>
                <a:extLst>
                  <a:ext uri="{0D108BD9-81ED-4DB2-BD59-A6C34878D82A}">
                    <a16:rowId xmlns:a16="http://schemas.microsoft.com/office/drawing/2014/main" val="3117724844"/>
                  </a:ext>
                </a:extLst>
              </a:tr>
            </a:tbl>
          </a:graphicData>
        </a:graphic>
      </p:graphicFrame>
    </p:spTree>
    <p:extLst>
      <p:ext uri="{BB962C8B-B14F-4D97-AF65-F5344CB8AC3E}">
        <p14:creationId xmlns:p14="http://schemas.microsoft.com/office/powerpoint/2010/main" val="396278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2583" y="1"/>
            <a:ext cx="11406908" cy="1293090"/>
          </a:xfrm>
        </p:spPr>
        <p:txBody>
          <a:bodyPr>
            <a:normAutofit/>
          </a:bodyPr>
          <a:lstStyle/>
          <a:p>
            <a:pPr algn="ctr"/>
            <a:r>
              <a:rPr lang="cs-CZ" sz="3600" dirty="0" err="1" smtClean="0">
                <a:latin typeface="Arial Black" panose="020B0A04020102020204" pitchFamily="34" charset="0"/>
              </a:rPr>
              <a:t>Writing</a:t>
            </a:r>
            <a:r>
              <a:rPr lang="cs-CZ" sz="3600" dirty="0" smtClean="0">
                <a:latin typeface="Arial Black" panose="020B0A04020102020204" pitchFamily="34" charset="0"/>
              </a:rPr>
              <a:t> on </a:t>
            </a:r>
            <a:r>
              <a:rPr lang="cs-CZ" sz="3600" dirty="0" err="1" smtClean="0">
                <a:latin typeface="Arial Black" panose="020B0A04020102020204" pitchFamily="34" charset="0"/>
              </a:rPr>
              <a:t>the</a:t>
            </a:r>
            <a:r>
              <a:rPr lang="cs-CZ" sz="3600" dirty="0" smtClean="0">
                <a:latin typeface="Arial Black" panose="020B0A04020102020204" pitchFamily="34" charset="0"/>
              </a:rPr>
              <a:t> </a:t>
            </a:r>
            <a:r>
              <a:rPr lang="cs-CZ" sz="3600" dirty="0" err="1" smtClean="0">
                <a:latin typeface="Arial Black" panose="020B0A04020102020204" pitchFamily="34" charset="0"/>
              </a:rPr>
              <a:t>Verge</a:t>
            </a:r>
            <a:r>
              <a:rPr lang="cs-CZ" sz="3600" dirty="0" smtClean="0">
                <a:latin typeface="Arial Black" panose="020B0A04020102020204" pitchFamily="34" charset="0"/>
              </a:rPr>
              <a:t> </a:t>
            </a:r>
            <a:r>
              <a:rPr lang="cs-CZ" sz="3600" dirty="0" err="1" smtClean="0">
                <a:latin typeface="Arial Black" panose="020B0A04020102020204" pitchFamily="34" charset="0"/>
              </a:rPr>
              <a:t>of</a:t>
            </a:r>
            <a:r>
              <a:rPr lang="cs-CZ" sz="3600" dirty="0" smtClean="0">
                <a:latin typeface="Arial Black" panose="020B0A04020102020204" pitchFamily="34" charset="0"/>
              </a:rPr>
              <a:t> </a:t>
            </a:r>
            <a:r>
              <a:rPr lang="cs-CZ" sz="3600" dirty="0" err="1" smtClean="0">
                <a:latin typeface="Arial Black" panose="020B0A04020102020204" pitchFamily="34" charset="0"/>
              </a:rPr>
              <a:t>Time</a:t>
            </a:r>
            <a:r>
              <a:rPr lang="cs-CZ" sz="3600" dirty="0" smtClean="0">
                <a:latin typeface="Arial Black" panose="020B0A04020102020204" pitchFamily="34" charset="0"/>
              </a:rPr>
              <a:t> and Eternity</a:t>
            </a:r>
            <a:br>
              <a:rPr lang="cs-CZ" sz="3600" dirty="0" smtClean="0">
                <a:latin typeface="Arial Black" panose="020B0A04020102020204" pitchFamily="34" charset="0"/>
              </a:rPr>
            </a:br>
            <a:r>
              <a:rPr lang="cs-CZ" sz="2800" dirty="0" err="1" smtClean="0">
                <a:latin typeface="Arial Black" panose="020B0A04020102020204" pitchFamily="34" charset="0"/>
              </a:rPr>
              <a:t>Freedom</a:t>
            </a:r>
            <a:r>
              <a:rPr lang="cs-CZ" sz="2800" dirty="0" smtClean="0">
                <a:latin typeface="Arial Black" panose="020B0A04020102020204" pitchFamily="34" charset="0"/>
              </a:rPr>
              <a:t> </a:t>
            </a:r>
            <a:r>
              <a:rPr lang="cs-CZ" sz="2800" dirty="0" err="1" smtClean="0">
                <a:latin typeface="Arial Black" panose="020B0A04020102020204" pitchFamily="34" charset="0"/>
              </a:rPr>
              <a:t>of</a:t>
            </a:r>
            <a:r>
              <a:rPr lang="cs-CZ" sz="2800" dirty="0" smtClean="0">
                <a:latin typeface="Arial Black" panose="020B0A04020102020204" pitchFamily="34" charset="0"/>
              </a:rPr>
              <a:t> </a:t>
            </a:r>
            <a:r>
              <a:rPr lang="cs-CZ" sz="2800" dirty="0" err="1" smtClean="0">
                <a:latin typeface="Arial Black" panose="020B0A04020102020204" pitchFamily="34" charset="0"/>
              </a:rPr>
              <a:t>Language</a:t>
            </a:r>
            <a:endParaRPr lang="cs-CZ" sz="3600" dirty="0">
              <a:latin typeface="Arial Black" panose="020B0A04020102020204" pitchFamily="34" charset="0"/>
            </a:endParaRPr>
          </a:p>
        </p:txBody>
      </p:sp>
      <p:sp>
        <p:nvSpPr>
          <p:cNvPr id="3" name="Zástupný symbol pro obsah 2"/>
          <p:cNvSpPr>
            <a:spLocks noGrp="1"/>
          </p:cNvSpPr>
          <p:nvPr>
            <p:ph sz="half" idx="1"/>
          </p:nvPr>
        </p:nvSpPr>
        <p:spPr>
          <a:xfrm>
            <a:off x="0" y="1228436"/>
            <a:ext cx="8811490" cy="5828145"/>
          </a:xfrm>
        </p:spPr>
        <p:txBody>
          <a:bodyPr>
            <a:normAutofit fontScale="77500" lnSpcReduction="20000"/>
          </a:bodyPr>
          <a:lstStyle/>
          <a:p>
            <a:pPr marL="0" indent="0">
              <a:lnSpc>
                <a:spcPct val="100000"/>
              </a:lnSpc>
              <a:spcBef>
                <a:spcPts val="0"/>
              </a:spcBef>
              <a:buNone/>
            </a:pPr>
            <a:r>
              <a:rPr lang="en-GB" sz="2600" dirty="0" smtClean="0"/>
              <a:t>Dickinson’s language does not merely express her thoughts and sense images. </a:t>
            </a:r>
            <a:r>
              <a:rPr lang="en-GB" sz="2600" b="1" dirty="0" smtClean="0"/>
              <a:t>She as a subject does not matter, nor does this universe</a:t>
            </a:r>
            <a:r>
              <a:rPr lang="en-GB" sz="2600" dirty="0" smtClean="0"/>
              <a:t>: “An unconcern so sovereign / To Universe and me- / Infects my simple spirit / With Taints of Majesty” (poem 290 – on the right, at the </a:t>
            </a:r>
            <a:r>
              <a:rPr lang="en-GB" sz="2600" dirty="0" err="1" smtClean="0"/>
              <a:t>bott</a:t>
            </a:r>
            <a:r>
              <a:rPr lang="cs-CZ" sz="2600" dirty="0" smtClean="0"/>
              <a:t>o</a:t>
            </a:r>
            <a:r>
              <a:rPr lang="en-GB" sz="2600" dirty="0" smtClean="0"/>
              <a:t>m). As a result, </a:t>
            </a:r>
            <a:r>
              <a:rPr lang="en-GB" sz="2600" b="1" dirty="0" smtClean="0"/>
              <a:t>the language is not fully under her control</a:t>
            </a:r>
            <a:r>
              <a:rPr lang="en-GB" sz="2600" dirty="0" smtClean="0"/>
              <a:t>, but </a:t>
            </a:r>
            <a:r>
              <a:rPr lang="en-GB" sz="2600" b="1" dirty="0" smtClean="0"/>
              <a:t>expresses its freedom</a:t>
            </a:r>
            <a:r>
              <a:rPr lang="en-GB" sz="2600" dirty="0" smtClean="0"/>
              <a:t> in several ways: </a:t>
            </a:r>
          </a:p>
          <a:p>
            <a:pPr>
              <a:lnSpc>
                <a:spcPct val="100000"/>
              </a:lnSpc>
              <a:spcBef>
                <a:spcPts val="0"/>
              </a:spcBef>
            </a:pPr>
            <a:r>
              <a:rPr lang="en-GB" sz="2600" b="1" dirty="0" smtClean="0"/>
              <a:t>By figures of speech</a:t>
            </a:r>
            <a:r>
              <a:rPr lang="en-GB" sz="2600" dirty="0" smtClean="0"/>
              <a:t>: strange metaphors, against the uses of language: </a:t>
            </a:r>
            <a:r>
              <a:rPr lang="en-GB" sz="2600" b="1" dirty="0" smtClean="0"/>
              <a:t>catachresis (-</a:t>
            </a:r>
            <a:r>
              <a:rPr lang="en-GB" sz="2600" b="1" dirty="0" err="1" smtClean="0"/>
              <a:t>ses</a:t>
            </a:r>
            <a:r>
              <a:rPr lang="en-GB" sz="2600" b="1" dirty="0" smtClean="0"/>
              <a:t>) </a:t>
            </a:r>
            <a:r>
              <a:rPr lang="en-GB" sz="2600" dirty="0" smtClean="0"/>
              <a:t>[</a:t>
            </a:r>
            <a:r>
              <a:rPr lang="en-GB" sz="2600" dirty="0" err="1" smtClean="0"/>
              <a:t>kata'kri:sis</a:t>
            </a:r>
            <a:r>
              <a:rPr lang="en-GB" sz="2600" dirty="0" smtClean="0"/>
              <a:t>]: “sophistries of </a:t>
            </a:r>
            <a:r>
              <a:rPr lang="en-GB" sz="2600" dirty="0" err="1" smtClean="0"/>
              <a:t>June,”“blue</a:t>
            </a:r>
            <a:r>
              <a:rPr lang="en-GB" sz="2600" dirty="0" smtClean="0"/>
              <a:t> and gold mistake” (poem 130 – on the right)</a:t>
            </a:r>
          </a:p>
          <a:p>
            <a:pPr>
              <a:lnSpc>
                <a:spcPct val="100000"/>
              </a:lnSpc>
              <a:spcBef>
                <a:spcPts val="0"/>
              </a:spcBef>
            </a:pPr>
            <a:r>
              <a:rPr lang="en-GB" sz="2600" b="1" dirty="0" smtClean="0"/>
              <a:t>By punctuation: </a:t>
            </a:r>
            <a:r>
              <a:rPr lang="cs-CZ" sz="2600" b="1" dirty="0" smtClean="0"/>
              <a:t>p. </a:t>
            </a:r>
            <a:r>
              <a:rPr lang="en-GB" sz="2600" b="1" dirty="0" smtClean="0"/>
              <a:t>does not represent syntactic structure or </a:t>
            </a:r>
            <a:r>
              <a:rPr lang="cs-CZ" sz="2600" b="1" dirty="0" smtClean="0"/>
              <a:t>a </a:t>
            </a:r>
            <a:r>
              <a:rPr lang="en-GB" sz="2600" b="1" dirty="0" smtClean="0"/>
              <a:t>grammatical</a:t>
            </a:r>
            <a:r>
              <a:rPr lang="cs-CZ" sz="2600" b="1" dirty="0" smtClean="0"/>
              <a:t> </a:t>
            </a:r>
            <a:r>
              <a:rPr lang="en-GB" sz="2600" b="1" dirty="0" smtClean="0"/>
              <a:t>/logical order</a:t>
            </a:r>
            <a:r>
              <a:rPr lang="cs-CZ" sz="2600" b="1" dirty="0" smtClean="0"/>
              <a:t>,</a:t>
            </a:r>
            <a:r>
              <a:rPr lang="en-GB" sz="2600" b="1" dirty="0" smtClean="0"/>
              <a:t> </a:t>
            </a:r>
            <a:r>
              <a:rPr lang="en-GB" sz="2600" dirty="0" smtClean="0"/>
              <a:t>but shows them </a:t>
            </a:r>
            <a:r>
              <a:rPr lang="en-GB" sz="2600" b="1" dirty="0" smtClean="0"/>
              <a:t>broken by rhythms of speech </a:t>
            </a:r>
            <a:r>
              <a:rPr lang="en-GB" sz="2600" dirty="0" smtClean="0"/>
              <a:t>(see poem 290 – on the right)</a:t>
            </a:r>
          </a:p>
          <a:p>
            <a:pPr>
              <a:lnSpc>
                <a:spcPct val="100000"/>
              </a:lnSpc>
              <a:spcBef>
                <a:spcPts val="0"/>
              </a:spcBef>
            </a:pPr>
            <a:r>
              <a:rPr lang="en-GB" sz="2600" b="1" dirty="0" smtClean="0"/>
              <a:t>By rhyming: slanted or half-rhymes (consonances, assonances) frustrate </a:t>
            </a:r>
            <a:r>
              <a:rPr lang="en-GB" sz="2600" dirty="0" smtClean="0"/>
              <a:t>readers’ </a:t>
            </a:r>
            <a:r>
              <a:rPr lang="en-GB" sz="2600" b="1" dirty="0" smtClean="0"/>
              <a:t>expectations of the harmony of sound </a:t>
            </a:r>
            <a:r>
              <a:rPr lang="en-GB" sz="2600" dirty="0" smtClean="0"/>
              <a:t> and stress </a:t>
            </a:r>
            <a:r>
              <a:rPr lang="en-GB" sz="2600" b="1" dirty="0" smtClean="0"/>
              <a:t>surprising connections between words </a:t>
            </a:r>
            <a:r>
              <a:rPr lang="en-GB" sz="2600" dirty="0" smtClean="0"/>
              <a:t>(“true” - “throe” [throb], which specifies an abstract word “Agony” – see poem 241 on the right; here the half-rhyme is based on consonance</a:t>
            </a:r>
            <a:r>
              <a:rPr lang="cs-CZ" sz="2600" dirty="0" smtClean="0"/>
              <a:t>:</a:t>
            </a:r>
            <a:r>
              <a:rPr lang="en-GB" sz="2600" dirty="0" smtClean="0"/>
              <a:t> </a:t>
            </a:r>
            <a:r>
              <a:rPr lang="en-GB" sz="2600" b="1" dirty="0" smtClean="0"/>
              <a:t>r</a:t>
            </a:r>
            <a:r>
              <a:rPr lang="en-GB" sz="2600" dirty="0" smtClean="0"/>
              <a:t>’s in “true” and “throe”)</a:t>
            </a:r>
          </a:p>
          <a:p>
            <a:pPr marL="0" indent="0">
              <a:lnSpc>
                <a:spcPct val="100000"/>
              </a:lnSpc>
              <a:spcBef>
                <a:spcPts val="0"/>
              </a:spcBef>
              <a:buNone/>
            </a:pPr>
            <a:endParaRPr lang="en-GB" sz="2600" dirty="0" smtClean="0"/>
          </a:p>
          <a:p>
            <a:pPr marL="0" indent="0">
              <a:lnSpc>
                <a:spcPct val="100000"/>
              </a:lnSpc>
              <a:spcBef>
                <a:spcPts val="0"/>
              </a:spcBef>
              <a:buNone/>
            </a:pPr>
            <a:r>
              <a:rPr lang="en-GB" sz="2600" b="1" dirty="0" smtClean="0"/>
              <a:t>Ironically put, Dickinson‘s harmony of verse is “</a:t>
            </a:r>
            <a:r>
              <a:rPr lang="en-GB" sz="2600" b="1" dirty="0" err="1" smtClean="0"/>
              <a:t>preconcerted</a:t>
            </a:r>
            <a:r>
              <a:rPr lang="en-GB" sz="2600" b="1" dirty="0" smtClean="0"/>
              <a:t> with itself”:</a:t>
            </a:r>
            <a:r>
              <a:rPr lang="en-GB" sz="2600" dirty="0" smtClean="0"/>
              <a:t> </a:t>
            </a:r>
          </a:p>
          <a:p>
            <a:pPr marL="457200" indent="-457200">
              <a:lnSpc>
                <a:spcPct val="100000"/>
              </a:lnSpc>
              <a:spcBef>
                <a:spcPts val="0"/>
              </a:spcBef>
              <a:buAutoNum type="alphaLcParenBoth"/>
            </a:pPr>
            <a:r>
              <a:rPr lang="en-GB" sz="2600" b="1" dirty="0" smtClean="0"/>
              <a:t>preoccupied with itself</a:t>
            </a:r>
            <a:r>
              <a:rPr lang="en-GB" sz="2600" dirty="0" smtClean="0"/>
              <a:t> and therefore </a:t>
            </a:r>
            <a:r>
              <a:rPr lang="en-GB" sz="2600" b="1" dirty="0" smtClean="0"/>
              <a:t>seeming strange</a:t>
            </a:r>
            <a:r>
              <a:rPr lang="en-GB" sz="2600" dirty="0" smtClean="0"/>
              <a:t> to anyone expecting pleasing rhythms or rhymes </a:t>
            </a:r>
          </a:p>
          <a:p>
            <a:pPr marL="457200" indent="-457200">
              <a:lnSpc>
                <a:spcPct val="100000"/>
              </a:lnSpc>
              <a:spcBef>
                <a:spcPts val="0"/>
              </a:spcBef>
              <a:buAutoNum type="alphaLcParenBoth"/>
            </a:pPr>
            <a:r>
              <a:rPr lang="en-GB" sz="2600" b="1" dirty="0" smtClean="0"/>
              <a:t>harmonized only by itself, having an internal harmony, </a:t>
            </a:r>
            <a:r>
              <a:rPr lang="en-GB" sz="2600" dirty="0" smtClean="0"/>
              <a:t>which to some may appear disharmonious (poem 290 on the right)</a:t>
            </a:r>
          </a:p>
          <a:p>
            <a:pPr marL="0" indent="0">
              <a:lnSpc>
                <a:spcPct val="100000"/>
              </a:lnSpc>
              <a:spcBef>
                <a:spcPts val="0"/>
              </a:spcBef>
              <a:buNone/>
            </a:pPr>
            <a:r>
              <a:rPr lang="cs-CZ" sz="2000" b="1" dirty="0" smtClean="0"/>
              <a:t> </a:t>
            </a:r>
            <a:endParaRPr lang="cs-CZ" sz="2000" b="1" dirty="0"/>
          </a:p>
        </p:txBody>
      </p:sp>
      <p:sp>
        <p:nvSpPr>
          <p:cNvPr id="4" name="Zástupný symbol pro obsah 3"/>
          <p:cNvSpPr>
            <a:spLocks noGrp="1"/>
          </p:cNvSpPr>
          <p:nvPr>
            <p:ph sz="half" idx="2"/>
          </p:nvPr>
        </p:nvSpPr>
        <p:spPr>
          <a:xfrm>
            <a:off x="8940800" y="1228436"/>
            <a:ext cx="3251200" cy="5532581"/>
          </a:xfrm>
        </p:spPr>
        <p:txBody>
          <a:bodyPr>
            <a:normAutofit fontScale="77500" lnSpcReduction="20000"/>
          </a:bodyPr>
          <a:lstStyle/>
          <a:p>
            <a:pPr marL="0" indent="0" hangingPunct="0">
              <a:lnSpc>
                <a:spcPct val="100000"/>
              </a:lnSpc>
              <a:spcBef>
                <a:spcPts val="0"/>
              </a:spcBef>
              <a:buNone/>
            </a:pPr>
            <a:r>
              <a:rPr lang="en-US" sz="1800" dirty="0"/>
              <a:t>These are the days when skies resume</a:t>
            </a:r>
            <a:endParaRPr lang="cs-CZ" sz="1800" dirty="0"/>
          </a:p>
          <a:p>
            <a:pPr marL="0" indent="0" hangingPunct="0">
              <a:lnSpc>
                <a:spcPct val="100000"/>
              </a:lnSpc>
              <a:spcBef>
                <a:spcPts val="0"/>
              </a:spcBef>
              <a:buNone/>
            </a:pPr>
            <a:r>
              <a:rPr lang="en-US" sz="1800" dirty="0" smtClean="0"/>
              <a:t>The </a:t>
            </a:r>
            <a:r>
              <a:rPr lang="en-US" sz="1800" dirty="0"/>
              <a:t>old— old sophistries of June—</a:t>
            </a:r>
            <a:endParaRPr lang="cs-CZ" sz="1800" dirty="0"/>
          </a:p>
          <a:p>
            <a:pPr marL="0" indent="0" hangingPunct="0">
              <a:lnSpc>
                <a:spcPct val="100000"/>
              </a:lnSpc>
              <a:spcBef>
                <a:spcPts val="0"/>
              </a:spcBef>
              <a:buNone/>
            </a:pPr>
            <a:r>
              <a:rPr lang="en-US" sz="1800" dirty="0" smtClean="0"/>
              <a:t>A </a:t>
            </a:r>
            <a:r>
              <a:rPr lang="en-US" sz="1800" dirty="0"/>
              <a:t>blue and gold mistake.</a:t>
            </a:r>
            <a:endParaRPr lang="cs-CZ" sz="1800" dirty="0"/>
          </a:p>
          <a:p>
            <a:pPr marL="0" indent="0" hangingPunct="0">
              <a:lnSpc>
                <a:spcPct val="100000"/>
              </a:lnSpc>
              <a:spcBef>
                <a:spcPts val="0"/>
              </a:spcBef>
              <a:buNone/>
            </a:pPr>
            <a:r>
              <a:rPr lang="en-US" sz="1800" dirty="0"/>
              <a:t>                 	</a:t>
            </a:r>
            <a:r>
              <a:rPr lang="cs-CZ" sz="1800" dirty="0"/>
              <a:t> </a:t>
            </a:r>
            <a:r>
              <a:rPr lang="cs-CZ" sz="1800" dirty="0" smtClean="0"/>
              <a:t>                </a:t>
            </a:r>
            <a:r>
              <a:rPr lang="en-US" sz="1800" dirty="0" smtClean="0"/>
              <a:t>(</a:t>
            </a:r>
            <a:r>
              <a:rPr lang="en-US" sz="1800" dirty="0"/>
              <a:t>poem 130</a:t>
            </a:r>
            <a:r>
              <a:rPr lang="en-US" sz="1800" dirty="0" smtClean="0"/>
              <a:t>)</a:t>
            </a:r>
            <a:endParaRPr lang="cs-CZ" sz="1800" dirty="0" smtClean="0"/>
          </a:p>
          <a:p>
            <a:pPr marL="0" indent="0" hangingPunct="0">
              <a:lnSpc>
                <a:spcPct val="100000"/>
              </a:lnSpc>
              <a:spcBef>
                <a:spcPts val="0"/>
              </a:spcBef>
              <a:buNone/>
            </a:pPr>
            <a:endParaRPr lang="cs-CZ" sz="1800" dirty="0"/>
          </a:p>
          <a:p>
            <a:pPr marL="0" indent="0" hangingPunct="0">
              <a:lnSpc>
                <a:spcPct val="100000"/>
              </a:lnSpc>
              <a:spcBef>
                <a:spcPts val="0"/>
              </a:spcBef>
              <a:buNone/>
            </a:pPr>
            <a:r>
              <a:rPr lang="en-US" sz="1800" dirty="0" smtClean="0"/>
              <a:t>Of </a:t>
            </a:r>
            <a:r>
              <a:rPr lang="en-US" sz="1800" dirty="0"/>
              <a:t>Bronze— and </a:t>
            </a:r>
            <a:r>
              <a:rPr lang="en-US" sz="1800" dirty="0" smtClean="0"/>
              <a:t>Blaze—</a:t>
            </a:r>
            <a:endParaRPr lang="cs-CZ" sz="1800" dirty="0"/>
          </a:p>
          <a:p>
            <a:pPr marL="0" indent="0" hangingPunct="0">
              <a:lnSpc>
                <a:spcPct val="100000"/>
              </a:lnSpc>
              <a:spcBef>
                <a:spcPts val="0"/>
              </a:spcBef>
              <a:buNone/>
            </a:pPr>
            <a:r>
              <a:rPr lang="en-US" sz="1800" dirty="0" smtClean="0"/>
              <a:t>The </a:t>
            </a:r>
            <a:r>
              <a:rPr lang="en-US" sz="1800" dirty="0"/>
              <a:t>North— Tonight—</a:t>
            </a:r>
            <a:endParaRPr lang="cs-CZ" sz="1800" dirty="0"/>
          </a:p>
          <a:p>
            <a:pPr marL="0" indent="0" hangingPunct="0">
              <a:lnSpc>
                <a:spcPct val="100000"/>
              </a:lnSpc>
              <a:spcBef>
                <a:spcPts val="0"/>
              </a:spcBef>
              <a:buNone/>
            </a:pPr>
            <a:r>
              <a:rPr lang="en-US" sz="1800" dirty="0" smtClean="0"/>
              <a:t>So </a:t>
            </a:r>
            <a:r>
              <a:rPr lang="en-US" sz="1800" dirty="0"/>
              <a:t>adequate— it forms—</a:t>
            </a:r>
            <a:endParaRPr lang="cs-CZ" sz="1800" dirty="0"/>
          </a:p>
          <a:p>
            <a:pPr marL="0" indent="0" hangingPunct="0">
              <a:lnSpc>
                <a:spcPct val="100000"/>
              </a:lnSpc>
              <a:spcBef>
                <a:spcPts val="0"/>
              </a:spcBef>
              <a:buNone/>
            </a:pPr>
            <a:r>
              <a:rPr lang="en-US" sz="1800" dirty="0" smtClean="0"/>
              <a:t>So </a:t>
            </a:r>
            <a:r>
              <a:rPr lang="en-US" sz="1800" dirty="0" err="1"/>
              <a:t>preconcerted</a:t>
            </a:r>
            <a:r>
              <a:rPr lang="en-US" sz="1800" dirty="0"/>
              <a:t> with itself—</a:t>
            </a:r>
            <a:endParaRPr lang="cs-CZ" sz="1800" dirty="0"/>
          </a:p>
          <a:p>
            <a:pPr marL="0" indent="0" hangingPunct="0">
              <a:lnSpc>
                <a:spcPct val="100000"/>
              </a:lnSpc>
              <a:spcBef>
                <a:spcPts val="0"/>
              </a:spcBef>
              <a:buNone/>
            </a:pPr>
            <a:r>
              <a:rPr lang="en-US" sz="1800" dirty="0" smtClean="0"/>
              <a:t>So </a:t>
            </a:r>
            <a:r>
              <a:rPr lang="en-US" sz="1800" dirty="0"/>
              <a:t>distant— to alarms...</a:t>
            </a:r>
            <a:endParaRPr lang="cs-CZ" sz="1800" dirty="0"/>
          </a:p>
          <a:p>
            <a:pPr marL="0" indent="0" hangingPunct="0">
              <a:lnSpc>
                <a:spcPct val="100000"/>
              </a:lnSpc>
              <a:spcBef>
                <a:spcPts val="0"/>
              </a:spcBef>
              <a:buNone/>
            </a:pPr>
            <a:r>
              <a:rPr lang="en-US" sz="1800" dirty="0"/>
              <a:t>                 	</a:t>
            </a:r>
            <a:r>
              <a:rPr lang="cs-CZ" sz="1800" dirty="0"/>
              <a:t> </a:t>
            </a:r>
            <a:r>
              <a:rPr lang="cs-CZ" sz="1800" dirty="0" smtClean="0"/>
              <a:t>                   </a:t>
            </a:r>
            <a:r>
              <a:rPr lang="en-US" sz="1800" dirty="0" smtClean="0"/>
              <a:t>(</a:t>
            </a:r>
            <a:r>
              <a:rPr lang="en-US" sz="1800" dirty="0"/>
              <a:t>poem 290)</a:t>
            </a:r>
            <a:endParaRPr lang="cs-CZ" sz="1800" dirty="0"/>
          </a:p>
          <a:p>
            <a:pPr marL="0" indent="0" hangingPunct="0">
              <a:lnSpc>
                <a:spcPct val="110000"/>
              </a:lnSpc>
              <a:spcBef>
                <a:spcPts val="0"/>
              </a:spcBef>
              <a:buNone/>
            </a:pPr>
            <a:r>
              <a:rPr lang="en-US" sz="1800" dirty="0"/>
              <a:t>I like a look of Agony,</a:t>
            </a:r>
            <a:endParaRPr lang="cs-CZ" sz="1800" dirty="0"/>
          </a:p>
          <a:p>
            <a:pPr marL="0" indent="0" hangingPunct="0">
              <a:lnSpc>
                <a:spcPct val="110000"/>
              </a:lnSpc>
              <a:spcBef>
                <a:spcPts val="0"/>
              </a:spcBef>
              <a:buNone/>
            </a:pPr>
            <a:r>
              <a:rPr lang="en-US" sz="1800" dirty="0" smtClean="0"/>
              <a:t>Because </a:t>
            </a:r>
            <a:r>
              <a:rPr lang="en-US" sz="1800" dirty="0"/>
              <a:t>I know it's true—</a:t>
            </a:r>
            <a:endParaRPr lang="cs-CZ" sz="1800" dirty="0"/>
          </a:p>
          <a:p>
            <a:pPr marL="0" indent="0" hangingPunct="0">
              <a:lnSpc>
                <a:spcPct val="110000"/>
              </a:lnSpc>
              <a:spcBef>
                <a:spcPts val="0"/>
              </a:spcBef>
              <a:buNone/>
            </a:pPr>
            <a:r>
              <a:rPr lang="en-US" sz="1800" dirty="0" smtClean="0"/>
              <a:t>Men </a:t>
            </a:r>
            <a:r>
              <a:rPr lang="en-US" sz="1800" dirty="0"/>
              <a:t>do not sham Convulsion,</a:t>
            </a:r>
            <a:endParaRPr lang="cs-CZ" sz="1800" dirty="0"/>
          </a:p>
          <a:p>
            <a:pPr marL="0" indent="0" hangingPunct="0">
              <a:lnSpc>
                <a:spcPct val="110000"/>
              </a:lnSpc>
              <a:spcBef>
                <a:spcPts val="0"/>
              </a:spcBef>
              <a:buNone/>
            </a:pPr>
            <a:r>
              <a:rPr lang="en-US" sz="1800" dirty="0" smtClean="0"/>
              <a:t>Nor </a:t>
            </a:r>
            <a:r>
              <a:rPr lang="en-US" sz="1800" dirty="0"/>
              <a:t>simulate, a Throe</a:t>
            </a:r>
            <a:r>
              <a:rPr lang="en-US" sz="1800" dirty="0" smtClean="0"/>
              <a:t>—     </a:t>
            </a:r>
            <a:r>
              <a:rPr lang="en-US" sz="1800" dirty="0"/>
              <a:t>		</a:t>
            </a:r>
            <a:r>
              <a:rPr lang="cs-CZ" sz="1800" dirty="0"/>
              <a:t>	</a:t>
            </a:r>
            <a:r>
              <a:rPr lang="en-US" sz="1800" dirty="0" smtClean="0"/>
              <a:t>(</a:t>
            </a:r>
            <a:r>
              <a:rPr lang="en-US" sz="1800" dirty="0"/>
              <a:t>poem 241</a:t>
            </a:r>
            <a:r>
              <a:rPr lang="en-US" sz="1800" dirty="0" smtClean="0"/>
              <a:t>)</a:t>
            </a:r>
            <a:endParaRPr lang="cs-CZ" sz="1800" dirty="0" smtClean="0"/>
          </a:p>
          <a:p>
            <a:pPr marL="0" indent="0">
              <a:lnSpc>
                <a:spcPct val="120000"/>
              </a:lnSpc>
              <a:spcBef>
                <a:spcPts val="0"/>
              </a:spcBef>
              <a:buNone/>
            </a:pPr>
            <a:r>
              <a:rPr lang="en-US" sz="1800" dirty="0"/>
              <a:t>An Unconcern so sovereign</a:t>
            </a:r>
            <a:endParaRPr lang="cs-CZ" sz="1800" dirty="0"/>
          </a:p>
          <a:p>
            <a:pPr marL="0" indent="0">
              <a:lnSpc>
                <a:spcPct val="120000"/>
              </a:lnSpc>
              <a:spcBef>
                <a:spcPts val="0"/>
              </a:spcBef>
              <a:buNone/>
            </a:pPr>
            <a:r>
              <a:rPr lang="en-US" sz="1800" dirty="0"/>
              <a:t>To Universe, or me—</a:t>
            </a:r>
            <a:endParaRPr lang="cs-CZ" sz="1800" dirty="0"/>
          </a:p>
          <a:p>
            <a:pPr marL="0" indent="0">
              <a:lnSpc>
                <a:spcPct val="120000"/>
              </a:lnSpc>
              <a:spcBef>
                <a:spcPts val="0"/>
              </a:spcBef>
              <a:buNone/>
            </a:pPr>
            <a:r>
              <a:rPr lang="en-US" sz="1800" dirty="0"/>
              <a:t>Infects my simple spirit</a:t>
            </a:r>
            <a:endParaRPr lang="cs-CZ" sz="1800" dirty="0"/>
          </a:p>
          <a:p>
            <a:pPr marL="0" indent="0">
              <a:lnSpc>
                <a:spcPct val="120000"/>
              </a:lnSpc>
              <a:spcBef>
                <a:spcPts val="0"/>
              </a:spcBef>
              <a:buNone/>
            </a:pPr>
            <a:r>
              <a:rPr lang="en-US" sz="1800" dirty="0"/>
              <a:t>With Taints of </a:t>
            </a:r>
            <a:r>
              <a:rPr lang="en-US" sz="1800" dirty="0" smtClean="0"/>
              <a:t>Majesty</a:t>
            </a:r>
            <a:endParaRPr lang="cs-CZ" sz="1800" dirty="0"/>
          </a:p>
          <a:p>
            <a:pPr marL="0" indent="0">
              <a:lnSpc>
                <a:spcPct val="120000"/>
              </a:lnSpc>
              <a:spcBef>
                <a:spcPts val="0"/>
              </a:spcBef>
              <a:buNone/>
            </a:pPr>
            <a:r>
              <a:rPr lang="en-US" sz="1800" dirty="0" smtClean="0"/>
              <a:t>[…]</a:t>
            </a:r>
            <a:endParaRPr lang="cs-CZ" sz="1800" dirty="0"/>
          </a:p>
          <a:p>
            <a:pPr marL="0" indent="0">
              <a:lnSpc>
                <a:spcPct val="120000"/>
              </a:lnSpc>
              <a:spcBef>
                <a:spcPts val="0"/>
              </a:spcBef>
              <a:buNone/>
            </a:pPr>
            <a:r>
              <a:rPr lang="en-US" sz="1800" dirty="0"/>
              <a:t>My Splendors, are Menagerie—</a:t>
            </a:r>
            <a:endParaRPr lang="cs-CZ" sz="1800" dirty="0"/>
          </a:p>
          <a:p>
            <a:pPr marL="0" indent="0">
              <a:lnSpc>
                <a:spcPct val="120000"/>
              </a:lnSpc>
              <a:spcBef>
                <a:spcPts val="0"/>
              </a:spcBef>
              <a:buNone/>
            </a:pPr>
            <a:r>
              <a:rPr lang="en-US" sz="1800" dirty="0"/>
              <a:t>But their </a:t>
            </a:r>
            <a:r>
              <a:rPr lang="en-US" sz="1800" dirty="0" err="1"/>
              <a:t>Completeless</a:t>
            </a:r>
            <a:r>
              <a:rPr lang="en-US" sz="1800" dirty="0"/>
              <a:t> Show</a:t>
            </a:r>
            <a:endParaRPr lang="cs-CZ" sz="1800" dirty="0"/>
          </a:p>
          <a:p>
            <a:pPr marL="0" indent="0">
              <a:lnSpc>
                <a:spcPct val="120000"/>
              </a:lnSpc>
              <a:spcBef>
                <a:spcPts val="0"/>
              </a:spcBef>
              <a:buNone/>
            </a:pPr>
            <a:r>
              <a:rPr lang="en-US" sz="1800" dirty="0"/>
              <a:t>Will entertain the Centuries</a:t>
            </a:r>
            <a:endParaRPr lang="cs-CZ" sz="1800" dirty="0"/>
          </a:p>
          <a:p>
            <a:pPr marL="0" indent="0">
              <a:lnSpc>
                <a:spcPct val="120000"/>
              </a:lnSpc>
              <a:spcBef>
                <a:spcPts val="0"/>
              </a:spcBef>
              <a:buNone/>
            </a:pPr>
            <a:r>
              <a:rPr lang="en-US" sz="1800" dirty="0"/>
              <a:t>When I, am long ago,</a:t>
            </a:r>
            <a:endParaRPr lang="cs-CZ" sz="1800" dirty="0"/>
          </a:p>
          <a:p>
            <a:pPr marL="0" indent="0">
              <a:lnSpc>
                <a:spcPct val="120000"/>
              </a:lnSpc>
              <a:spcBef>
                <a:spcPts val="0"/>
              </a:spcBef>
              <a:buNone/>
            </a:pPr>
            <a:r>
              <a:rPr lang="en-US" sz="1800" dirty="0"/>
              <a:t>An Island in dishonored </a:t>
            </a:r>
            <a:r>
              <a:rPr lang="en-US" sz="1800" dirty="0" smtClean="0"/>
              <a:t>Grass—</a:t>
            </a:r>
            <a:endParaRPr lang="cs-CZ" sz="1800" dirty="0"/>
          </a:p>
          <a:p>
            <a:pPr marL="0" indent="0">
              <a:lnSpc>
                <a:spcPct val="120000"/>
              </a:lnSpc>
              <a:spcBef>
                <a:spcPts val="0"/>
              </a:spcBef>
              <a:buNone/>
            </a:pPr>
            <a:r>
              <a:rPr lang="en-US" sz="1800" dirty="0" smtClean="0"/>
              <a:t>Whom </a:t>
            </a:r>
            <a:r>
              <a:rPr lang="en-US" sz="1800" dirty="0"/>
              <a:t>none but </a:t>
            </a:r>
            <a:r>
              <a:rPr lang="en-US" sz="1800" dirty="0" smtClean="0"/>
              <a:t>Beetles—know.</a:t>
            </a:r>
            <a:endParaRPr lang="cs-CZ" sz="1800" dirty="0" smtClean="0"/>
          </a:p>
          <a:p>
            <a:pPr marL="0" indent="0">
              <a:lnSpc>
                <a:spcPct val="120000"/>
              </a:lnSpc>
              <a:spcBef>
                <a:spcPts val="0"/>
              </a:spcBef>
              <a:buNone/>
            </a:pPr>
            <a:r>
              <a:rPr lang="cs-CZ" sz="1800" dirty="0"/>
              <a:t> </a:t>
            </a:r>
            <a:r>
              <a:rPr lang="cs-CZ" sz="1800" dirty="0" smtClean="0"/>
              <a:t>                                          (poem 290)</a:t>
            </a:r>
            <a:endParaRPr lang="cs-CZ" sz="1800" dirty="0"/>
          </a:p>
        </p:txBody>
      </p:sp>
    </p:spTree>
    <p:extLst>
      <p:ext uri="{BB962C8B-B14F-4D97-AF65-F5344CB8AC3E}">
        <p14:creationId xmlns:p14="http://schemas.microsoft.com/office/powerpoint/2010/main" val="382117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
            <a:ext cx="10515600" cy="544529"/>
          </a:xfrm>
        </p:spPr>
        <p:txBody>
          <a:bodyPr>
            <a:normAutofit fontScale="90000"/>
          </a:bodyPr>
          <a:lstStyle/>
          <a:p>
            <a:pPr algn="ctr"/>
            <a:r>
              <a:rPr lang="cs-CZ" sz="3600" dirty="0" err="1" smtClean="0">
                <a:latin typeface="Arial Black" panose="020B0A04020102020204" pitchFamily="34" charset="0"/>
              </a:rPr>
              <a:t>Publication</a:t>
            </a:r>
            <a:r>
              <a:rPr lang="cs-CZ" sz="3600" dirty="0" smtClean="0">
                <a:latin typeface="Arial Black" panose="020B0A04020102020204" pitchFamily="34" charset="0"/>
              </a:rPr>
              <a:t> </a:t>
            </a:r>
            <a:r>
              <a:rPr lang="cs-CZ" sz="3600" dirty="0" err="1" smtClean="0">
                <a:latin typeface="Arial Black" panose="020B0A04020102020204" pitchFamily="34" charset="0"/>
              </a:rPr>
              <a:t>History</a:t>
            </a:r>
            <a:endParaRPr lang="cs-CZ" sz="3600" dirty="0">
              <a:latin typeface="Arial Black" panose="020B0A04020102020204" pitchFamily="34" charset="0"/>
            </a:endParaRPr>
          </a:p>
        </p:txBody>
      </p:sp>
      <p:sp>
        <p:nvSpPr>
          <p:cNvPr id="3" name="Zástupný symbol pro obsah 2"/>
          <p:cNvSpPr>
            <a:spLocks noGrp="1"/>
          </p:cNvSpPr>
          <p:nvPr>
            <p:ph sz="half" idx="1"/>
          </p:nvPr>
        </p:nvSpPr>
        <p:spPr>
          <a:xfrm>
            <a:off x="157016" y="544530"/>
            <a:ext cx="9630547" cy="6575461"/>
          </a:xfrm>
        </p:spPr>
        <p:txBody>
          <a:bodyPr>
            <a:normAutofit fontScale="70000" lnSpcReduction="20000"/>
          </a:bodyPr>
          <a:lstStyle/>
          <a:p>
            <a:r>
              <a:rPr lang="en-US" sz="3100" b="1" dirty="0"/>
              <a:t>In her lifetime</a:t>
            </a:r>
            <a:r>
              <a:rPr lang="en-US" sz="3100" dirty="0"/>
              <a:t>, Dickinson published only </a:t>
            </a:r>
            <a:r>
              <a:rPr lang="en-US" sz="3100" b="1" dirty="0"/>
              <a:t>seven</a:t>
            </a:r>
            <a:r>
              <a:rPr lang="en-US" sz="3100" dirty="0"/>
              <a:t> of her </a:t>
            </a:r>
            <a:r>
              <a:rPr lang="en-US" sz="3100" b="1" dirty="0"/>
              <a:t>poems</a:t>
            </a:r>
            <a:r>
              <a:rPr lang="en-US" sz="3100" dirty="0"/>
              <a:t>. </a:t>
            </a:r>
            <a:endParaRPr lang="cs-CZ" sz="3100" dirty="0" smtClean="0"/>
          </a:p>
          <a:p>
            <a:r>
              <a:rPr lang="en-US" sz="3100" b="1" dirty="0" smtClean="0"/>
              <a:t>The </a:t>
            </a:r>
            <a:r>
              <a:rPr lang="en-US" sz="3100" b="1" dirty="0"/>
              <a:t>first edition </a:t>
            </a:r>
            <a:r>
              <a:rPr lang="en-US" sz="3100" dirty="0"/>
              <a:t>of her poetry, containing </a:t>
            </a:r>
            <a:r>
              <a:rPr lang="en-US" sz="3100" b="1" dirty="0"/>
              <a:t>116 poems</a:t>
            </a:r>
            <a:r>
              <a:rPr lang="en-US" sz="3100" dirty="0"/>
              <a:t> appeared under a simple title, </a:t>
            </a:r>
            <a:r>
              <a:rPr lang="en-US" sz="3100" b="1" i="1" dirty="0"/>
              <a:t>Poems</a:t>
            </a:r>
            <a:r>
              <a:rPr lang="en-US" sz="3100" b="1" dirty="0"/>
              <a:t>,</a:t>
            </a:r>
            <a:r>
              <a:rPr lang="en-US" sz="3100" dirty="0"/>
              <a:t> in </a:t>
            </a:r>
            <a:r>
              <a:rPr lang="en-US" sz="3100" b="1" dirty="0"/>
              <a:t>1890.</a:t>
            </a:r>
            <a:r>
              <a:rPr lang="en-US" sz="3100" dirty="0"/>
              <a:t> It was the work of her friend </a:t>
            </a:r>
            <a:r>
              <a:rPr lang="en-US" sz="3100" b="1" dirty="0"/>
              <a:t>T.W. Higginson </a:t>
            </a:r>
            <a:r>
              <a:rPr lang="en-US" sz="3100" dirty="0"/>
              <a:t>and of her acquaintance from Amherst, </a:t>
            </a:r>
            <a:r>
              <a:rPr lang="en-US" sz="3100" b="1" dirty="0"/>
              <a:t>Mabel Loomis Todd</a:t>
            </a:r>
            <a:r>
              <a:rPr lang="en-US" sz="3100" dirty="0"/>
              <a:t> (1856-1932), who was in possession of a substantial part of the manuscripts. </a:t>
            </a:r>
            <a:endParaRPr lang="cs-CZ" sz="3100" dirty="0" smtClean="0"/>
          </a:p>
          <a:p>
            <a:r>
              <a:rPr lang="en-US" sz="3100" b="1" dirty="0" smtClean="0"/>
              <a:t>Another </a:t>
            </a:r>
            <a:r>
              <a:rPr lang="en-US" sz="3100" b="1" dirty="0"/>
              <a:t>part </a:t>
            </a:r>
            <a:r>
              <a:rPr lang="cs-CZ" sz="3100" b="1" dirty="0" err="1" smtClean="0"/>
              <a:t>of</a:t>
            </a:r>
            <a:r>
              <a:rPr lang="cs-CZ" sz="3100" b="1" dirty="0" smtClean="0"/>
              <a:t> </a:t>
            </a:r>
            <a:r>
              <a:rPr lang="en-US" sz="3100" b="1" dirty="0"/>
              <a:t>Emily’s </a:t>
            </a:r>
            <a:r>
              <a:rPr lang="cs-CZ" sz="3100" b="1" dirty="0" err="1" smtClean="0"/>
              <a:t>papers</a:t>
            </a:r>
            <a:r>
              <a:rPr lang="cs-CZ" sz="3100" b="1" dirty="0" smtClean="0"/>
              <a:t> </a:t>
            </a:r>
            <a:r>
              <a:rPr lang="en-US" sz="3100" dirty="0" smtClean="0"/>
              <a:t>belonged </a:t>
            </a:r>
            <a:r>
              <a:rPr lang="en-US" sz="3100" dirty="0"/>
              <a:t>first to </a:t>
            </a:r>
            <a:r>
              <a:rPr lang="cs-CZ" sz="3100" b="1" dirty="0" smtClean="0"/>
              <a:t>her </a:t>
            </a:r>
            <a:r>
              <a:rPr lang="en-US" sz="3100" b="1" dirty="0" smtClean="0"/>
              <a:t>sister </a:t>
            </a:r>
            <a:r>
              <a:rPr lang="en-US" sz="3100" b="1" dirty="0" err="1"/>
              <a:t>Lavinia</a:t>
            </a:r>
            <a:r>
              <a:rPr lang="en-US" sz="3100" dirty="0"/>
              <a:t> (1833-1899) and then to </a:t>
            </a:r>
            <a:r>
              <a:rPr lang="en-US" sz="3100" b="1" dirty="0"/>
              <a:t>her niece Martha Dickinson-Bianchi</a:t>
            </a:r>
            <a:r>
              <a:rPr lang="en-US" sz="3100" dirty="0"/>
              <a:t> (1866-1943), who published a selection of Emily Dickinson’s work under the title </a:t>
            </a:r>
            <a:r>
              <a:rPr lang="en-US" sz="3100" b="1" i="1" dirty="0"/>
              <a:t>The Single Hound: Poems of Emily Dickinson </a:t>
            </a:r>
            <a:r>
              <a:rPr lang="en-US" sz="3100" b="1" dirty="0"/>
              <a:t>(1914)</a:t>
            </a:r>
            <a:r>
              <a:rPr lang="en-US" sz="3100" dirty="0"/>
              <a:t>. Appearing at the dawn of Modernism, </a:t>
            </a:r>
            <a:r>
              <a:rPr lang="en-US" sz="3100" b="1" dirty="0"/>
              <a:t>the book made Dickinson an influential poet</a:t>
            </a:r>
            <a:r>
              <a:rPr lang="en-US" sz="3100" dirty="0"/>
              <a:t> with the new generation, including </a:t>
            </a:r>
            <a:r>
              <a:rPr lang="en-US" sz="3100" b="1" dirty="0"/>
              <a:t>Ezra Pound</a:t>
            </a:r>
            <a:r>
              <a:rPr lang="en-US" sz="3100" dirty="0"/>
              <a:t> (1885-1972), and especially </a:t>
            </a:r>
            <a:r>
              <a:rPr lang="en-US" sz="3100" b="1" dirty="0"/>
              <a:t>Marianne Moore</a:t>
            </a:r>
            <a:r>
              <a:rPr lang="en-US" sz="3100" dirty="0"/>
              <a:t> (1887-1972). </a:t>
            </a:r>
            <a:endParaRPr lang="cs-CZ" sz="3100" dirty="0" smtClean="0"/>
          </a:p>
          <a:p>
            <a:r>
              <a:rPr lang="en-US" sz="3100" b="1" dirty="0" smtClean="0"/>
              <a:t>Gradually</a:t>
            </a:r>
            <a:r>
              <a:rPr lang="en-US" sz="3100" b="1" dirty="0"/>
              <a:t>, Martha Dickinson published about seven-hundred poems in five collections</a:t>
            </a:r>
            <a:r>
              <a:rPr lang="en-US" sz="3100" dirty="0"/>
              <a:t>. The publication of </a:t>
            </a:r>
            <a:r>
              <a:rPr lang="en-US" sz="3100" b="1" dirty="0"/>
              <a:t>the poems owned by Mabel Todd</a:t>
            </a:r>
            <a:r>
              <a:rPr lang="en-US" sz="3100" dirty="0"/>
              <a:t> had waited until </a:t>
            </a:r>
            <a:r>
              <a:rPr lang="en-US" sz="3100" b="1" dirty="0"/>
              <a:t>1945</a:t>
            </a:r>
            <a:r>
              <a:rPr lang="en-US" sz="3100" dirty="0"/>
              <a:t> because of the </a:t>
            </a:r>
            <a:r>
              <a:rPr lang="en-US" sz="3100" b="1" dirty="0"/>
              <a:t>legal battle for the Dickinson property including Emily’s poems</a:t>
            </a:r>
            <a:r>
              <a:rPr lang="en-US" sz="3100" dirty="0"/>
              <a:t>. </a:t>
            </a:r>
            <a:endParaRPr lang="cs-CZ" sz="3100" dirty="0" smtClean="0"/>
          </a:p>
          <a:p>
            <a:r>
              <a:rPr lang="en-US" sz="3100" dirty="0" smtClean="0"/>
              <a:t>Only then</a:t>
            </a:r>
            <a:r>
              <a:rPr lang="cs-CZ" sz="3100" dirty="0" smtClean="0"/>
              <a:t>,</a:t>
            </a:r>
            <a:r>
              <a:rPr lang="en-US" sz="3100" dirty="0" smtClean="0"/>
              <a:t> </a:t>
            </a:r>
            <a:r>
              <a:rPr lang="en-US" sz="3100" b="1" dirty="0"/>
              <a:t>Mabel Todd’s daughter Millicent Todd Bingham</a:t>
            </a:r>
            <a:r>
              <a:rPr lang="en-US" sz="3100" dirty="0"/>
              <a:t> (1880-1968) published </a:t>
            </a:r>
            <a:r>
              <a:rPr lang="en-US" sz="3100" b="1" dirty="0"/>
              <a:t>a substantial selection of 668 poems</a:t>
            </a:r>
            <a:r>
              <a:rPr lang="en-US" sz="3100" dirty="0"/>
              <a:t> entitled </a:t>
            </a:r>
            <a:r>
              <a:rPr lang="en-US" sz="3100" b="1" i="1" dirty="0"/>
              <a:t>The Bolts of Melody</a:t>
            </a:r>
            <a:r>
              <a:rPr lang="en-US" sz="3100" dirty="0"/>
              <a:t>, and the preparations of the critical edition of complete poems could begin. </a:t>
            </a:r>
            <a:endParaRPr lang="cs-CZ" sz="3100" dirty="0" smtClean="0"/>
          </a:p>
          <a:p>
            <a:r>
              <a:rPr lang="en-US" sz="3100" dirty="0" smtClean="0"/>
              <a:t>In </a:t>
            </a:r>
            <a:r>
              <a:rPr lang="en-US" sz="3100" b="1" dirty="0"/>
              <a:t>1955 </a:t>
            </a:r>
            <a:r>
              <a:rPr lang="en-US" sz="3100" b="1" dirty="0" smtClean="0"/>
              <a:t>T.H</a:t>
            </a:r>
            <a:r>
              <a:rPr lang="en-US" sz="3100" b="1" dirty="0"/>
              <a:t>. Johnson brought to light the whole corpus of 1775 poems</a:t>
            </a:r>
            <a:r>
              <a:rPr lang="en-US" sz="3100" dirty="0"/>
              <a:t>. Though they were written in the provincial world of a former Puritan town, they have much more to say to the people of the twentieth or twenty-first centuries used to the global space created by technological civilization.</a:t>
            </a:r>
            <a:endParaRPr lang="cs-CZ" sz="3100" dirty="0"/>
          </a:p>
          <a:p>
            <a:pPr marL="0" indent="0">
              <a:buNone/>
            </a:pPr>
            <a:r>
              <a:rPr lang="cs-CZ" sz="2000" dirty="0" err="1" smtClean="0"/>
              <a:t>Above</a:t>
            </a:r>
            <a:r>
              <a:rPr lang="cs-CZ" sz="2000" dirty="0" smtClean="0"/>
              <a:t>: </a:t>
            </a:r>
            <a:r>
              <a:rPr lang="cs-CZ" sz="2000" dirty="0" err="1" smtClean="0"/>
              <a:t>the</a:t>
            </a:r>
            <a:r>
              <a:rPr lang="cs-CZ" sz="2000" dirty="0" smtClean="0"/>
              <a:t> </a:t>
            </a:r>
            <a:r>
              <a:rPr lang="cs-CZ" sz="2000" dirty="0" err="1" smtClean="0"/>
              <a:t>first</a:t>
            </a:r>
            <a:r>
              <a:rPr lang="cs-CZ" sz="2000" dirty="0" smtClean="0"/>
              <a:t> </a:t>
            </a:r>
            <a:r>
              <a:rPr lang="cs-CZ" sz="2000" dirty="0" err="1" smtClean="0"/>
              <a:t>posthumous</a:t>
            </a:r>
            <a:r>
              <a:rPr lang="cs-CZ" sz="2000" dirty="0" smtClean="0"/>
              <a:t> </a:t>
            </a:r>
            <a:r>
              <a:rPr lang="cs-CZ" sz="2000" dirty="0" err="1" smtClean="0"/>
              <a:t>edition</a:t>
            </a:r>
            <a:r>
              <a:rPr lang="cs-CZ" sz="2000" dirty="0" smtClean="0"/>
              <a:t> by T.W. </a:t>
            </a:r>
            <a:r>
              <a:rPr lang="cs-CZ" sz="2000" dirty="0" err="1" smtClean="0"/>
              <a:t>Higginson</a:t>
            </a:r>
            <a:r>
              <a:rPr lang="cs-CZ" sz="2000" dirty="0" smtClean="0"/>
              <a:t> and </a:t>
            </a:r>
            <a:r>
              <a:rPr lang="cs-CZ" sz="2000" dirty="0" err="1" smtClean="0"/>
              <a:t>M.L.Todd</a:t>
            </a:r>
            <a:r>
              <a:rPr lang="cs-CZ" sz="2000" dirty="0" smtClean="0"/>
              <a:t>. </a:t>
            </a:r>
            <a:r>
              <a:rPr lang="cs-CZ" sz="2000" dirty="0" err="1" smtClean="0"/>
              <a:t>Below</a:t>
            </a:r>
            <a:r>
              <a:rPr lang="cs-CZ" sz="2000" dirty="0" smtClean="0"/>
              <a:t>: MS </a:t>
            </a:r>
            <a:r>
              <a:rPr lang="cs-CZ" sz="2000" dirty="0" err="1" smtClean="0"/>
              <a:t>of</a:t>
            </a:r>
            <a:r>
              <a:rPr lang="cs-CZ" sz="2000" dirty="0" smtClean="0"/>
              <a:t> </a:t>
            </a:r>
            <a:r>
              <a:rPr lang="cs-CZ" sz="2000" dirty="0" err="1" smtClean="0"/>
              <a:t>D’s</a:t>
            </a:r>
            <a:r>
              <a:rPr lang="cs-CZ" sz="2000" dirty="0" smtClean="0"/>
              <a:t> poem 910: “</a:t>
            </a:r>
            <a:r>
              <a:rPr lang="cs-CZ" sz="2000" dirty="0" err="1" smtClean="0"/>
              <a:t>Experience</a:t>
            </a:r>
            <a:r>
              <a:rPr lang="cs-CZ" sz="2000" dirty="0" smtClean="0"/>
              <a:t> </a:t>
            </a:r>
            <a:r>
              <a:rPr lang="cs-CZ" sz="2000" dirty="0" err="1" smtClean="0"/>
              <a:t>is</a:t>
            </a:r>
            <a:r>
              <a:rPr lang="cs-CZ" sz="2000" dirty="0" smtClean="0"/>
              <a:t> </a:t>
            </a:r>
            <a:r>
              <a:rPr lang="cs-CZ" sz="2000" dirty="0" err="1" smtClean="0"/>
              <a:t>an</a:t>
            </a:r>
            <a:r>
              <a:rPr lang="cs-CZ" sz="2000" dirty="0" smtClean="0"/>
              <a:t> </a:t>
            </a:r>
            <a:r>
              <a:rPr lang="cs-CZ" sz="2000" dirty="0" err="1" smtClean="0"/>
              <a:t>Angled</a:t>
            </a:r>
            <a:r>
              <a:rPr lang="cs-CZ" sz="2000" dirty="0" smtClean="0"/>
              <a:t> </a:t>
            </a:r>
            <a:r>
              <a:rPr lang="cs-CZ" sz="2000" dirty="0" err="1" smtClean="0"/>
              <a:t>road</a:t>
            </a:r>
            <a:r>
              <a:rPr lang="cs-CZ" sz="2000" dirty="0" smtClean="0"/>
              <a:t>”</a:t>
            </a:r>
            <a:endParaRPr lang="cs-CZ" sz="2000" dirty="0"/>
          </a:p>
        </p:txBody>
      </p:sp>
      <p:pic>
        <p:nvPicPr>
          <p:cNvPr id="3074" name="Picture 2" descr="https://upload.wikimedia.org/wikipedia/commons/7/7b/Emily_Dickinson_Poems.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9816000" y="167362"/>
            <a:ext cx="2376000" cy="3642637"/>
          </a:xfrm>
          <a:prstGeom prst="rect">
            <a:avLst/>
          </a:prstGeom>
          <a:noFill/>
          <a:extLst>
            <a:ext uri="{909E8E84-426E-40DD-AFC4-6F175D3DCCD1}">
              <a14:hiddenFill xmlns:a14="http://schemas.microsoft.com/office/drawing/2010/main">
                <a:solidFill>
                  <a:srgbClr val="FFFFFF"/>
                </a:solidFill>
              </a14:hiddenFill>
            </a:ext>
          </a:extLst>
        </p:spPr>
      </p:pic>
      <p:pic>
        <p:nvPicPr>
          <p:cNvPr id="8" name="Obrázek 7" descr="http://writing.upenn.edu/library/Howe/images/p135.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6000" y="3809999"/>
            <a:ext cx="2347564" cy="2916000"/>
          </a:xfrm>
          <a:prstGeom prst="rect">
            <a:avLst/>
          </a:prstGeom>
          <a:noFill/>
          <a:ln>
            <a:noFill/>
          </a:ln>
        </p:spPr>
      </p:pic>
    </p:spTree>
    <p:extLst>
      <p:ext uri="{BB962C8B-B14F-4D97-AF65-F5344CB8AC3E}">
        <p14:creationId xmlns:p14="http://schemas.microsoft.com/office/powerpoint/2010/main" val="351799218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TotalTime>
  <Words>1539</Words>
  <Application>Microsoft Office PowerPoint</Application>
  <PresentationFormat>Širokoúhlá obrazovka</PresentationFormat>
  <Paragraphs>110</Paragraphs>
  <Slides>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vt:i4>
      </vt:variant>
    </vt:vector>
  </HeadingPairs>
  <TitlesOfParts>
    <vt:vector size="11" baseType="lpstr">
      <vt:lpstr>Arial</vt:lpstr>
      <vt:lpstr>Arial Black</vt:lpstr>
      <vt:lpstr>Calibri</vt:lpstr>
      <vt:lpstr>Calibri Light</vt:lpstr>
      <vt:lpstr>Times New Roman</vt:lpstr>
      <vt:lpstr>Motiv Office</vt:lpstr>
      <vt:lpstr>Emily Dickinson (1830-1886)</vt:lpstr>
      <vt:lpstr>Dickinson’s Poetry: Introduction 1</vt:lpstr>
      <vt:lpstr>Dickinson’s Poetry: Introduction 2: In Search of New Eternity</vt:lpstr>
      <vt:lpstr>Writing on the Verge of Time and Eternity Freedom of Language</vt:lpstr>
      <vt:lpstr>Publication History</vt:lpstr>
    </vt:vector>
  </TitlesOfParts>
  <Company>Filozofická fakulta, Univerzita Karlova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Emily Dickinson (1830-1886)</dc:title>
  <dc:creator>Martin Procházka</dc:creator>
  <cp:lastModifiedBy>Martin Procházka</cp:lastModifiedBy>
  <cp:revision>37</cp:revision>
  <dcterms:created xsi:type="dcterms:W3CDTF">2021-01-03T17:18:12Z</dcterms:created>
  <dcterms:modified xsi:type="dcterms:W3CDTF">2021-12-22T07:54:41Z</dcterms:modified>
</cp:coreProperties>
</file>