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412" r:id="rId2"/>
    <p:sldId id="545" r:id="rId3"/>
    <p:sldId id="567" r:id="rId4"/>
    <p:sldId id="546" r:id="rId5"/>
    <p:sldId id="653" r:id="rId6"/>
    <p:sldId id="579" r:id="rId7"/>
    <p:sldId id="657" r:id="rId8"/>
    <p:sldId id="568" r:id="rId9"/>
    <p:sldId id="570" r:id="rId10"/>
    <p:sldId id="654" r:id="rId11"/>
    <p:sldId id="655" r:id="rId12"/>
    <p:sldId id="656" r:id="rId13"/>
    <p:sldId id="658" r:id="rId14"/>
    <p:sldId id="659" r:id="rId15"/>
    <p:sldId id="674" r:id="rId16"/>
    <p:sldId id="660" r:id="rId17"/>
    <p:sldId id="661" r:id="rId18"/>
    <p:sldId id="672" r:id="rId19"/>
    <p:sldId id="601" r:id="rId20"/>
    <p:sldId id="671" r:id="rId21"/>
    <p:sldId id="636" r:id="rId22"/>
    <p:sldId id="662" r:id="rId23"/>
    <p:sldId id="675" r:id="rId24"/>
    <p:sldId id="663" r:id="rId25"/>
    <p:sldId id="676" r:id="rId26"/>
    <p:sldId id="666" r:id="rId27"/>
    <p:sldId id="664" r:id="rId28"/>
    <p:sldId id="668" r:id="rId29"/>
    <p:sldId id="669" r:id="rId30"/>
    <p:sldId id="670" r:id="rId31"/>
    <p:sldId id="652" r:id="rId32"/>
    <p:sldId id="616" r:id="rId33"/>
  </p:sldIdLst>
  <p:sldSz cx="9144000" cy="6858000" type="screen4x3"/>
  <p:notesSz cx="6858000" cy="9144000"/>
  <p:defaultTextStyle>
    <a:defPPr>
      <a:defRPr lang="cs-CZ"/>
    </a:defPPr>
    <a:lvl1pPr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5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6600"/>
    <a:srgbClr val="FF3399"/>
    <a:srgbClr val="C00000"/>
    <a:srgbClr val="CC0000"/>
    <a:srgbClr val="000044"/>
    <a:srgbClr val="000066"/>
    <a:srgbClr val="DDDDDD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Styl s motivem 1 – zvýraznění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14" autoAdjust="0"/>
    <p:restoredTop sz="94636" autoAdjust="0"/>
  </p:normalViewPr>
  <p:slideViewPr>
    <p:cSldViewPr showGuides="1">
      <p:cViewPr varScale="1">
        <p:scale>
          <a:sx n="88" d="100"/>
          <a:sy n="88" d="100"/>
        </p:scale>
        <p:origin x="1421" y="67"/>
      </p:cViewPr>
      <p:guideLst>
        <p:guide orient="horz" pos="3657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086" y="-5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6.emf"/><Relationship Id="rId1" Type="http://schemas.openxmlformats.org/officeDocument/2006/relationships/image" Target="../media/image1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/>
              <a:t>Klepnutím lze upravit styly předlohy textu.</a:t>
            </a:r>
          </a:p>
          <a:p>
            <a:pPr lvl="1"/>
            <a:r>
              <a:rPr lang="cs-CZ" altLang="cs-CZ" noProof="0"/>
              <a:t>Druhá úroveň</a:t>
            </a:r>
          </a:p>
          <a:p>
            <a:pPr lvl="2"/>
            <a:r>
              <a:rPr lang="cs-CZ" altLang="cs-CZ" noProof="0"/>
              <a:t>Třetí úroveň</a:t>
            </a:r>
          </a:p>
          <a:p>
            <a:pPr lvl="3"/>
            <a:r>
              <a:rPr lang="cs-CZ" altLang="cs-CZ" noProof="0"/>
              <a:t>Čtvrtá úroveň</a:t>
            </a:r>
          </a:p>
          <a:p>
            <a:pPr lvl="4"/>
            <a:r>
              <a:rPr lang="cs-CZ" altLang="cs-CZ" noProof="0"/>
              <a:t>Pátá úroveň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fld id="{CDD7E36A-E6E2-4181-B6B3-A58CF6802FF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734944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03960-2E56-44D6-93CA-E1971BE66DF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47822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197CF-FEFF-4D5D-8AA0-87190938FAF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06784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4782E-8B56-44A5-9FAE-F44F07EE6C3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78774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Nadpis, klipar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klipart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15633-ABB6-4564-BB38-419DBE6AF88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59898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8149B-1D1D-4DD2-BCCA-6DD4A4C49E5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87460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FE130-FFA6-4C9D-9151-738D3F14E91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2388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6DD4F-3754-4894-A5B7-433A34B566B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62629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C98AC-D8BF-4379-A2F2-A84C8BC4A80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28800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1D20A-14DC-49D4-AAEC-2D4BDAB9D82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51226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FD0BB-4D9E-40A2-B47A-C00628589FD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98381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D97B8-5605-4A8A-841B-AAE132097AF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56856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97CE0-3F78-4482-83E5-56F5E2E1BBE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72664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A24943ED-9755-4B60-BCB8-F914EEFE15E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2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notesSlide" Target="../notesSlides/notesSlide17.xml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1.emf"/><Relationship Id="rId11" Type="http://schemas.openxmlformats.org/officeDocument/2006/relationships/image" Target="../media/image13.png"/><Relationship Id="rId5" Type="http://schemas.openxmlformats.org/officeDocument/2006/relationships/oleObject" Target="../embeddings/oleObject5.bin"/><Relationship Id="rId10" Type="http://schemas.openxmlformats.org/officeDocument/2006/relationships/image" Target="../media/image12.emf"/><Relationship Id="rId4" Type="http://schemas.openxmlformats.org/officeDocument/2006/relationships/image" Target="../media/image2.emf"/><Relationship Id="rId9" Type="http://schemas.openxmlformats.org/officeDocument/2006/relationships/oleObject" Target="../embeddings/oleObject7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2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0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2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22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2.emf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4.e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2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00" y="658810"/>
            <a:ext cx="7776000" cy="5434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délník 7"/>
          <p:cNvSpPr/>
          <p:nvPr/>
        </p:nvSpPr>
        <p:spPr>
          <a:xfrm>
            <a:off x="6732240" y="1556793"/>
            <a:ext cx="419100" cy="244827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Pentely</a:t>
            </a: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, </a:t>
            </a: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pniktogeny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Obdélník 9"/>
          <p:cNvSpPr/>
          <p:nvPr/>
        </p:nvSpPr>
        <p:spPr>
          <a:xfrm>
            <a:off x="6732240" y="1970577"/>
            <a:ext cx="419100" cy="2034487"/>
          </a:xfrm>
          <a:prstGeom prst="rect">
            <a:avLst/>
          </a:prstGeom>
          <a:solidFill>
            <a:schemeClr val="tx1">
              <a:alpha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225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63" y="3587204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587204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8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526" y="3591272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Snadno zkapalnitelný (</a:t>
            </a:r>
            <a:r>
              <a:rPr lang="cs-CZ" sz="2000" b="0" dirty="0" err="1">
                <a:latin typeface="Arial"/>
                <a:cs typeface="Arial"/>
              </a:rPr>
              <a:t>b.v</a:t>
            </a:r>
            <a:r>
              <a:rPr lang="cs-CZ" sz="2000" b="0" dirty="0">
                <a:latin typeface="Arial"/>
                <a:cs typeface="Arial"/>
              </a:rPr>
              <a:t>. = –33 </a:t>
            </a:r>
            <a:r>
              <a:rPr lang="cs-CZ" sz="2000" b="0" dirty="0">
                <a:latin typeface="Arial"/>
                <a:cs typeface="Arial"/>
                <a:sym typeface="Symbol"/>
              </a:rPr>
              <a:t></a:t>
            </a:r>
            <a:r>
              <a:rPr lang="cs-CZ" sz="2000" b="0" dirty="0">
                <a:latin typeface="Arial"/>
                <a:cs typeface="Arial"/>
              </a:rPr>
              <a:t>C), bezbarvý,  jedovatý, leptavý a nepříjemně páchnoucí plyn dobře rozpustný ve vodě (koncentrovaný roztok </a:t>
            </a:r>
            <a:r>
              <a:rPr lang="en-US" sz="2000" b="0" dirty="0">
                <a:latin typeface="Arial"/>
                <a:cs typeface="Arial"/>
              </a:rPr>
              <a:t>23–</a:t>
            </a:r>
            <a:r>
              <a:rPr lang="cs-CZ" sz="2000" b="0" dirty="0">
                <a:latin typeface="Arial"/>
                <a:cs typeface="Arial"/>
              </a:rPr>
              <a:t>2</a:t>
            </a:r>
            <a:r>
              <a:rPr lang="en-US" sz="2000" b="0" dirty="0">
                <a:latin typeface="Arial"/>
                <a:cs typeface="Arial"/>
              </a:rPr>
              <a:t>5</a:t>
            </a:r>
            <a:r>
              <a:rPr lang="cs-CZ" sz="2000" b="0" dirty="0">
                <a:latin typeface="Arial"/>
                <a:cs typeface="Arial"/>
              </a:rPr>
              <a:t>%).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Použitelný jako bezvodé rozpouštědlo.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Pyramidální molekula vykazující deštníkový efekt (stejně jako aminy, ale ne </a:t>
            </a:r>
            <a:r>
              <a:rPr lang="cs-CZ" sz="2000" b="0" dirty="0" err="1">
                <a:latin typeface="Arial"/>
                <a:cs typeface="Arial"/>
              </a:rPr>
              <a:t>fosfiny</a:t>
            </a:r>
            <a:r>
              <a:rPr lang="cs-CZ" sz="2000" b="0" dirty="0">
                <a:latin typeface="Arial"/>
                <a:cs typeface="Arial"/>
              </a:rPr>
              <a:t> – </a:t>
            </a:r>
            <a:r>
              <a:rPr lang="cs-CZ" sz="2000" b="0" dirty="0" err="1">
                <a:latin typeface="Arial"/>
                <a:cs typeface="Arial"/>
              </a:rPr>
              <a:t>fosfiny</a:t>
            </a:r>
            <a:r>
              <a:rPr lang="cs-CZ" sz="2000" b="0" dirty="0">
                <a:latin typeface="Arial"/>
                <a:cs typeface="Arial"/>
              </a:rPr>
              <a:t> typu PR</a:t>
            </a:r>
            <a:r>
              <a:rPr lang="cs-CZ" sz="2000" b="0" baseline="30000" dirty="0">
                <a:latin typeface="Arial"/>
                <a:cs typeface="Arial"/>
              </a:rPr>
              <a:t>1</a:t>
            </a:r>
            <a:r>
              <a:rPr lang="cs-CZ" sz="2000" b="0" dirty="0">
                <a:latin typeface="Arial"/>
                <a:cs typeface="Arial"/>
              </a:rPr>
              <a:t>R</a:t>
            </a:r>
            <a:r>
              <a:rPr lang="cs-CZ" sz="2000" b="0" baseline="30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R</a:t>
            </a:r>
            <a:r>
              <a:rPr lang="cs-CZ" sz="2000" b="0" baseline="30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jsou opticky aktivní, aminy NR</a:t>
            </a:r>
            <a:r>
              <a:rPr lang="cs-CZ" sz="2000" b="0" baseline="30000" dirty="0">
                <a:latin typeface="Arial"/>
                <a:cs typeface="Arial"/>
              </a:rPr>
              <a:t>1</a:t>
            </a:r>
            <a:r>
              <a:rPr lang="cs-CZ" sz="2000" b="0" dirty="0">
                <a:latin typeface="Arial"/>
                <a:cs typeface="Arial"/>
              </a:rPr>
              <a:t>R</a:t>
            </a:r>
            <a:r>
              <a:rPr lang="cs-CZ" sz="2000" b="0" baseline="30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R</a:t>
            </a:r>
            <a:r>
              <a:rPr lang="cs-CZ" sz="2000" b="0" baseline="30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nikoliv).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Amoniak, NH</a:t>
            </a:r>
            <a:r>
              <a:rPr lang="cs-CZ" sz="2600" baseline="-25000" dirty="0">
                <a:solidFill>
                  <a:prstClr val="black"/>
                </a:solidFill>
                <a:latin typeface="Arial"/>
                <a:cs typeface="Arial"/>
              </a:rPr>
              <a:t>3</a:t>
            </a:r>
            <a:endParaRPr lang="en-US" sz="2600" baseline="-25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720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Výroba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Haberův-Boschův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proces (NC 1918): přímé slučování za vysoké teploty (400–500 </a:t>
            </a:r>
            <a:r>
              <a:rPr lang="cs-CZ" sz="2000" b="0" dirty="0">
                <a:latin typeface="Arial"/>
                <a:cs typeface="Arial"/>
                <a:sym typeface="Symbol"/>
              </a:rPr>
              <a:t>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C) a tlaku (100–200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atm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 za přítomnosti katalyzátoru (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3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2 NH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Reakce je exotermická (tj. s vyšší teplotou běží hůře), musí se hledat kompromis mezi rychlostí reakce a konverzí.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Světová produkce cca 175 000 000 tun (spotřebuje asi 1–2 % celosvětově vyrobené energie).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U amoniaku začíná téměř veškerá průmyslová chemie dusíku – hlavní použití na HNO</a:t>
            </a:r>
            <a:r>
              <a:rPr 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a hnojiva: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(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KNO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(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Příprava: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NaOH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NaCl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H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3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GB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LiOH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NH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GB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Amoniak, NH</a:t>
            </a:r>
            <a:r>
              <a:rPr lang="cs-CZ" sz="2600" baseline="-25000" dirty="0">
                <a:solidFill>
                  <a:prstClr val="black"/>
                </a:solidFill>
                <a:latin typeface="Arial"/>
                <a:cs typeface="Arial"/>
              </a:rPr>
              <a:t>3</a:t>
            </a:r>
            <a:endParaRPr lang="en-US" sz="2600" baseline="-25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372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308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Slabá báze.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de-DE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OH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b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altLang="cs-CZ" sz="2000" b="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(NH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 = 9,2 (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altLang="cs-CZ" sz="2000" b="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(NH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 = 4,8)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Je asi tak stejně silnou bází, jako je kyselina octová silnou kyselinou.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Dobré koordinační vlastnosti (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ammin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-komplexy) – afinita k </a:t>
            </a:r>
            <a:r>
              <a:rPr lang="cs-CZ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-prvkům.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Redukční činidlo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GB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NiO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2 NH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3 Ni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3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3 Cl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NH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6 </a:t>
            </a:r>
            <a:r>
              <a:rPr lang="en-GB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4 NH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3 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N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6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(na vzduchu)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4 NH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5 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4 NO 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6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(nutná katalýza, klíčová reakce na začátku výroby HNO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Amoniak, NH</a:t>
            </a:r>
            <a:r>
              <a:rPr lang="cs-CZ" sz="2600" baseline="-25000" dirty="0">
                <a:solidFill>
                  <a:prstClr val="black"/>
                </a:solidFill>
                <a:latin typeface="Arial"/>
                <a:cs typeface="Arial"/>
              </a:rPr>
              <a:t>3</a:t>
            </a:r>
            <a:endParaRPr lang="en-US" sz="2600" baseline="-25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5821722"/>
              </p:ext>
            </p:extLst>
          </p:nvPr>
        </p:nvGraphicFramePr>
        <p:xfrm>
          <a:off x="1979712" y="1245010"/>
          <a:ext cx="719137" cy="225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47" name="CS ChemDraw Drawing" r:id="rId5" imgW="479741" imgH="150947" progId="ChemDraw.Document.6.0">
                  <p:embed/>
                </p:oleObj>
              </mc:Choice>
              <mc:Fallback>
                <p:oleObj name="CS ChemDraw Drawing" r:id="rId5" imgW="479741" imgH="150947" progId="ChemDraw.Document.6.0">
                  <p:embed/>
                  <p:pic>
                    <p:nvPicPr>
                      <p:cNvPr id="0" name="Objek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1245010"/>
                        <a:ext cx="719137" cy="225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216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001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Jako bezvodý je dobrým rozpouštědlem iontových látek.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Podobná disproporcionace jako u vody:</a:t>
            </a: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2 NH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de-DE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NH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Kapalný amoniak lze použít pro redukce „volným“ elektronem – elektropozitivní prvky se v NH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(l) rozpouští za vzniku temně modrých roztoků, jejichž barva je dána „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solvatovaným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elektronem“ (např.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Birchova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redukce). Volný elektron vydrží řádově hodiny.</a:t>
            </a: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Na + </a:t>
            </a:r>
            <a:r>
              <a:rPr lang="cs-CZ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NH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solv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. NH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 + e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solv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. NH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Reakce na amid 2 Na  +  2 NH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NaNH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+ 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je kineticky bráněná (katalyzují ji ionty přechodných kovů). Reakcí s dalším kovem lze připravit i imidy a nitridy (např. Na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  Na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N).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Amoniak, NH</a:t>
            </a:r>
            <a:r>
              <a:rPr lang="cs-CZ" sz="2600" baseline="-25000" dirty="0">
                <a:solidFill>
                  <a:prstClr val="black"/>
                </a:solidFill>
                <a:latin typeface="Arial"/>
                <a:cs typeface="Arial"/>
              </a:rPr>
              <a:t>3</a:t>
            </a:r>
            <a:endParaRPr lang="en-US" sz="2600" baseline="-25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8030318"/>
              </p:ext>
            </p:extLst>
          </p:nvPr>
        </p:nvGraphicFramePr>
        <p:xfrm>
          <a:off x="1979712" y="1572581"/>
          <a:ext cx="719137" cy="225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66" name="CS ChemDraw Drawing" r:id="rId5" imgW="479741" imgH="150947" progId="ChemDraw.Document.6.0">
                  <p:embed/>
                </p:oleObj>
              </mc:Choice>
              <mc:Fallback>
                <p:oleObj name="CS ChemDraw Drawing" r:id="rId5" imgW="479741" imgH="150947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1572581"/>
                        <a:ext cx="719137" cy="225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995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708526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Páchnoucí kapalina (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b.v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. 114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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C), jedovatá, explozivní.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Slabá dvojsytná báze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A1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(N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 = 8,2 (p</a:t>
            </a:r>
            <a:r>
              <a:rPr lang="cs-CZ" altLang="cs-CZ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B1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(N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 = 5,8)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protonizaci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do druhého stupně je třeba velmi silně kyselé prostředí.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Soli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hydrazinia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(1+) i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hydrazinia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(2+): (N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)Cl, (N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)Cl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Výroba: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ClO</a:t>
            </a:r>
            <a:r>
              <a:rPr lang="en-GB" altLang="cs-CZ" sz="2000" b="0" baseline="36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OH</a:t>
            </a:r>
            <a:r>
              <a:rPr lang="en-GB" altLang="cs-CZ" sz="2000" b="0" baseline="36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br>
              <a:rPr lang="cs-CZ" altLang="cs-CZ" sz="2000" b="0" baseline="3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NH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OH</a:t>
            </a:r>
            <a:r>
              <a:rPr lang="en-GB" altLang="cs-CZ" sz="2000" b="0" baseline="36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Cl</a:t>
            </a:r>
            <a:r>
              <a:rPr lang="en-GB" altLang="cs-CZ" sz="2000" b="0" baseline="36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Konkurenční reakce: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ClO</a:t>
            </a:r>
            <a:r>
              <a:rPr lang="en-GB" altLang="cs-CZ" sz="2000" b="0" baseline="36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r>
              <a:rPr lang="en-GB" altLang="cs-CZ" sz="2000" b="0" baseline="36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GB" altLang="cs-CZ" sz="2000" b="0" baseline="36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latin typeface="Arial"/>
                <a:cs typeface="Arial"/>
              </a:rPr>
              <a:t>Hydrazin, N</a:t>
            </a:r>
            <a:r>
              <a:rPr lang="cs-CZ" sz="2600" baseline="-25000" dirty="0">
                <a:latin typeface="Arial"/>
                <a:cs typeface="Arial"/>
              </a:rPr>
              <a:t>2</a:t>
            </a:r>
            <a:r>
              <a:rPr lang="cs-CZ" sz="2600" dirty="0">
                <a:latin typeface="Arial"/>
                <a:cs typeface="Arial"/>
              </a:rPr>
              <a:t>H</a:t>
            </a:r>
            <a:r>
              <a:rPr lang="cs-CZ" sz="2600" baseline="-25000" dirty="0">
                <a:latin typeface="Arial"/>
                <a:cs typeface="Arial"/>
              </a:rPr>
              <a:t>4</a:t>
            </a:r>
            <a:endParaRPr lang="en-US" sz="2600" baseline="-25000" dirty="0">
              <a:latin typeface="Arial"/>
              <a:cs typeface="Arial"/>
            </a:endParaRPr>
          </a:p>
        </p:txBody>
      </p:sp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8756814" y="2160376"/>
            <a:ext cx="971550" cy="539750"/>
          </a:xfrm>
          <a:prstGeom prst="rect">
            <a:avLst/>
          </a:prstGeom>
          <a:noFill/>
          <a:ln>
            <a:noFill/>
          </a:ln>
          <a:effectLst>
            <a:prstShdw prst="shdw17" dist="17961" dir="13500000">
              <a:srgbClr val="007A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/>
              <a:t> </a:t>
            </a: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2026400"/>
              </p:ext>
            </p:extLst>
          </p:nvPr>
        </p:nvGraphicFramePr>
        <p:xfrm>
          <a:off x="2159000" y="1712489"/>
          <a:ext cx="1203325" cy="100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87" name="CS ChemDraw Drawing" r:id="rId5" imgW="481107" imgH="402030" progId="ChemDraw.Document.6.0">
                  <p:embed/>
                </p:oleObj>
              </mc:Choice>
              <mc:Fallback>
                <p:oleObj name="CS ChemDraw Drawing" r:id="rId5" imgW="481107" imgH="402030" progId="ChemDraw.Document.6.0">
                  <p:embed/>
                  <p:pic>
                    <p:nvPicPr>
                      <p:cNvPr id="0" name="Objek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9000" y="1712489"/>
                        <a:ext cx="1203325" cy="1004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035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402927"/>
            <a:ext cx="30289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2815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708526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Použití: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Bezproudé pokovování: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Ni</a:t>
            </a:r>
            <a:r>
              <a:rPr lang="en-GB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4 OH</a:t>
            </a:r>
            <a:r>
              <a:rPr lang="en-GB" altLang="cs-CZ" sz="2000" b="0" baseline="36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2 Ni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Raketové palivo: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monopropelant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2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bipropelant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2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hypergolická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reakce)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latin typeface="Arial"/>
                <a:cs typeface="Arial"/>
              </a:rPr>
              <a:t>Hydrazin, N</a:t>
            </a:r>
            <a:r>
              <a:rPr lang="cs-CZ" sz="2600" baseline="-25000" dirty="0">
                <a:latin typeface="Arial"/>
                <a:cs typeface="Arial"/>
              </a:rPr>
              <a:t>2</a:t>
            </a:r>
            <a:r>
              <a:rPr lang="cs-CZ" sz="2600" dirty="0">
                <a:latin typeface="Arial"/>
                <a:cs typeface="Arial"/>
              </a:rPr>
              <a:t>H</a:t>
            </a:r>
            <a:r>
              <a:rPr lang="cs-CZ" sz="2600" baseline="-25000" dirty="0">
                <a:latin typeface="Arial"/>
                <a:cs typeface="Arial"/>
              </a:rPr>
              <a:t>4</a:t>
            </a:r>
            <a:endParaRPr lang="en-US" sz="2600" baseline="-25000" dirty="0">
              <a:latin typeface="Arial"/>
              <a:cs typeface="Arial"/>
            </a:endParaRPr>
          </a:p>
        </p:txBody>
      </p:sp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8756814" y="2160376"/>
            <a:ext cx="971550" cy="539750"/>
          </a:xfrm>
          <a:prstGeom prst="rect">
            <a:avLst/>
          </a:prstGeom>
          <a:noFill/>
          <a:ln>
            <a:noFill/>
          </a:ln>
          <a:effectLst>
            <a:prstShdw prst="shdw17" dist="17961" dir="13500000">
              <a:srgbClr val="007A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/>
              <a:t> </a:t>
            </a:r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320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708526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Těkavá kapalina (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b.v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. 36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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C), extrémně jedovatá, velmi explozivní.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Slabá kyselina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altLang="cs-CZ" sz="2000" b="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(HN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 = 4,6 (asi jako kyselina octová).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Výroba: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en-GB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HNO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HN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 +  NaNH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NaN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Soli – azidy: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NaN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příprava organických azidů („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“-reakce), airbagy, vysokoenergetické sloučeniny.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(N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rozbušky.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err="1">
                <a:latin typeface="Arial"/>
                <a:cs typeface="Arial"/>
              </a:rPr>
              <a:t>Azidovodík</a:t>
            </a:r>
            <a:r>
              <a:rPr lang="cs-CZ" sz="2600" dirty="0">
                <a:latin typeface="Arial"/>
                <a:cs typeface="Arial"/>
              </a:rPr>
              <a:t> (azoimid), HN</a:t>
            </a:r>
            <a:r>
              <a:rPr lang="cs-CZ" sz="2600" baseline="-25000" dirty="0">
                <a:latin typeface="Arial"/>
                <a:cs typeface="Arial"/>
              </a:rPr>
              <a:t>3</a:t>
            </a:r>
            <a:endParaRPr lang="en-US" sz="2600" baseline="-25000" dirty="0">
              <a:latin typeface="Arial"/>
              <a:cs typeface="Arial"/>
            </a:endParaRPr>
          </a:p>
        </p:txBody>
      </p:sp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8756814" y="2160376"/>
            <a:ext cx="971550" cy="539750"/>
          </a:xfrm>
          <a:prstGeom prst="rect">
            <a:avLst/>
          </a:prstGeom>
          <a:noFill/>
          <a:ln>
            <a:noFill/>
          </a:ln>
          <a:effectLst>
            <a:prstShdw prst="shdw17" dist="17961" dir="13500000">
              <a:srgbClr val="007A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/>
              <a:t> </a:t>
            </a:r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1573772"/>
              </p:ext>
            </p:extLst>
          </p:nvPr>
        </p:nvGraphicFramePr>
        <p:xfrm>
          <a:off x="2159000" y="1549189"/>
          <a:ext cx="1474787" cy="611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13" name="CS ChemDraw Drawing" r:id="rId5" imgW="591170" imgH="243903" progId="ChemDraw.Document.6.0">
                  <p:embed/>
                </p:oleObj>
              </mc:Choice>
              <mc:Fallback>
                <p:oleObj name="CS ChemDraw Drawing" r:id="rId5" imgW="591170" imgH="24390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59000" y="1549189"/>
                        <a:ext cx="1474787" cy="6111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6278" name="Picture 2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230101"/>
            <a:ext cx="25812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6183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708526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Nízkotající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pevná látka (b.t. 33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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C), velmi explozivní.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Slabá báze.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OH 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r>
              <a:rPr lang="de-DE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OH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b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altLang="cs-CZ" sz="2000" b="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 = 6,0 (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altLang="cs-CZ" sz="2000" b="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 = 8,0)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Použití: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Organická syntéza (redukce, příprava oximů).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Výroba Nylonu 6: (Silon, Chemlon, Perlon)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latin typeface="Arial"/>
                <a:cs typeface="Arial"/>
              </a:rPr>
              <a:t>Hydroxylamin, NH</a:t>
            </a:r>
            <a:r>
              <a:rPr lang="cs-CZ" sz="2600" baseline="-25000" dirty="0">
                <a:latin typeface="Arial"/>
                <a:cs typeface="Arial"/>
              </a:rPr>
              <a:t>2</a:t>
            </a:r>
            <a:r>
              <a:rPr lang="cs-CZ" sz="2600" dirty="0">
                <a:latin typeface="Arial"/>
                <a:cs typeface="Arial"/>
              </a:rPr>
              <a:t>OH</a:t>
            </a:r>
            <a:endParaRPr lang="en-US" sz="2600" baseline="-25000" dirty="0">
              <a:latin typeface="Arial"/>
              <a:cs typeface="Arial"/>
            </a:endParaRPr>
          </a:p>
        </p:txBody>
      </p:sp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8756814" y="2160376"/>
            <a:ext cx="971550" cy="539750"/>
          </a:xfrm>
          <a:prstGeom prst="rect">
            <a:avLst/>
          </a:prstGeom>
          <a:noFill/>
          <a:ln>
            <a:noFill/>
          </a:ln>
          <a:effectLst>
            <a:prstShdw prst="shdw17" dist="17961" dir="13500000">
              <a:srgbClr val="007A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/>
              <a:t> </a:t>
            </a: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8707265"/>
              </p:ext>
            </p:extLst>
          </p:nvPr>
        </p:nvGraphicFramePr>
        <p:xfrm>
          <a:off x="6804248" y="900000"/>
          <a:ext cx="1146040" cy="61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48" name="CS ChemDraw Drawing" r:id="rId5" imgW="458416" imgH="244890" progId="ChemDraw.Document.6.0">
                  <p:embed/>
                </p:oleObj>
              </mc:Choice>
              <mc:Fallback>
                <p:oleObj name="CS ChemDraw Drawing" r:id="rId5" imgW="458416" imgH="24489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804248" y="900000"/>
                        <a:ext cx="1146040" cy="612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5435076"/>
              </p:ext>
            </p:extLst>
          </p:nvPr>
        </p:nvGraphicFramePr>
        <p:xfrm>
          <a:off x="2339752" y="1883681"/>
          <a:ext cx="719137" cy="225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49" name="CS ChemDraw Drawing" r:id="rId7" imgW="479741" imgH="150947" progId="ChemDraw.Document.6.0">
                  <p:embed/>
                </p:oleObj>
              </mc:Choice>
              <mc:Fallback>
                <p:oleObj name="CS ChemDraw Drawing" r:id="rId7" imgW="479741" imgH="150947" progId="ChemDraw.Document.6.0">
                  <p:embed/>
                  <p:pic>
                    <p:nvPicPr>
                      <p:cNvPr id="0" name="Objek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2" y="1883681"/>
                        <a:ext cx="719137" cy="225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485034"/>
              </p:ext>
            </p:extLst>
          </p:nvPr>
        </p:nvGraphicFramePr>
        <p:xfrm>
          <a:off x="2339752" y="4254913"/>
          <a:ext cx="3400434" cy="125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50" name="CS ChemDraw Drawing" r:id="rId9" imgW="1700217" imgH="629100" progId="ChemDraw.Document.6.0">
                  <p:embed/>
                </p:oleObj>
              </mc:Choice>
              <mc:Fallback>
                <p:oleObj name="CS ChemDraw Drawing" r:id="rId9" imgW="1700217" imgH="6291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339752" y="4254913"/>
                        <a:ext cx="3400434" cy="1258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7339" name="Picture 5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557566"/>
            <a:ext cx="2026920" cy="1165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9045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708526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Velký obsah dusíku, po iniciaci se uvolňují velmi stabilní N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a 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O.</a:t>
            </a:r>
          </a:p>
          <a:p>
            <a:pPr algn="l">
              <a:buClr>
                <a:srgbClr val="D22D40"/>
              </a:buClr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(NH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OH)N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·NH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	         (NH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OH)N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·2H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	               (N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</a:p>
          <a:p>
            <a:pPr algn="l">
              <a:buClr>
                <a:srgbClr val="D22D40"/>
              </a:buClr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Řada organických azidů.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latin typeface="Arial"/>
                <a:cs typeface="Arial"/>
              </a:rPr>
              <a:t>Vysokoenergetické sloučeniny</a:t>
            </a:r>
            <a:endParaRPr lang="en-US" sz="2600" baseline="-25000" dirty="0">
              <a:latin typeface="Arial"/>
              <a:cs typeface="Arial"/>
            </a:endParaRPr>
          </a:p>
        </p:txBody>
      </p:sp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8756814" y="2160376"/>
            <a:ext cx="971550" cy="539750"/>
          </a:xfrm>
          <a:prstGeom prst="rect">
            <a:avLst/>
          </a:prstGeom>
          <a:noFill/>
          <a:ln>
            <a:noFill/>
          </a:ln>
          <a:effectLst>
            <a:prstShdw prst="shdw17" dist="17961" dir="13500000">
              <a:srgbClr val="007A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/>
              <a:t> </a:t>
            </a:r>
          </a:p>
        </p:txBody>
      </p:sp>
      <p:pic>
        <p:nvPicPr>
          <p:cNvPr id="10035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79092"/>
            <a:ext cx="2987856" cy="275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7" y="2268078"/>
            <a:ext cx="1724025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582" y="1412776"/>
            <a:ext cx="1861362" cy="2909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2191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2"/>
          <p:cNvSpPr txBox="1"/>
          <p:nvPr/>
        </p:nvSpPr>
        <p:spPr>
          <a:xfrm>
            <a:off x="252000" y="900000"/>
            <a:ext cx="8532472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endParaRPr lang="en-US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endParaRPr lang="en-US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buClr>
                <a:srgbClr val="D22D40"/>
              </a:buClr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je celkem stabilní, ostatní jsou explozivní.</a:t>
            </a:r>
          </a:p>
          <a:p>
            <a:pPr marL="285750" lvl="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NF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3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4 NH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3 F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NF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3 NH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Halogenidy dusíku / nitridy halogenů</a:t>
            </a:r>
            <a:endParaRPr lang="en-US" sz="2600" b="1" dirty="0">
              <a:latin typeface="Arial"/>
              <a:cs typeface="Arial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ulk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176639"/>
              </p:ext>
            </p:extLst>
          </p:nvPr>
        </p:nvGraphicFramePr>
        <p:xfrm>
          <a:off x="2522236" y="977442"/>
          <a:ext cx="2032000" cy="158746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8742"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cs-CZ" altLang="cs-CZ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kumimoji="0" lang="en-GB" altLang="cs-CZ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kumimoji="0" lang="cs-CZ" altLang="cs-CZ" sz="2000" b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cs-CZ" altLang="cs-CZ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NCl</a:t>
                      </a:r>
                      <a:r>
                        <a:rPr kumimoji="0" lang="cs-CZ" altLang="cs-CZ" sz="2000" b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cs-CZ" altLang="cs-CZ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NBr</a:t>
                      </a:r>
                      <a:r>
                        <a:rPr kumimoji="0" lang="cs-CZ" altLang="cs-CZ" sz="2000" b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</a:t>
                      </a:r>
                      <a:r>
                        <a:rPr lang="cs-CZ" sz="2000" b="0" baseline="-25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456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2"/>
          <p:cNvSpPr txBox="1"/>
          <p:nvPr/>
        </p:nvSpPr>
        <p:spPr>
          <a:xfrm>
            <a:off x="971600" y="2505939"/>
            <a:ext cx="2110929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solidFill>
                  <a:srgbClr val="C00000"/>
                </a:solidFill>
                <a:latin typeface="Arial"/>
                <a:cs typeface="Arial"/>
              </a:rPr>
              <a:t>N, dusík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solidFill>
                  <a:srgbClr val="C00000"/>
                </a:solidFill>
                <a:latin typeface="Arial"/>
                <a:cs typeface="Arial"/>
              </a:rPr>
              <a:t>P, fosfor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solidFill>
                  <a:srgbClr val="C00000"/>
                </a:solidFill>
                <a:latin typeface="Arial"/>
                <a:cs typeface="Arial"/>
              </a:rPr>
              <a:t>As, arsen</a:t>
            </a:r>
            <a:endParaRPr lang="en-US" sz="2000" b="0" dirty="0">
              <a:solidFill>
                <a:srgbClr val="C00000"/>
              </a:solidFill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err="1">
                <a:solidFill>
                  <a:srgbClr val="C00000"/>
                </a:solidFill>
                <a:latin typeface="Arial"/>
                <a:cs typeface="Arial"/>
              </a:rPr>
              <a:t>Sb</a:t>
            </a:r>
            <a:r>
              <a:rPr lang="cs-CZ" sz="2000" b="0" dirty="0">
                <a:solidFill>
                  <a:srgbClr val="C00000"/>
                </a:solidFill>
                <a:latin typeface="Arial"/>
                <a:cs typeface="Arial"/>
              </a:rPr>
              <a:t>, antimon</a:t>
            </a:r>
            <a:endParaRPr lang="en-US" sz="2000" b="0" dirty="0">
              <a:solidFill>
                <a:srgbClr val="C00000"/>
              </a:solidFill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err="1">
                <a:solidFill>
                  <a:srgbClr val="C00000"/>
                </a:solidFill>
                <a:latin typeface="Arial"/>
                <a:cs typeface="Arial"/>
              </a:rPr>
              <a:t>Bi</a:t>
            </a:r>
            <a:r>
              <a:rPr lang="cs-CZ" sz="2000" b="0" dirty="0">
                <a:solidFill>
                  <a:srgbClr val="C00000"/>
                </a:solidFill>
                <a:latin typeface="Arial"/>
                <a:cs typeface="Arial"/>
              </a:rPr>
              <a:t>, bismut</a:t>
            </a:r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3037308"/>
              </p:ext>
            </p:extLst>
          </p:nvPr>
        </p:nvGraphicFramePr>
        <p:xfrm>
          <a:off x="3851920" y="2189378"/>
          <a:ext cx="4132377" cy="24222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58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03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80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80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10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Prvek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b.t. / 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b.v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/ 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cs-CZ" sz="2000" baseline="-25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Pauling</a:t>
                      </a:r>
                      <a:endParaRPr lang="cs-CZ" sz="2000" baseline="-25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3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3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317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550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53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887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1090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3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Sb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904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1860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2,1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53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545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1837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Pentely</a:t>
            </a: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, </a:t>
            </a: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pniktogeny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841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026" y="3769835"/>
            <a:ext cx="2819101" cy="230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2"/>
          <p:cNvSpPr txBox="1"/>
          <p:nvPr/>
        </p:nvSpPr>
        <p:spPr>
          <a:xfrm>
            <a:off x="252000" y="900000"/>
            <a:ext cx="8532472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lvl="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NCl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  +  3 Cl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NCl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4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Velmi explozivní.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Bělení mouky.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NCl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3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 →  2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HClO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NH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ClO (ale i komplikovaný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redox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vedoucí k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HClO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Cl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N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...)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altLang="cs-CZ" sz="2000" b="0" dirty="0">
              <a:latin typeface="Arial" charset="0"/>
              <a:cs typeface="Arial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NHCl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, NH</a:t>
            </a:r>
            <a:r>
              <a:rPr lang="cs-CZ" altLang="cs-CZ" sz="2000" b="0" baseline="-25000" dirty="0">
                <a:latin typeface="Arial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 (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dichloramin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chloramin)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Desinfekce. Podezření z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kancerogenity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(plavčíci v bazénech).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·NH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jododusík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Třaskavina.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Halogenidy dusíku / nitridy halogenů</a:t>
            </a:r>
            <a:endParaRPr lang="en-US" sz="2600" b="1" dirty="0">
              <a:latin typeface="Arial"/>
              <a:cs typeface="Arial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2476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/>
          <p:nvPr/>
        </p:nvSpPr>
        <p:spPr>
          <a:xfrm>
            <a:off x="288000" y="900000"/>
            <a:ext cx="8532472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Oxid dusný,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azoxid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N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Rajský plyn (dříve používán jako anestetikum).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Hnací plyn do šlehačkových bombiček.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Příprava: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/>
                <a:cs typeface="Arial"/>
              </a:rPr>
              <a:t>NH</a:t>
            </a:r>
            <a:r>
              <a:rPr lang="cs-CZ" sz="2000" b="0" baseline="-25000" dirty="0">
                <a:latin typeface="Arial"/>
                <a:cs typeface="Arial"/>
              </a:rPr>
              <a:t>4</a:t>
            </a:r>
            <a:r>
              <a:rPr lang="cs-CZ" sz="2000" b="0" dirty="0">
                <a:latin typeface="Arial"/>
                <a:cs typeface="Arial"/>
              </a:rPr>
              <a:t>NO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000" b="0" dirty="0">
                <a:latin typeface="Arial"/>
                <a:cs typeface="Arial"/>
              </a:rPr>
              <a:t>  N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  +  2 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Opatrně!, NH</a:t>
            </a:r>
            <a:r>
              <a:rPr lang="cs-CZ" sz="2000" b="0" baseline="-25000" dirty="0">
                <a:latin typeface="Arial"/>
                <a:cs typeface="Arial"/>
              </a:rPr>
              <a:t>4</a:t>
            </a:r>
            <a:r>
              <a:rPr lang="cs-CZ" sz="2000" b="0" dirty="0">
                <a:latin typeface="Arial"/>
                <a:cs typeface="Arial"/>
              </a:rPr>
              <a:t>NO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je za určitých podmínek trhavina – skladované hnojivo </a:t>
            </a:r>
            <a:r>
              <a:rPr lang="en-US" sz="2000" b="0" dirty="0">
                <a:latin typeface="Arial"/>
                <a:cs typeface="Arial"/>
              </a:rPr>
              <a:t>[</a:t>
            </a:r>
            <a:r>
              <a:rPr lang="cs-CZ" sz="2000" b="0" dirty="0">
                <a:latin typeface="Arial"/>
                <a:cs typeface="Arial"/>
              </a:rPr>
              <a:t>stabilizované zhruba 50 %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000" b="0" dirty="0">
                <a:latin typeface="Arial"/>
                <a:cs typeface="Arial"/>
              </a:rPr>
              <a:t>]</a:t>
            </a:r>
            <a:r>
              <a:rPr lang="cs-CZ" sz="2000" b="0" dirty="0">
                <a:latin typeface="Arial"/>
                <a:cs typeface="Arial"/>
              </a:rPr>
              <a:t> explodovalo v </a:t>
            </a:r>
            <a:r>
              <a:rPr lang="cs-CZ" sz="2000" b="0" dirty="0" err="1">
                <a:latin typeface="Arial"/>
                <a:cs typeface="Arial"/>
              </a:rPr>
              <a:t>Oppau</a:t>
            </a:r>
            <a:r>
              <a:rPr lang="cs-CZ" sz="2000" b="0" dirty="0">
                <a:latin typeface="Arial"/>
                <a:cs typeface="Arial"/>
              </a:rPr>
              <a:t> (1921) – 4500 t hnojiva; recentně exploze v Bejrútu (2020) – 2750 t.</a:t>
            </a:r>
            <a:br>
              <a:rPr lang="cs-CZ" sz="2000" b="0" dirty="0">
                <a:latin typeface="Arial"/>
                <a:cs typeface="Arial"/>
              </a:rPr>
            </a:b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NH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OH  +  HNO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/>
                <a:cs typeface="Arial"/>
              </a:rPr>
              <a:t>N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  +  2 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</a:t>
            </a:r>
            <a:br>
              <a:rPr lang="cs-CZ" sz="2000" b="0" dirty="0">
                <a:latin typeface="Arial"/>
                <a:cs typeface="Arial"/>
              </a:rPr>
            </a:b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Podporuje hoření: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N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  +  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000" b="0" dirty="0">
                <a:latin typeface="Arial"/>
                <a:cs typeface="Arial"/>
              </a:rPr>
              <a:t>  N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+  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Používán jako oxidační složka velmi teplých plamenů (sklářské práce, svařování) – butan + N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 má teplotu </a:t>
            </a:r>
            <a:r>
              <a:rPr lang="en-US" sz="2000" b="0" dirty="0">
                <a:latin typeface="Arial"/>
                <a:cs typeface="Arial"/>
              </a:rPr>
              <a:t>&gt; 3000 </a:t>
            </a:r>
            <a:r>
              <a:rPr lang="en-US" sz="2000" b="0" dirty="0">
                <a:latin typeface="Arial"/>
                <a:cs typeface="Arial"/>
                <a:sym typeface="Symbol"/>
              </a:rPr>
              <a:t>C.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Oxidy dusíku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6850085"/>
              </p:ext>
            </p:extLst>
          </p:nvPr>
        </p:nvGraphicFramePr>
        <p:xfrm>
          <a:off x="6403975" y="1104900"/>
          <a:ext cx="1220788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104" name="CS ChemDraw Drawing" r:id="rId5" imgW="487822" imgH="170562" progId="ChemDraw.Document.6.0">
                  <p:embed/>
                </p:oleObj>
              </mc:Choice>
              <mc:Fallback>
                <p:oleObj name="CS ChemDraw Drawing" r:id="rId5" imgW="487822" imgH="17056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403975" y="1104900"/>
                        <a:ext cx="1220788" cy="422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1956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/>
          <p:nvPr/>
        </p:nvSpPr>
        <p:spPr>
          <a:xfrm>
            <a:off x="288000" y="900000"/>
            <a:ext cx="8532472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Oxid dusnatý, NO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Bezbarvý plyn, radikál, při kondenzaci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nedimerizuje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(jen slabé interakce)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Biologicky aktivní (ovlivnění kardiovaskulárního systému – vazodilatace, erekce, neurotransmiter).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Snadno se oxiduje na NO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Klíčový pro výrobu kyseliny dusičné.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latin typeface="Arial"/>
                <a:cs typeface="Arial"/>
              </a:rPr>
              <a:t>Oxidy dusíku</a:t>
            </a:r>
            <a:endParaRPr lang="en-US" sz="2600" dirty="0">
              <a:latin typeface="Arial"/>
              <a:cs typeface="Arial"/>
            </a:endParaRPr>
          </a:p>
        </p:txBody>
      </p:sp>
      <p:pic>
        <p:nvPicPr>
          <p:cNvPr id="10240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936" y="2799184"/>
            <a:ext cx="4200128" cy="3150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4427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/>
          <p:nvPr/>
        </p:nvSpPr>
        <p:spPr>
          <a:xfrm>
            <a:off x="288000" y="900000"/>
            <a:ext cx="8532472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Oxid dusnatý, NO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Výroba: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2 NO (elektrický výboj nebo vysoká teplota – při 1000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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 je konverze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~0,1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%, při 2500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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~5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%;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Birkelandův-Eydeův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proces, energeticky náročné, 1. pol. 20. stol.)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4 NH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5 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4 NO  +  6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(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1200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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C,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katalýza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Rh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Ostwaldův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proces)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Příprava: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3 Cu  +  8 HNO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3 Cu(NO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NO  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4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NO může vystupovat jako ligand (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nitrosyl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Nitroprusid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sodný Na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[Fe(CN)</a:t>
            </a:r>
            <a:r>
              <a:rPr lang="en-US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(NO)] –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léčba vysokého tlaku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Ion NO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izoelektronový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s CO a CN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koordinuje se atomem dusíku (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elektropozitivnějším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prvkem, na kterém je více lokalizován zaplněný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protivazebný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orbital).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latin typeface="Arial"/>
                <a:cs typeface="Arial"/>
              </a:rPr>
              <a:t>Oxidy dusíku</a:t>
            </a:r>
            <a:endParaRPr lang="en-US" sz="2600" dirty="0">
              <a:latin typeface="Arial"/>
              <a:cs typeface="Arial"/>
            </a:endParaRP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7126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/>
          <p:nvPr/>
        </p:nvSpPr>
        <p:spPr>
          <a:xfrm>
            <a:off x="288000" y="900000"/>
            <a:ext cx="8532472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Oxid dusitý, N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Vzniká při kondenzaci směsi NO a NO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nestálý.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Tmavě modrá kapalina, modrá pevná látka.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Anhydrid kyseliny dusité: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 →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latin typeface="Arial"/>
                <a:cs typeface="Arial"/>
              </a:rPr>
              <a:t>Oxidy dusíku</a:t>
            </a:r>
            <a:endParaRPr lang="en-US" sz="2600" dirty="0">
              <a:latin typeface="Arial"/>
              <a:cs typeface="Arial"/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4729983"/>
              </p:ext>
            </p:extLst>
          </p:nvPr>
        </p:nvGraphicFramePr>
        <p:xfrm>
          <a:off x="1907704" y="2996952"/>
          <a:ext cx="1165225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79" name="CS ChemDraw Drawing" r:id="rId5" imgW="464855" imgH="423846" progId="ChemDraw.Document.6.0">
                  <p:embed/>
                </p:oleObj>
              </mc:Choice>
              <mc:Fallback>
                <p:oleObj name="CS ChemDraw Drawing" r:id="rId5" imgW="464855" imgH="42384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07704" y="2996952"/>
                        <a:ext cx="1165225" cy="1057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8348" name="Picture 4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988840"/>
            <a:ext cx="3912096" cy="2934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0114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31175"/>
            <a:ext cx="3547184" cy="26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2"/>
          <p:cNvSpPr txBox="1"/>
          <p:nvPr/>
        </p:nvSpPr>
        <p:spPr>
          <a:xfrm>
            <a:off x="288000" y="900000"/>
            <a:ext cx="8532472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Oxid dusičitý, NO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Rezavý plyn, radikál, lomená molekula.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Při ochlazení snadno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dimerizuje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ještě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 plynném stavu na bezbarvý N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Klíčový pro výrobu kyseliny dusičné.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Snadno vzniká oxidací NO.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Výroba: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NO  +  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2 NO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(laboratorní teplota)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latin typeface="Arial"/>
                <a:cs typeface="Arial"/>
              </a:rPr>
              <a:t>Oxidy dusíku</a:t>
            </a:r>
            <a:endParaRPr lang="en-US" sz="2600" dirty="0">
              <a:latin typeface="Arial"/>
              <a:cs typeface="Arial"/>
            </a:endParaRPr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5576435"/>
              </p:ext>
            </p:extLst>
          </p:nvPr>
        </p:nvGraphicFramePr>
        <p:xfrm>
          <a:off x="1907704" y="2852936"/>
          <a:ext cx="1279525" cy="109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57" name="CS ChemDraw Drawing" r:id="rId6" imgW="512064" imgH="440475" progId="ChemDraw.Document.6.0">
                  <p:embed/>
                </p:oleObj>
              </mc:Choice>
              <mc:Fallback>
                <p:oleObj name="CS ChemDraw Drawing" r:id="rId6" imgW="512064" imgH="44047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907704" y="2852936"/>
                        <a:ext cx="1279525" cy="1098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8631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/>
          <p:nvPr/>
        </p:nvSpPr>
        <p:spPr>
          <a:xfrm>
            <a:off x="288000" y="900000"/>
            <a:ext cx="8532472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Oxid dusičitý, NO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Příprava: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HNO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 +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Anhydrid kyselin dusité a dusičné (disproporcionace):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NO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Oxidační činidlo (i raketové palivo, viz hydrazin).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NO  + 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CO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NO  +  CO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4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NOCl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 +  Cl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Na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NaNO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NO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Problém v životním prostředí (viz dále).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Oxidy dusíku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034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/>
          <p:nvPr/>
        </p:nvSpPr>
        <p:spPr>
          <a:xfrm>
            <a:off x="288000" y="900000"/>
            <a:ext cx="8532472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Oxid dusičný, N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Bílá pevná látka, nepříliš stabilní.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 plynném stavu molekulové povahy.</a:t>
            </a:r>
            <a:b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 pevném stavu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NO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+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NO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–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Rozklad na NO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a 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už při teplotách kolem 0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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Anhydrid kyseliny dusičné: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Příprava: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P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2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4 HPO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O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Oxidy dusíku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0461198"/>
              </p:ext>
            </p:extLst>
          </p:nvPr>
        </p:nvGraphicFramePr>
        <p:xfrm>
          <a:off x="6618288" y="877888"/>
          <a:ext cx="1704975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79" name="CS ChemDraw Drawing" r:id="rId5" imgW="683036" imgH="405510" progId="ChemDraw.Document.6.0">
                  <p:embed/>
                </p:oleObj>
              </mc:Choice>
              <mc:Fallback>
                <p:oleObj name="CS ChemDraw Drawing" r:id="rId5" imgW="683036" imgH="40551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618288" y="877888"/>
                        <a:ext cx="1704975" cy="1012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498" y="2276872"/>
            <a:ext cx="22669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9096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30777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Kyselina dusitá, HNO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2 HNO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gNO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AgCl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HNO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GB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NaOH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2 NaNO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NaNO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2 NaNO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NaNO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NaNO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PbO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N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AgNO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Ag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Oxokyseliny dusíku a jejich soli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8797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9333" y="218216"/>
            <a:ext cx="1425115" cy="1489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Kyselina dusičná, HNO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Bezbarvá kapalina, na světle se rozkládá.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Standardně dodávaná jako 68% roztok, lze připravit i bezvodá. 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Výroba: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113" algn="l">
              <a:buClr>
                <a:srgbClr val="D22D40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1. fáze</a:t>
            </a:r>
            <a:r>
              <a:rPr lang="cs-CZ" altLang="cs-CZ" sz="2000" b="0" dirty="0">
                <a:latin typeface="Arial" charset="0"/>
                <a:cs typeface="Arial" charset="0"/>
              </a:rPr>
              <a:t>: Spálení amoniaku v přítomnosti katalyzátoru.</a:t>
            </a:r>
          </a:p>
          <a:p>
            <a:pPr marL="265113" algn="l">
              <a:buClr>
                <a:srgbClr val="D22D40"/>
              </a:buClr>
            </a:pPr>
            <a:r>
              <a:rPr lang="cs-CZ" altLang="cs-CZ" sz="2000" b="0" dirty="0">
                <a:latin typeface="Arial" charset="0"/>
                <a:cs typeface="Arial" charset="0"/>
              </a:rPr>
              <a:t>		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+ O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</a:p>
          <a:p>
            <a:pPr marL="265113" algn="l">
              <a:buClr>
                <a:srgbClr val="D22D40"/>
              </a:buClr>
            </a:pP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dirty="0">
                <a:latin typeface="Arial" charset="0"/>
                <a:cs typeface="Arial" charset="0"/>
              </a:rPr>
              <a:t>2. fáze</a:t>
            </a:r>
            <a:r>
              <a:rPr lang="cs-CZ" altLang="cs-CZ" sz="2000" b="0" dirty="0">
                <a:latin typeface="Arial" charset="0"/>
                <a:cs typeface="Arial" charset="0"/>
              </a:rPr>
              <a:t>: Oxidace NO na NO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(běží snadno vzduchem za běžné teploty).</a:t>
            </a:r>
          </a:p>
          <a:p>
            <a:pPr marL="265113" algn="l">
              <a:buClr>
                <a:srgbClr val="D22D40"/>
              </a:buClr>
            </a:pPr>
            <a:r>
              <a:rPr lang="cs-CZ" altLang="cs-CZ" sz="2000" b="0" dirty="0">
                <a:latin typeface="Arial" charset="0"/>
                <a:cs typeface="Arial" charset="0"/>
              </a:rPr>
              <a:t>		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NO + O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 O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endParaRPr lang="cs-CZ" altLang="cs-CZ" sz="2000" b="0" dirty="0">
              <a:latin typeface="Arial" charset="0"/>
              <a:cs typeface="Arial" charset="0"/>
            </a:endParaRPr>
          </a:p>
          <a:p>
            <a:pPr marL="265113" algn="l">
              <a:buClr>
                <a:srgbClr val="D22D40"/>
              </a:buClr>
            </a:pPr>
            <a:r>
              <a:rPr lang="cs-CZ" altLang="cs-CZ" sz="2000" dirty="0">
                <a:latin typeface="Arial" charset="0"/>
                <a:cs typeface="Arial" charset="0"/>
              </a:rPr>
              <a:t>3. fáze</a:t>
            </a:r>
            <a:r>
              <a:rPr lang="cs-CZ" altLang="cs-CZ" sz="2000" b="0" dirty="0">
                <a:latin typeface="Arial" charset="0"/>
                <a:cs typeface="Arial" charset="0"/>
              </a:rPr>
              <a:t>: Skrápění NO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vodou a rozklad kyseliny dusité.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	2 NO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		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3 HNO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cs-CZ" altLang="cs-CZ" sz="2000" b="0" dirty="0">
                <a:latin typeface="Arial" charset="0"/>
                <a:cs typeface="Arial" charset="0"/>
              </a:rPr>
              <a:t> +  H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O</a:t>
            </a:r>
            <a:b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NO vstupuje zpět do 2. fáze.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latin typeface="Arial"/>
                <a:cs typeface="Arial"/>
              </a:rPr>
              <a:t>Oxokyseliny dusíku a jejich soli</a:t>
            </a:r>
            <a:endParaRPr lang="en-US" sz="2600" dirty="0">
              <a:latin typeface="Arial"/>
              <a:cs typeface="Arial"/>
            </a:endParaRPr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763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Výskyt </a:t>
            </a: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pentelů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N: V zemské kůře jen 20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ppm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(0,002 %). Primárně v atmosféře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(N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78 %), minerálů málo (chilský ledek), organická hmota.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P: 0,11 %.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Fosforečnanové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minerály – apatit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3C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(PO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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a(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Cl,F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fosforit (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hydroxyapatit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3C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(PO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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(OH)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i biogenního původu (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guano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); skelet obratlovců, biochemické pochody.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As: 1,8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ppm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. Doprovází sulfidické zrudnění. Vlastní minerály arzenopyrit –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FeAsS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realgar – As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auripigment – As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. Vzácně se vyskytuje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i elementární.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Sb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: 0,2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ppm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. Doprovází sulfidické zrudnění. Sulfidické minerály – antimonit, Sb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Bi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: 9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ppb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(Au 4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ppb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). Doprovází sulfidická zrudnění, příměs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 minerálech těžkých kovů.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Bismutin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Bi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bismit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Bi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2600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Kyselina dusičná, HNO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Příprava: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NaNO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2 HNO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Na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Reakce s kovy: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Pasivace  (Al,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Cr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Oxidační činidlo; při rozpouštění kovů se dusičnan redukuje:</a:t>
            </a:r>
            <a:b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8 HNO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3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(NO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NO  +  4 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 to i při rozpouštění neušlechtilých kovů. Záleží na koncentraci kyseliny: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konc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.: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4 HNO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(NO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NO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zřeď.: 3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8 HNO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3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(NO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NO  +  4 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Zn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10 HNO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4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Zn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(NO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NH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3 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Nitrační směs: 2 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HNO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NO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HSO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baseline="38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Lučavka královská: 3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HNO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NOCl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Cl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H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Oxokyseliny dusíku a jejich soli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91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28" y="811778"/>
            <a:ext cx="8527336" cy="527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Redoxní chování sloučenin dusíku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0581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www.natur.cuni.cz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Oxidy dusíku jako polutanty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"/>
          <p:cNvSpPr txBox="1"/>
          <p:nvPr/>
        </p:nvSpPr>
        <p:spPr>
          <a:xfrm>
            <a:off x="288000" y="900000"/>
            <a:ext cx="8541883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eaLnBrk="1" hangingPunct="1"/>
            <a:r>
              <a:rPr lang="cs-CZ" altLang="cs-CZ" sz="2000" b="0" dirty="0">
                <a:latin typeface="Arial" charset="0"/>
                <a:cs typeface="Arial" charset="0"/>
              </a:rPr>
              <a:t>N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O</a:t>
            </a:r>
          </a:p>
          <a:p>
            <a:pPr algn="l" eaLnBrk="1" hangingPunct="1"/>
            <a:r>
              <a:rPr lang="cs-CZ" altLang="cs-CZ" sz="2000" b="0" dirty="0">
                <a:latin typeface="Arial" charset="0"/>
                <a:cs typeface="Arial" charset="0"/>
              </a:rPr>
              <a:t>Významný skleníkový plyn. Díky své stabilitě vydrží v atmosféře dlouho.</a:t>
            </a:r>
          </a:p>
          <a:p>
            <a:pPr algn="l" eaLnBrk="1" hangingPunct="1"/>
            <a:r>
              <a:rPr lang="cs-CZ" altLang="cs-CZ" sz="2000" b="0" dirty="0">
                <a:latin typeface="Arial" charset="0"/>
                <a:cs typeface="Arial" charset="0"/>
              </a:rPr>
              <a:t>Vzniká jako odpadní plyn hlavně při výrobě kyseliny adipové (oxidace cyklohexanonu kyselinou dusičnou), též biogenními procesy.</a:t>
            </a:r>
          </a:p>
          <a:p>
            <a:pPr algn="l" eaLnBrk="1" hangingPunct="1"/>
            <a:r>
              <a:rPr lang="cs-CZ" altLang="cs-CZ" sz="2000" b="0" dirty="0">
                <a:latin typeface="Arial" charset="0"/>
                <a:cs typeface="Arial" charset="0"/>
              </a:rPr>
              <a:t>Snaha o rozklad na N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a O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.</a:t>
            </a:r>
          </a:p>
          <a:p>
            <a:pPr algn="l" eaLnBrk="1" hangingPunct="1"/>
            <a:endParaRPr lang="cs-CZ" altLang="cs-CZ" sz="2000" b="0" dirty="0">
              <a:latin typeface="Arial" charset="0"/>
              <a:cs typeface="Arial" charset="0"/>
            </a:endParaRPr>
          </a:p>
          <a:p>
            <a:pPr algn="l" eaLnBrk="1" hangingPunct="1"/>
            <a:r>
              <a:rPr lang="cs-CZ" altLang="cs-CZ" sz="2000" b="0" dirty="0">
                <a:latin typeface="Arial" charset="0"/>
                <a:cs typeface="Arial" charset="0"/>
              </a:rPr>
              <a:t>NO a NO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(souhrnně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NO</a:t>
            </a:r>
            <a:r>
              <a:rPr lang="cs-CZ" altLang="cs-CZ" sz="2000" b="0" i="1" baseline="-25000" dirty="0" err="1">
                <a:latin typeface="Arial" charset="0"/>
                <a:cs typeface="Arial" charset="0"/>
              </a:rPr>
              <a:t>x</a:t>
            </a:r>
            <a:r>
              <a:rPr lang="cs-CZ" altLang="cs-CZ" sz="2000" b="0" dirty="0">
                <a:latin typeface="Arial" charset="0"/>
                <a:cs typeface="Arial" charset="0"/>
              </a:rPr>
              <a:t>)</a:t>
            </a:r>
          </a:p>
          <a:p>
            <a:pPr algn="l" eaLnBrk="1" hangingPunct="1"/>
            <a:r>
              <a:rPr lang="cs-CZ" altLang="cs-CZ" sz="2000" b="0" dirty="0">
                <a:latin typeface="Arial" charset="0"/>
                <a:cs typeface="Arial" charset="0"/>
              </a:rPr>
              <a:t>Korozivní. NO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účinkem měkkého UV záření uvolňuje atomární kyslík, který tvoří ozon (ovšem v přízemních vrstvách atmosféry).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Vznikají při hoření za přístupu vzduchu (např. spalovací motory).</a:t>
            </a:r>
          </a:p>
          <a:p>
            <a:pPr algn="l" eaLnBrk="1" hangingPunct="1"/>
            <a:r>
              <a:rPr lang="cs-CZ" altLang="cs-CZ" sz="2000" b="0" dirty="0">
                <a:latin typeface="Arial" charset="0"/>
                <a:cs typeface="Arial" charset="0"/>
              </a:rPr>
              <a:t>Ve městech přispívají ke vzniku tzv. suchého smogu.</a:t>
            </a:r>
          </a:p>
          <a:p>
            <a:pPr algn="l" eaLnBrk="1" hangingPunct="1"/>
            <a:r>
              <a:rPr lang="cs-CZ" altLang="cs-CZ" sz="2000" b="0" dirty="0">
                <a:latin typeface="Arial" charset="0"/>
                <a:cs typeface="Arial" charset="0"/>
              </a:rPr>
              <a:t>Snaha o omezení obsahu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NO</a:t>
            </a:r>
            <a:r>
              <a:rPr lang="cs-CZ" altLang="cs-CZ" sz="2000" b="0" i="1" baseline="-25000" dirty="0" err="1">
                <a:latin typeface="Arial" charset="0"/>
                <a:cs typeface="Arial" charset="0"/>
              </a:rPr>
              <a:t>x</a:t>
            </a:r>
            <a:r>
              <a:rPr lang="cs-CZ" altLang="cs-CZ" sz="2000" b="0" dirty="0">
                <a:latin typeface="Arial" charset="0"/>
                <a:cs typeface="Arial" charset="0"/>
              </a:rPr>
              <a:t> ve výfukových plynech – používání katalyzátorů (jednak se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dooxidovávají</a:t>
            </a:r>
            <a:r>
              <a:rPr lang="cs-CZ" altLang="cs-CZ" sz="2000" b="0" dirty="0">
                <a:latin typeface="Arial" charset="0"/>
                <a:cs typeface="Arial" charset="0"/>
              </a:rPr>
              <a:t> vznikající saze a nespálené fragmenty uhlovodíků a CO, jednak se redukuje NO):</a:t>
            </a:r>
          </a:p>
          <a:p>
            <a:pPr algn="l" eaLnBrk="1" hangingPunct="1"/>
            <a:r>
              <a:rPr lang="cs-CZ" altLang="cs-CZ" sz="2000" b="0" dirty="0">
                <a:latin typeface="Arial" charset="0"/>
                <a:cs typeface="Arial" charset="0"/>
              </a:rPr>
              <a:t>2 NO  + 2 CO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>
                <a:latin typeface="Arial" charset="0"/>
                <a:cs typeface="Arial" charset="0"/>
              </a:rPr>
              <a:t>2 CO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 +  N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2</a:t>
            </a:r>
            <a:endParaRPr lang="cs-CZ" altLang="cs-CZ" sz="2000" b="0" dirty="0">
              <a:latin typeface="Arial" charset="0"/>
              <a:cs typeface="Arial" charset="0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093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10042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Dusík je poměrně inertní plyn, přestože má vysokou elektronegativitu (stabilní trojná vazba v N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= vysoká aktivační energie pro reakci).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Reaktivita fosforu extrémně závisí na alotropické modifikaci.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Arsen a antimon mají polokovové vlastnosti – v nižších mocenstvích se chovají jako ionty kovů, ve vyšších mocenstvích jsou kyselinotvorné, některé alotropické modifikace vedou elektrický proud (polovodiče).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Bismut je typický kov.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Dusík nemá k dispozici </a:t>
            </a:r>
            <a:r>
              <a:rPr lang="cs-CZ" sz="2000" b="0" i="1" dirty="0">
                <a:latin typeface="Arial"/>
                <a:cs typeface="Arial"/>
              </a:rPr>
              <a:t>p</a:t>
            </a:r>
            <a:r>
              <a:rPr lang="cs-CZ" sz="2000" b="0" dirty="0">
                <a:latin typeface="Arial"/>
                <a:cs typeface="Arial"/>
              </a:rPr>
              <a:t>-orbitaly, neumí udělat více než 4 jednoduché vazby (</a:t>
            </a:r>
            <a:r>
              <a:rPr lang="cs-CZ" sz="2000" b="0" i="1" dirty="0">
                <a:latin typeface="Arial"/>
                <a:cs typeface="Arial"/>
              </a:rPr>
              <a:t>sp</a:t>
            </a:r>
            <a:r>
              <a:rPr lang="cs-CZ" sz="2000" b="0" baseline="30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), ostatní mohou mít více vazeb (</a:t>
            </a:r>
            <a:r>
              <a:rPr lang="cs-CZ" sz="2000" b="0" i="1" dirty="0">
                <a:latin typeface="Arial"/>
                <a:cs typeface="Arial"/>
              </a:rPr>
              <a:t>sp</a:t>
            </a:r>
            <a:r>
              <a:rPr lang="cs-CZ" sz="2000" b="0" baseline="30000" dirty="0">
                <a:latin typeface="Arial"/>
                <a:cs typeface="Arial"/>
              </a:rPr>
              <a:t>3</a:t>
            </a:r>
            <a:r>
              <a:rPr lang="cs-CZ" sz="2000" b="0" i="1" dirty="0">
                <a:latin typeface="Arial"/>
                <a:cs typeface="Arial"/>
              </a:rPr>
              <a:t>d</a:t>
            </a:r>
            <a:r>
              <a:rPr lang="cs-CZ" sz="2000" b="0" dirty="0">
                <a:latin typeface="Arial"/>
                <a:cs typeface="Arial"/>
              </a:rPr>
              <a:t>, </a:t>
            </a:r>
            <a:r>
              <a:rPr lang="cs-CZ" sz="2000" b="0" i="1" dirty="0">
                <a:latin typeface="Arial"/>
                <a:cs typeface="Arial"/>
              </a:rPr>
              <a:t>sp</a:t>
            </a:r>
            <a:r>
              <a:rPr lang="cs-CZ" sz="2000" b="0" baseline="30000" dirty="0">
                <a:latin typeface="Arial"/>
                <a:cs typeface="Arial"/>
              </a:rPr>
              <a:t>3</a:t>
            </a:r>
            <a:r>
              <a:rPr lang="cs-CZ" sz="2000" b="0" i="1" dirty="0">
                <a:latin typeface="Arial"/>
                <a:cs typeface="Arial"/>
              </a:rPr>
              <a:t>d</a:t>
            </a:r>
            <a:r>
              <a:rPr lang="cs-CZ" sz="2000" b="0" baseline="30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). Alternativní vysvětlení je i ve velikosti (malosti) N</a:t>
            </a:r>
            <a:r>
              <a:rPr lang="cs-CZ" sz="2000" b="0" baseline="30000" dirty="0">
                <a:latin typeface="Arial"/>
                <a:cs typeface="Arial"/>
              </a:rPr>
              <a:t>V</a:t>
            </a:r>
            <a:r>
              <a:rPr lang="cs-CZ" sz="2000" b="0" dirty="0">
                <a:latin typeface="Arial"/>
                <a:cs typeface="Arial"/>
              </a:rPr>
              <a:t> – 5 partnerů se kolem atomu dusíku nevejde.</a:t>
            </a: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Trendy v reaktivitě </a:t>
            </a: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pentelů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551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100424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Bazicita NH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(vazebný úhel 107</a:t>
            </a:r>
            <a:r>
              <a:rPr lang="cs-CZ" sz="2000" b="0" dirty="0">
                <a:latin typeface="Arial"/>
                <a:cs typeface="Arial"/>
                <a:sym typeface="Symbol"/>
              </a:rPr>
              <a:t>) </a:t>
            </a:r>
            <a:r>
              <a:rPr lang="cs-CZ" sz="2000" b="0" dirty="0">
                <a:latin typeface="Arial"/>
                <a:cs typeface="Arial"/>
              </a:rPr>
              <a:t>&gt;&gt; PH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(94</a:t>
            </a:r>
            <a:r>
              <a:rPr lang="cs-CZ" sz="2000" b="0" dirty="0">
                <a:latin typeface="Arial"/>
                <a:cs typeface="Arial"/>
                <a:sym typeface="Symbol"/>
              </a:rPr>
              <a:t>)</a:t>
            </a:r>
            <a:br>
              <a:rPr lang="cs-CZ" sz="2000" b="0" dirty="0">
                <a:latin typeface="Arial"/>
                <a:cs typeface="Arial"/>
                <a:sym typeface="Symbol"/>
              </a:rPr>
            </a:b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Dusík s fluorem přímo nereaguje. Lze připravit „jen“ NF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, nikoliv NF</a:t>
            </a:r>
            <a:r>
              <a:rPr lang="cs-CZ" sz="2000" b="0" baseline="-25000" dirty="0">
                <a:latin typeface="Arial"/>
                <a:cs typeface="Arial"/>
              </a:rPr>
              <a:t>5</a:t>
            </a:r>
            <a:r>
              <a:rPr lang="cs-CZ" sz="2000" b="0" dirty="0">
                <a:latin typeface="Arial"/>
                <a:cs typeface="Arial"/>
              </a:rPr>
              <a:t> (absence </a:t>
            </a:r>
            <a:r>
              <a:rPr lang="cs-CZ" sz="2000" b="0" i="1" dirty="0">
                <a:latin typeface="Arial"/>
                <a:cs typeface="Arial"/>
              </a:rPr>
              <a:t>d</a:t>
            </a:r>
            <a:r>
              <a:rPr lang="cs-CZ" sz="2000" b="0" dirty="0">
                <a:latin typeface="Arial"/>
                <a:cs typeface="Arial"/>
              </a:rPr>
              <a:t>-orbitalů).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Ostatní s fluorem shoří na GF</a:t>
            </a:r>
            <a:r>
              <a:rPr lang="cs-CZ" sz="2000" b="0" baseline="-25000" dirty="0">
                <a:latin typeface="Arial"/>
                <a:cs typeface="Arial"/>
              </a:rPr>
              <a:t>5</a:t>
            </a:r>
            <a:r>
              <a:rPr lang="cs-CZ" sz="2000" b="0" dirty="0">
                <a:latin typeface="Arial"/>
                <a:cs typeface="Arial"/>
              </a:rPr>
              <a:t> (PF</a:t>
            </a:r>
            <a:r>
              <a:rPr lang="cs-CZ" sz="2000" b="0" baseline="-25000" dirty="0">
                <a:latin typeface="Arial"/>
                <a:cs typeface="Arial"/>
              </a:rPr>
              <a:t>5</a:t>
            </a:r>
            <a:r>
              <a:rPr lang="cs-CZ" sz="2000" b="0" dirty="0">
                <a:latin typeface="Arial"/>
                <a:cs typeface="Arial"/>
              </a:rPr>
              <a:t>, AsF</a:t>
            </a:r>
            <a:r>
              <a:rPr lang="cs-CZ" sz="2000" b="0" baseline="-25000" dirty="0">
                <a:latin typeface="Arial"/>
                <a:cs typeface="Arial"/>
              </a:rPr>
              <a:t>5</a:t>
            </a:r>
            <a:r>
              <a:rPr lang="cs-CZ" sz="2000" b="0" dirty="0">
                <a:latin typeface="Arial"/>
                <a:cs typeface="Arial"/>
              </a:rPr>
              <a:t>, SbF</a:t>
            </a:r>
            <a:r>
              <a:rPr lang="cs-CZ" sz="2000" b="0" baseline="-25000" dirty="0">
                <a:latin typeface="Arial"/>
                <a:cs typeface="Arial"/>
              </a:rPr>
              <a:t>5</a:t>
            </a:r>
            <a:r>
              <a:rPr lang="cs-CZ" sz="2000" b="0" dirty="0">
                <a:latin typeface="Arial"/>
                <a:cs typeface="Arial"/>
              </a:rPr>
              <a:t>, BiF</a:t>
            </a:r>
            <a:r>
              <a:rPr lang="cs-CZ" sz="2000" b="0" baseline="-25000" dirty="0">
                <a:latin typeface="Arial"/>
                <a:cs typeface="Arial"/>
              </a:rPr>
              <a:t>5</a:t>
            </a:r>
            <a:r>
              <a:rPr lang="cs-CZ" sz="2000" b="0" dirty="0">
                <a:latin typeface="Arial"/>
                <a:cs typeface="Arial"/>
              </a:rPr>
              <a:t>).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S chlorem lze připravit NCl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, PCl</a:t>
            </a:r>
            <a:r>
              <a:rPr lang="cs-CZ" sz="2000" b="0" baseline="-25000" dirty="0">
                <a:latin typeface="Arial"/>
                <a:cs typeface="Arial"/>
              </a:rPr>
              <a:t>5</a:t>
            </a:r>
            <a:r>
              <a:rPr lang="cs-CZ" sz="2000" b="0" dirty="0">
                <a:latin typeface="Arial"/>
                <a:cs typeface="Arial"/>
              </a:rPr>
              <a:t>, AsCl</a:t>
            </a:r>
            <a:r>
              <a:rPr lang="cs-CZ" sz="2000" b="0" baseline="-25000" dirty="0">
                <a:latin typeface="Arial"/>
                <a:cs typeface="Arial"/>
              </a:rPr>
              <a:t>5</a:t>
            </a:r>
            <a:r>
              <a:rPr lang="cs-CZ" sz="2000" b="0" dirty="0">
                <a:latin typeface="Arial"/>
                <a:cs typeface="Arial"/>
              </a:rPr>
              <a:t>, SbCl</a:t>
            </a:r>
            <a:r>
              <a:rPr lang="cs-CZ" sz="2000" b="0" baseline="-25000" dirty="0">
                <a:latin typeface="Arial"/>
                <a:cs typeface="Arial"/>
              </a:rPr>
              <a:t>5</a:t>
            </a:r>
            <a:r>
              <a:rPr lang="cs-CZ" sz="2000" b="0" dirty="0">
                <a:latin typeface="Arial"/>
                <a:cs typeface="Arial"/>
              </a:rPr>
              <a:t> a BiCl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(efekt inertního </a:t>
            </a:r>
            <a:r>
              <a:rPr lang="cs-CZ" sz="2000" b="0" i="1" dirty="0">
                <a:latin typeface="Arial"/>
                <a:cs typeface="Arial"/>
              </a:rPr>
              <a:t>s</a:t>
            </a:r>
            <a:r>
              <a:rPr lang="cs-CZ" sz="2000" b="0" dirty="0">
                <a:latin typeface="Arial"/>
                <a:cs typeface="Arial"/>
              </a:rPr>
              <a:t>-páru).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S kyslíkem shoří na NO/NO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(ale N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</a:t>
            </a:r>
            <a:r>
              <a:rPr lang="cs-CZ" sz="2000" b="0" baseline="-25000" dirty="0">
                <a:latin typeface="Arial"/>
                <a:cs typeface="Arial"/>
              </a:rPr>
              <a:t>5</a:t>
            </a:r>
            <a:r>
              <a:rPr lang="cs-CZ" sz="2000" b="0" dirty="0">
                <a:latin typeface="Arial"/>
                <a:cs typeface="Arial"/>
              </a:rPr>
              <a:t> je připravitelný), P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</a:t>
            </a:r>
            <a:r>
              <a:rPr lang="cs-CZ" sz="2000" b="0" baseline="-25000" dirty="0">
                <a:latin typeface="Arial"/>
                <a:cs typeface="Arial"/>
              </a:rPr>
              <a:t>5</a:t>
            </a:r>
            <a:r>
              <a:rPr lang="cs-CZ" sz="2000" b="0" dirty="0">
                <a:latin typeface="Arial"/>
                <a:cs typeface="Arial"/>
              </a:rPr>
              <a:t> (resp. P</a:t>
            </a:r>
            <a:r>
              <a:rPr lang="cs-CZ" sz="2000" b="0" baseline="-25000" dirty="0">
                <a:latin typeface="Arial"/>
                <a:cs typeface="Arial"/>
              </a:rPr>
              <a:t>4</a:t>
            </a:r>
            <a:r>
              <a:rPr lang="cs-CZ" sz="2000" b="0" dirty="0">
                <a:latin typeface="Arial"/>
                <a:cs typeface="Arial"/>
              </a:rPr>
              <a:t>O</a:t>
            </a:r>
            <a:r>
              <a:rPr lang="cs-CZ" sz="2000" b="0" baseline="-25000" dirty="0">
                <a:latin typeface="Arial"/>
                <a:cs typeface="Arial"/>
              </a:rPr>
              <a:t>10</a:t>
            </a:r>
            <a:r>
              <a:rPr lang="cs-CZ" sz="2000" b="0" dirty="0">
                <a:latin typeface="Arial"/>
                <a:cs typeface="Arial"/>
              </a:rPr>
              <a:t>), As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</a:t>
            </a:r>
            <a:r>
              <a:rPr lang="cs-CZ" sz="2000" b="0" baseline="-25000" dirty="0">
                <a:latin typeface="Arial"/>
                <a:cs typeface="Arial"/>
              </a:rPr>
              <a:t>5</a:t>
            </a:r>
            <a:r>
              <a:rPr lang="cs-CZ" sz="2000" b="0" dirty="0">
                <a:latin typeface="Arial"/>
                <a:cs typeface="Arial"/>
              </a:rPr>
              <a:t> (vysoký tlak O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), Sb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</a:t>
            </a:r>
            <a:r>
              <a:rPr lang="cs-CZ" sz="2000" b="0" baseline="-25000" dirty="0">
                <a:latin typeface="Arial"/>
                <a:cs typeface="Arial"/>
              </a:rPr>
              <a:t>5</a:t>
            </a:r>
            <a:r>
              <a:rPr lang="cs-CZ" sz="2000" b="0" dirty="0">
                <a:latin typeface="Arial"/>
                <a:cs typeface="Arial"/>
              </a:rPr>
              <a:t> (vysoký tlak O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) a Bi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(ale Bi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</a:t>
            </a:r>
            <a:r>
              <a:rPr lang="cs-CZ" sz="2000" b="0" baseline="-25000" dirty="0">
                <a:latin typeface="Arial"/>
                <a:cs typeface="Arial"/>
              </a:rPr>
              <a:t>5</a:t>
            </a:r>
            <a:r>
              <a:rPr lang="cs-CZ" sz="2000" b="0" dirty="0">
                <a:latin typeface="Arial"/>
                <a:cs typeface="Arial"/>
              </a:rPr>
              <a:t> je připravitelný).</a:t>
            </a: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Trendy v reaktivitě </a:t>
            </a: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pentelů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14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100424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Výskyt v přírodě: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Typické oxidační číslo dusíku v přírodě je 0 (N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v atmosféře).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Typické oxidační číslo fosforu je V.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Typické oxidační číslo ostatních je III.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Dusík může mít prakticky všechna dostupná oxidační čísla (–III až +V) včetně sudých (NO a NO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jsou stabilní radikály).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Těžší jsou typicky III a V, u bismutu efekt inertního </a:t>
            </a:r>
            <a:r>
              <a:rPr lang="cs-CZ" sz="2000" b="0" i="1" dirty="0">
                <a:latin typeface="Arial"/>
                <a:cs typeface="Arial"/>
              </a:rPr>
              <a:t>s</a:t>
            </a:r>
            <a:r>
              <a:rPr lang="cs-CZ" sz="2000" b="0" dirty="0">
                <a:latin typeface="Arial"/>
                <a:cs typeface="Arial"/>
              </a:rPr>
              <a:t>-páru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(preference III, </a:t>
            </a:r>
            <a:r>
              <a:rPr lang="cs-CZ" sz="2000" b="0" dirty="0" err="1">
                <a:latin typeface="Arial"/>
                <a:cs typeface="Arial"/>
              </a:rPr>
              <a:t>Bi</a:t>
            </a:r>
            <a:r>
              <a:rPr lang="cs-CZ" sz="2000" b="0" baseline="30000" dirty="0" err="1">
                <a:latin typeface="Arial"/>
                <a:cs typeface="Arial"/>
              </a:rPr>
              <a:t>V</a:t>
            </a:r>
            <a:r>
              <a:rPr lang="cs-CZ" sz="2000" b="0" dirty="0">
                <a:latin typeface="Arial"/>
                <a:cs typeface="Arial"/>
              </a:rPr>
              <a:t> je silné oxidační činidlo).</a:t>
            </a: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Oxidační čísla </a:t>
            </a: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pentelů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8655503"/>
              </p:ext>
            </p:extLst>
          </p:nvPr>
        </p:nvGraphicFramePr>
        <p:xfrm>
          <a:off x="827586" y="3680048"/>
          <a:ext cx="7488832" cy="1981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588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7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81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81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81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81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–III, –II, –I 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I, 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III,</a:t>
                      </a:r>
                      <a:r>
                        <a:rPr lang="cs-CZ" sz="20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IV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–III 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cs-CZ" sz="20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–III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–III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Sb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700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Dusík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/>
                <a:cs typeface="Arial"/>
              </a:rPr>
              <a:t>Biogenní prvek – aminokyseliny, báze nukleových kyselin.</a:t>
            </a:r>
            <a:br>
              <a:rPr lang="cs-CZ" altLang="cs-CZ" sz="2000" b="0" dirty="0">
                <a:latin typeface="Arial"/>
                <a:cs typeface="Arial"/>
              </a:rPr>
            </a:br>
            <a:r>
              <a:rPr lang="cs-CZ" altLang="cs-CZ" sz="2000" b="0" dirty="0">
                <a:latin typeface="Arial"/>
                <a:cs typeface="Arial"/>
              </a:rPr>
              <a:t>Fixace mikroorganismy (symbiotické bakterie v kořenových hlízkách např. bobovitých rostlin). Naštěstí není zcela inertní – ze vzduchu ho umí vázat klíčové enzymy koordinací na </a:t>
            </a:r>
            <a:r>
              <a:rPr lang="cs-CZ" altLang="cs-CZ" sz="2000" b="0" dirty="0" err="1">
                <a:latin typeface="Arial"/>
                <a:cs typeface="Arial"/>
              </a:rPr>
              <a:t>metallocentrum</a:t>
            </a:r>
            <a:r>
              <a:rPr lang="cs-CZ" altLang="cs-CZ" sz="2000" b="0" dirty="0">
                <a:latin typeface="Arial"/>
                <a:cs typeface="Arial"/>
              </a:rPr>
              <a:t> (</a:t>
            </a:r>
            <a:r>
              <a:rPr lang="cs-CZ" altLang="cs-CZ" sz="2000" b="0" dirty="0" err="1">
                <a:latin typeface="Arial"/>
                <a:cs typeface="Arial"/>
              </a:rPr>
              <a:t>Fe</a:t>
            </a:r>
            <a:r>
              <a:rPr lang="cs-CZ" altLang="cs-CZ" sz="2000" b="0" dirty="0">
                <a:latin typeface="Arial"/>
                <a:cs typeface="Arial"/>
              </a:rPr>
              <a:t>/</a:t>
            </a:r>
            <a:r>
              <a:rPr lang="cs-CZ" altLang="cs-CZ" sz="2000" b="0" dirty="0" err="1">
                <a:latin typeface="Arial"/>
                <a:cs typeface="Arial"/>
              </a:rPr>
              <a:t>Mo</a:t>
            </a:r>
            <a:r>
              <a:rPr lang="cs-CZ" altLang="cs-CZ" sz="2000" b="0" dirty="0">
                <a:latin typeface="Arial"/>
                <a:cs typeface="Arial"/>
              </a:rPr>
              <a:t>).</a:t>
            </a:r>
            <a:br>
              <a:rPr lang="cs-CZ" sz="2000" b="0" dirty="0">
                <a:latin typeface="Arial"/>
                <a:cs typeface="Arial"/>
              </a:rPr>
            </a:br>
            <a:endParaRPr lang="cs-CZ" sz="2000" b="0" dirty="0">
              <a:latin typeface="Arial"/>
              <a:cs typeface="Arial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„Inertnost“ – s některými kovy tvoří nitridy: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6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2 Li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Mg/Ca  →  2 (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Mg,Ca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sz="2000" b="0" dirty="0">
              <a:latin typeface="Arial"/>
              <a:cs typeface="Arial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Výroba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Frakční destilace zkapalněného vzduchu.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Sorpce vzduchu a selektivní průchod přes separační membránu.</a:t>
            </a:r>
            <a:br>
              <a:rPr lang="cs-CZ" sz="2000" b="0" dirty="0">
                <a:latin typeface="Arial"/>
                <a:cs typeface="Arial"/>
              </a:rPr>
            </a:br>
            <a:endParaRPr lang="cs-CZ" sz="2000" b="0" dirty="0">
              <a:latin typeface="Arial"/>
              <a:cs typeface="Arial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Příprava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2 NaN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000" b="0" dirty="0">
                <a:latin typeface="Arial"/>
                <a:cs typeface="Arial"/>
              </a:rPr>
              <a:t>  2 Na  +  3 N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NH</a:t>
            </a:r>
            <a:r>
              <a:rPr lang="cs-CZ" sz="2000" b="0" baseline="-25000" dirty="0">
                <a:latin typeface="Arial"/>
                <a:cs typeface="Arial"/>
              </a:rPr>
              <a:t>4</a:t>
            </a:r>
            <a:r>
              <a:rPr lang="cs-CZ" sz="2000" b="0" dirty="0">
                <a:latin typeface="Arial"/>
                <a:cs typeface="Arial"/>
              </a:rPr>
              <a:t>NO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000" b="0" dirty="0">
                <a:latin typeface="Arial"/>
                <a:cs typeface="Arial"/>
              </a:rPr>
              <a:t>  N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+  2 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</a:t>
            </a: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453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Dusík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5" y="900000"/>
            <a:ext cx="8460754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Použití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Plynný N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jako inertní atmosféra – elektrotechnika, potravinářství, ale i nenáročná chemie.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Kapalný N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jako chladící médium (77 K = –196 </a:t>
            </a:r>
            <a:r>
              <a:rPr lang="cs-CZ" sz="2000" b="0" dirty="0">
                <a:latin typeface="Arial"/>
                <a:cs typeface="Arial"/>
                <a:sym typeface="Symbol"/>
              </a:rPr>
              <a:t></a:t>
            </a:r>
            <a:r>
              <a:rPr lang="cs-CZ" sz="2000" b="0" dirty="0">
                <a:latin typeface="Arial"/>
                <a:cs typeface="Arial"/>
              </a:rPr>
              <a:t>C).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Výroba amoniaku – hnojiva a start dalších průmyslových syntéz (výroba HNO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/>
                <a:cs typeface="Arial"/>
              </a:rPr>
              <a:t>).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Další organická syntéza – nitrosloučeniny (výbušniny – nitroglycerin, trinitrotoluen).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Řada prekurzorů pro anorganickou i organickou syntézu.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Dusitany – konzervace masa, azobarviva.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Azidy – náplně airbagů.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 err="1">
                <a:latin typeface="Arial"/>
                <a:cs typeface="Arial"/>
              </a:rPr>
              <a:t>Vysokoenegetické</a:t>
            </a:r>
            <a:r>
              <a:rPr lang="cs-CZ" sz="2000" b="0" dirty="0">
                <a:latin typeface="Arial"/>
                <a:cs typeface="Arial"/>
              </a:rPr>
              <a:t> sloučeniny.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Výroba CaCN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(kyanamid vápenatý, dusíkaté vápno) – hnojivo, meziprodukt pro výrobu kyanidů: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CaC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+  N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/>
                <a:cs typeface="Arial"/>
              </a:rPr>
              <a:t>CaCN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/>
                <a:cs typeface="Arial"/>
              </a:rPr>
              <a:t>  +  C</a:t>
            </a:r>
            <a:endParaRPr lang="cs-CZ" sz="2000" b="0" dirty="0"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758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305764" y="1671844"/>
            <a:ext cx="8532472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Významné pouze: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NH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– amoniak (</a:t>
            </a:r>
            <a:r>
              <a:rPr lang="cs-CZ" sz="2000" b="0" dirty="0" err="1">
                <a:latin typeface="Arial"/>
                <a:cs typeface="Arial"/>
              </a:rPr>
              <a:t>monoazan</a:t>
            </a:r>
            <a:r>
              <a:rPr lang="cs-CZ" sz="2000" b="0" dirty="0">
                <a:latin typeface="Arial"/>
                <a:cs typeface="Arial"/>
              </a:rPr>
              <a:t>)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N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/>
                <a:cs typeface="Arial"/>
              </a:rPr>
              <a:t>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/>
                <a:cs typeface="Arial"/>
              </a:rPr>
              <a:t> – hydrazin (</a:t>
            </a:r>
            <a:r>
              <a:rPr lang="cs-CZ" sz="2000" b="0" dirty="0" err="1">
                <a:latin typeface="Arial"/>
                <a:cs typeface="Arial"/>
              </a:rPr>
              <a:t>diazan</a:t>
            </a:r>
            <a:r>
              <a:rPr lang="cs-CZ" sz="2000" b="0" dirty="0">
                <a:latin typeface="Arial"/>
                <a:cs typeface="Arial"/>
              </a:rPr>
              <a:t>)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HN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– </a:t>
            </a:r>
            <a:r>
              <a:rPr lang="cs-CZ" sz="2000" b="0" dirty="0" err="1">
                <a:latin typeface="Arial"/>
                <a:cs typeface="Arial"/>
              </a:rPr>
              <a:t>azidovodík</a:t>
            </a:r>
            <a:r>
              <a:rPr lang="cs-CZ" sz="2000" b="0" dirty="0">
                <a:latin typeface="Arial"/>
                <a:cs typeface="Arial"/>
              </a:rPr>
              <a:t> (azoimid)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Sloučeniny dusíku s vodíkem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54063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66669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25200" rIns="91440" bIns="2520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66669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25200" rIns="91440" bIns="2520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11909</TotalTime>
  <Words>3249</Words>
  <Application>Microsoft Office PowerPoint</Application>
  <PresentationFormat>Předvádění na obrazovce (4:3)</PresentationFormat>
  <Paragraphs>328</Paragraphs>
  <Slides>32</Slides>
  <Notes>32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8" baseType="lpstr">
      <vt:lpstr>Arial</vt:lpstr>
      <vt:lpstr>Symbol</vt:lpstr>
      <vt:lpstr>Times New Roman</vt:lpstr>
      <vt:lpstr>Wingdings</vt:lpstr>
      <vt:lpstr>Default Design</vt:lpstr>
      <vt:lpstr>CS ChemDraw Drawing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Anorganika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Vez</dc:creator>
  <cp:lastModifiedBy>Kubíček Vojtěch</cp:lastModifiedBy>
  <cp:revision>959</cp:revision>
  <dcterms:created xsi:type="dcterms:W3CDTF">2004-05-01T17:45:26Z</dcterms:created>
  <dcterms:modified xsi:type="dcterms:W3CDTF">2026-01-05T15:47:02Z</dcterms:modified>
</cp:coreProperties>
</file>