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56" r:id="rId2"/>
    <p:sldId id="332" r:id="rId3"/>
    <p:sldId id="320" r:id="rId4"/>
    <p:sldId id="336" r:id="rId5"/>
    <p:sldId id="296" r:id="rId6"/>
    <p:sldId id="299" r:id="rId7"/>
    <p:sldId id="339" r:id="rId8"/>
    <p:sldId id="340" r:id="rId9"/>
    <p:sldId id="298" r:id="rId10"/>
    <p:sldId id="338" r:id="rId11"/>
    <p:sldId id="323" r:id="rId12"/>
    <p:sldId id="322" r:id="rId13"/>
    <p:sldId id="324" r:id="rId14"/>
    <p:sldId id="300" r:id="rId15"/>
    <p:sldId id="302" r:id="rId16"/>
    <p:sldId id="309" r:id="rId17"/>
    <p:sldId id="311" r:id="rId18"/>
    <p:sldId id="326" r:id="rId19"/>
    <p:sldId id="327" r:id="rId20"/>
    <p:sldId id="314" r:id="rId21"/>
    <p:sldId id="321" r:id="rId22"/>
    <p:sldId id="342" r:id="rId23"/>
    <p:sldId id="312" r:id="rId24"/>
    <p:sldId id="341" r:id="rId25"/>
    <p:sldId id="325" r:id="rId26"/>
    <p:sldId id="335" r:id="rId27"/>
    <p:sldId id="329" r:id="rId28"/>
    <p:sldId id="331" r:id="rId29"/>
    <p:sldId id="317" r:id="rId30"/>
    <p:sldId id="330" r:id="rId31"/>
    <p:sldId id="318" r:id="rId32"/>
    <p:sldId id="328" r:id="rId33"/>
    <p:sldId id="295" r:id="rId34"/>
    <p:sldId id="281" r:id="rId35"/>
    <p:sldId id="333" r:id="rId36"/>
    <p:sldId id="301" r:id="rId37"/>
    <p:sldId id="334" r:id="rId38"/>
    <p:sldId id="303" r:id="rId39"/>
    <p:sldId id="304" r:id="rId40"/>
    <p:sldId id="305" r:id="rId4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sorterViewPr>
    <p:cViewPr>
      <p:scale>
        <a:sx n="100" d="100"/>
        <a:sy n="100" d="100"/>
      </p:scale>
      <p:origin x="0" y="-10162"/>
    </p:cViewPr>
  </p:sorterViewPr>
  <p:notesViewPr>
    <p:cSldViewPr snapToGrid="0">
      <p:cViewPr varScale="1">
        <p:scale>
          <a:sx n="63" d="100"/>
          <a:sy n="63" d="100"/>
        </p:scale>
        <p:origin x="2203"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3C4E73-ADAD-4138-916F-2EAFF1E6F679}" type="datetimeFigureOut">
              <a:rPr lang="cs-CZ" smtClean="0"/>
              <a:t>04.05.2021</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A6CAA-9819-4D96-AE4F-333D788DD75E}" type="slidenum">
              <a:rPr lang="cs-CZ" smtClean="0"/>
              <a:t>‹#›</a:t>
            </a:fld>
            <a:endParaRPr lang="cs-CZ"/>
          </a:p>
        </p:txBody>
      </p:sp>
    </p:spTree>
    <p:extLst>
      <p:ext uri="{BB962C8B-B14F-4D97-AF65-F5344CB8AC3E}">
        <p14:creationId xmlns:p14="http://schemas.microsoft.com/office/powerpoint/2010/main" val="18556375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E5A41918-53B4-41AD-8E3A-39EC5CFA77E9}" type="datetimeFigureOut">
              <a:rPr lang="cs-CZ" smtClean="0"/>
              <a:t>04.05.2021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306412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5A41918-53B4-41AD-8E3A-39EC5CFA77E9}" type="datetimeFigureOut">
              <a:rPr lang="cs-CZ" smtClean="0"/>
              <a:t>04.05.2021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26160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5A41918-53B4-41AD-8E3A-39EC5CFA77E9}" type="datetimeFigureOut">
              <a:rPr lang="cs-CZ" smtClean="0"/>
              <a:t>04.05.2021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67511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E5A41918-53B4-41AD-8E3A-39EC5CFA77E9}" type="datetimeFigureOut">
              <a:rPr lang="cs-CZ" smtClean="0"/>
              <a:t>04.05.2021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3546409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E5A41918-53B4-41AD-8E3A-39EC5CFA77E9}" type="datetimeFigureOut">
              <a:rPr lang="cs-CZ" smtClean="0"/>
              <a:t>04.05.2021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32435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E5A41918-53B4-41AD-8E3A-39EC5CFA77E9}" type="datetimeFigureOut">
              <a:rPr lang="cs-CZ" smtClean="0"/>
              <a:t>04.05.2021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283539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E5A41918-53B4-41AD-8E3A-39EC5CFA77E9}" type="datetimeFigureOut">
              <a:rPr lang="cs-CZ" smtClean="0"/>
              <a:t>04.05.2021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1009065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E5A41918-53B4-41AD-8E3A-39EC5CFA77E9}" type="datetimeFigureOut">
              <a:rPr lang="cs-CZ" smtClean="0"/>
              <a:t>04.05.2021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228962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5A41918-53B4-41AD-8E3A-39EC5CFA77E9}" type="datetimeFigureOut">
              <a:rPr lang="cs-CZ" smtClean="0"/>
              <a:t>04.05.2021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101943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5A41918-53B4-41AD-8E3A-39EC5CFA77E9}" type="datetimeFigureOut">
              <a:rPr lang="cs-CZ" smtClean="0"/>
              <a:t>04.05.2021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2184406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E5A41918-53B4-41AD-8E3A-39EC5CFA77E9}" type="datetimeFigureOut">
              <a:rPr lang="cs-CZ" smtClean="0"/>
              <a:t>04.05.2021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B378CFE-4935-4B20-9CF9-60DE49C2C5FE}" type="slidenum">
              <a:rPr lang="cs-CZ" smtClean="0"/>
              <a:t>‹#›</a:t>
            </a:fld>
            <a:endParaRPr lang="cs-CZ"/>
          </a:p>
        </p:txBody>
      </p:sp>
    </p:spTree>
    <p:extLst>
      <p:ext uri="{BB962C8B-B14F-4D97-AF65-F5344CB8AC3E}">
        <p14:creationId xmlns:p14="http://schemas.microsoft.com/office/powerpoint/2010/main" val="32384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41918-53B4-41AD-8E3A-39EC5CFA77E9}" type="datetimeFigureOut">
              <a:rPr lang="cs-CZ" smtClean="0"/>
              <a:t>04.05.2021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78CFE-4935-4B20-9CF9-60DE49C2C5FE}" type="slidenum">
              <a:rPr lang="cs-CZ" smtClean="0"/>
              <a:t>‹#›</a:t>
            </a:fld>
            <a:endParaRPr lang="cs-CZ"/>
          </a:p>
        </p:txBody>
      </p:sp>
    </p:spTree>
    <p:extLst>
      <p:ext uri="{BB962C8B-B14F-4D97-AF65-F5344CB8AC3E}">
        <p14:creationId xmlns:p14="http://schemas.microsoft.com/office/powerpoint/2010/main" val="94905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psychologytoday.com/us/blog/growing-friendships/201404/frenemi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lenka.kollerova@pedf.cuni.cz"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psychologytoday.com/us/blog/growing-friendships/201404/frenemi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482090" y="434340"/>
            <a:ext cx="9144000" cy="3509963"/>
          </a:xfrm>
        </p:spPr>
        <p:txBody>
          <a:bodyPr>
            <a:noAutofit/>
          </a:bodyPr>
          <a:lstStyle/>
          <a:p>
            <a:br>
              <a:rPr lang="cs-CZ" sz="3600" b="1" dirty="0"/>
            </a:br>
            <a:br>
              <a:rPr lang="cs-CZ" sz="3600" b="1" dirty="0"/>
            </a:br>
            <a:br>
              <a:rPr lang="cs-CZ" sz="3600" b="1" dirty="0"/>
            </a:br>
            <a:br>
              <a:rPr lang="cs-CZ" sz="3600" b="1" dirty="0"/>
            </a:br>
            <a:br>
              <a:rPr lang="cs-CZ" sz="3600" b="1" dirty="0"/>
            </a:br>
            <a:br>
              <a:rPr lang="cs-CZ" sz="3600" b="1"/>
            </a:br>
            <a:r>
              <a:rPr lang="cs-CZ" sz="3600" b="1"/>
              <a:t>10. </a:t>
            </a:r>
            <a:r>
              <a:rPr lang="cs-CZ" sz="3600" b="1" dirty="0"/>
              <a:t>prezentace:</a:t>
            </a:r>
            <a:br>
              <a:rPr lang="cs-CZ" sz="3600" b="1" dirty="0"/>
            </a:br>
            <a:br>
              <a:rPr lang="cs-CZ" sz="3600" b="1" dirty="0"/>
            </a:br>
            <a:r>
              <a:rPr lang="cs-CZ" sz="3600" b="1" dirty="0"/>
              <a:t>Prosociální chování.</a:t>
            </a:r>
            <a:r>
              <a:rPr lang="cs-CZ" sz="3600" dirty="0"/>
              <a:t> Sociální směna. Altruismus. Situační faktory. </a:t>
            </a:r>
            <a:br>
              <a:rPr lang="cs-CZ" sz="3600" dirty="0"/>
            </a:br>
            <a:br>
              <a:rPr lang="cs-CZ" sz="3600" dirty="0"/>
            </a:br>
            <a:endParaRPr lang="cs-CZ" sz="3600" dirty="0"/>
          </a:p>
        </p:txBody>
      </p:sp>
      <p:sp>
        <p:nvSpPr>
          <p:cNvPr id="3" name="Podnadpis 2"/>
          <p:cNvSpPr>
            <a:spLocks noGrp="1"/>
          </p:cNvSpPr>
          <p:nvPr>
            <p:ph type="subTitle" idx="1"/>
          </p:nvPr>
        </p:nvSpPr>
        <p:spPr>
          <a:xfrm>
            <a:off x="1524000" y="4140201"/>
            <a:ext cx="9144000" cy="2661602"/>
          </a:xfrm>
        </p:spPr>
        <p:txBody>
          <a:bodyPr>
            <a:normAutofit fontScale="92500" lnSpcReduction="20000"/>
          </a:bodyPr>
          <a:lstStyle/>
          <a:p>
            <a:r>
              <a:rPr lang="cs-CZ" dirty="0"/>
              <a:t>4. 5. 2021</a:t>
            </a:r>
          </a:p>
          <a:p>
            <a:endParaRPr lang="cs-CZ" dirty="0"/>
          </a:p>
          <a:p>
            <a:r>
              <a:rPr lang="cs-CZ" b="1" dirty="0"/>
              <a:t>Sociální psychologie pro pedagogy</a:t>
            </a:r>
          </a:p>
          <a:p>
            <a:r>
              <a:rPr lang="cs-CZ" dirty="0"/>
              <a:t>Katedra pedagogiky, Pedagogická fakulta UK</a:t>
            </a:r>
          </a:p>
          <a:p>
            <a:endParaRPr lang="cs-CZ" dirty="0"/>
          </a:p>
          <a:p>
            <a:r>
              <a:rPr lang="cs-CZ" dirty="0"/>
              <a:t>PhDr. Lenka Kollerová, </a:t>
            </a:r>
            <a:r>
              <a:rPr lang="cs-CZ" dirty="0" err="1"/>
              <a:t>Ph.D</a:t>
            </a:r>
            <a:endParaRPr lang="cs-CZ" dirty="0"/>
          </a:p>
          <a:p>
            <a:r>
              <a:rPr lang="cs-CZ" dirty="0"/>
              <a:t>lenka.kollerova@pedf.cuni.cz</a:t>
            </a:r>
          </a:p>
          <a:p>
            <a:endParaRPr lang="cs-CZ" dirty="0"/>
          </a:p>
        </p:txBody>
      </p:sp>
    </p:spTree>
    <p:extLst>
      <p:ext uri="{BB962C8B-B14F-4D97-AF65-F5344CB8AC3E}">
        <p14:creationId xmlns:p14="http://schemas.microsoft.com/office/powerpoint/2010/main" val="247655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B056D9-368F-433F-8595-674A193F5D1B}"/>
              </a:ext>
            </a:extLst>
          </p:cNvPr>
          <p:cNvSpPr>
            <a:spLocks noGrp="1"/>
          </p:cNvSpPr>
          <p:nvPr>
            <p:ph type="title"/>
          </p:nvPr>
        </p:nvSpPr>
        <p:spPr>
          <a:xfrm>
            <a:off x="838200" y="106507"/>
            <a:ext cx="10515600" cy="1325563"/>
          </a:xfrm>
        </p:spPr>
        <p:txBody>
          <a:bodyPr/>
          <a:lstStyle/>
          <a:p>
            <a:r>
              <a:rPr lang="cs-CZ" dirty="0"/>
              <a:t>„</a:t>
            </a:r>
            <a:r>
              <a:rPr lang="cs-CZ" dirty="0" err="1"/>
              <a:t>Frenemies</a:t>
            </a:r>
            <a:r>
              <a:rPr lang="cs-CZ" dirty="0"/>
              <a:t>“ – Jak ze vztahu ven?</a:t>
            </a:r>
            <a:endParaRPr lang="en-US" dirty="0"/>
          </a:p>
        </p:txBody>
      </p:sp>
      <p:sp>
        <p:nvSpPr>
          <p:cNvPr id="3" name="Zástupný symbol pro obsah 2">
            <a:extLst>
              <a:ext uri="{FF2B5EF4-FFF2-40B4-BE49-F238E27FC236}">
                <a16:creationId xmlns:a16="http://schemas.microsoft.com/office/drawing/2014/main" id="{B3C417CE-CC91-44D0-B4CF-604441AA1EE2}"/>
              </a:ext>
            </a:extLst>
          </p:cNvPr>
          <p:cNvSpPr>
            <a:spLocks noGrp="1"/>
          </p:cNvSpPr>
          <p:nvPr>
            <p:ph idx="1"/>
          </p:nvPr>
        </p:nvSpPr>
        <p:spPr>
          <a:xfrm>
            <a:off x="674255" y="1173018"/>
            <a:ext cx="11028218" cy="5684982"/>
          </a:xfrm>
        </p:spPr>
        <p:txBody>
          <a:bodyPr>
            <a:noAutofit/>
          </a:bodyPr>
          <a:lstStyle/>
          <a:p>
            <a:pPr marL="342900" indent="-342900">
              <a:buAutoNum type="arabicParenR"/>
            </a:pPr>
            <a:r>
              <a:rPr lang="cs-CZ" sz="1800" dirty="0"/>
              <a:t>Pomozte dětem </a:t>
            </a:r>
            <a:r>
              <a:rPr lang="cs-CZ" sz="1800" u="sng" dirty="0"/>
              <a:t>všimnout</a:t>
            </a:r>
            <a:r>
              <a:rPr lang="cs-CZ" sz="1800" dirty="0"/>
              <a:t> si negativního vzorce chování otázkami či varováním.</a:t>
            </a:r>
          </a:p>
          <a:p>
            <a:pPr marL="628650" indent="0">
              <a:buNone/>
            </a:pPr>
            <a:r>
              <a:rPr lang="cs-CZ" sz="1800" dirty="0"/>
              <a:t>„Jaks se </a:t>
            </a:r>
            <a:r>
              <a:rPr lang="en-US" sz="1800" dirty="0"/>
              <a:t>[frenemy] </a:t>
            </a:r>
            <a:r>
              <a:rPr lang="en-US" sz="1800" dirty="0" err="1"/>
              <a:t>chov</a:t>
            </a:r>
            <a:r>
              <a:rPr lang="cs-CZ" sz="1800" dirty="0"/>
              <a:t>á k XX a k XX?“ ... „Jestli je pomlouvá za jejich zády, tak to by mohl/a dělat i někomu z ostatních, i tobě.“</a:t>
            </a:r>
          </a:p>
          <a:p>
            <a:pPr marL="0" indent="0">
              <a:buNone/>
            </a:pPr>
            <a:endParaRPr lang="cs-CZ" sz="1800" dirty="0"/>
          </a:p>
          <a:p>
            <a:pPr marL="0" indent="0">
              <a:buNone/>
            </a:pPr>
            <a:r>
              <a:rPr lang="cs-CZ" sz="1800" dirty="0"/>
              <a:t>2) Připravte dítě na </a:t>
            </a:r>
            <a:r>
              <a:rPr lang="cs-CZ" sz="1800" u="sng" dirty="0"/>
              <a:t>efektivní reakce </a:t>
            </a:r>
            <a:r>
              <a:rPr lang="cs-CZ" sz="1800" dirty="0"/>
              <a:t>na negativní chování.</a:t>
            </a:r>
          </a:p>
          <a:p>
            <a:pPr marL="852488" indent="0">
              <a:buNone/>
            </a:pPr>
            <a:r>
              <a:rPr lang="cs-CZ" sz="1800" dirty="0"/>
              <a:t>„Tohle byla teda hnusná poznámka.“ </a:t>
            </a:r>
          </a:p>
          <a:p>
            <a:pPr marL="852488" indent="0">
              <a:buNone/>
            </a:pPr>
            <a:r>
              <a:rPr lang="cs-CZ" sz="1800" dirty="0"/>
              <a:t>„Tohle mi nepřipadá vtipný.“</a:t>
            </a:r>
          </a:p>
          <a:p>
            <a:pPr marL="0" indent="0">
              <a:buNone/>
            </a:pPr>
            <a:endParaRPr lang="cs-CZ" sz="1800" dirty="0"/>
          </a:p>
          <a:p>
            <a:pPr marL="0" indent="0">
              <a:buNone/>
            </a:pPr>
            <a:r>
              <a:rPr lang="cs-CZ" sz="1800" dirty="0"/>
              <a:t>3) Usnadněte vznik </a:t>
            </a:r>
            <a:r>
              <a:rPr lang="cs-CZ" sz="1800" u="sng" dirty="0"/>
              <a:t>alternativní kamarádství</a:t>
            </a:r>
            <a:r>
              <a:rPr lang="cs-CZ" sz="1800" dirty="0"/>
              <a:t> společnými aktivitami s ostatními dětmi.</a:t>
            </a:r>
          </a:p>
          <a:p>
            <a:pPr marL="720725" indent="82550">
              <a:buNone/>
            </a:pPr>
            <a:r>
              <a:rPr lang="cs-CZ" sz="1800" dirty="0"/>
              <a:t>Někdy děti zůstávají ve vztahu s „</a:t>
            </a:r>
            <a:r>
              <a:rPr lang="cs-CZ" sz="1800" dirty="0" err="1"/>
              <a:t>frenemy</a:t>
            </a:r>
            <a:r>
              <a:rPr lang="cs-CZ" sz="1800" dirty="0"/>
              <a:t>“, protože mají pocit, že nemají jinou možnost.</a:t>
            </a:r>
          </a:p>
          <a:p>
            <a:pPr marL="0" indent="0">
              <a:buNone/>
            </a:pPr>
            <a:endParaRPr lang="cs-CZ" sz="1800" dirty="0"/>
          </a:p>
          <a:p>
            <a:pPr marL="0" indent="0">
              <a:buNone/>
            </a:pPr>
            <a:r>
              <a:rPr lang="cs-CZ" sz="1800" dirty="0"/>
              <a:t>4) Mluvte o </a:t>
            </a:r>
            <a:r>
              <a:rPr lang="cs-CZ" sz="1800" u="sng" dirty="0"/>
              <a:t>hodnotách</a:t>
            </a:r>
            <a:r>
              <a:rPr lang="cs-CZ" sz="1800" dirty="0"/>
              <a:t> kamarádství (laskavost ...) a poukažte na nevhodnost negativního chování.</a:t>
            </a:r>
          </a:p>
          <a:p>
            <a:pPr marL="803275" indent="0">
              <a:buNone/>
            </a:pPr>
            <a:r>
              <a:rPr lang="cs-CZ" sz="1800" dirty="0"/>
              <a:t>„Co dělá dobrý kamarád a co nedělá?“</a:t>
            </a:r>
          </a:p>
          <a:p>
            <a:pPr marL="0" indent="0">
              <a:buNone/>
            </a:pPr>
            <a:r>
              <a:rPr lang="cs-CZ" sz="1800" dirty="0"/>
              <a:t>ZDROJ</a:t>
            </a:r>
          </a:p>
          <a:p>
            <a:pPr marL="0" indent="0">
              <a:buNone/>
            </a:pPr>
            <a:r>
              <a:rPr lang="cs-CZ" sz="1800" dirty="0">
                <a:hlinkClick r:id="rId2"/>
              </a:rPr>
              <a:t>https://www.psychologytoday.com/us/blog/growing-friendships/201404/frenemies</a:t>
            </a:r>
            <a:endParaRPr lang="cs-CZ" sz="1800" dirty="0"/>
          </a:p>
          <a:p>
            <a:endParaRPr lang="en-US" sz="1800" dirty="0"/>
          </a:p>
        </p:txBody>
      </p:sp>
    </p:spTree>
    <p:extLst>
      <p:ext uri="{BB962C8B-B14F-4D97-AF65-F5344CB8AC3E}">
        <p14:creationId xmlns:p14="http://schemas.microsoft.com/office/powerpoint/2010/main" val="354086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4759" y="178265"/>
            <a:ext cx="7581006" cy="7569858"/>
          </a:xfrm>
        </p:spPr>
      </p:pic>
      <p:sp>
        <p:nvSpPr>
          <p:cNvPr id="6" name="Zástupný symbol pro text 5"/>
          <p:cNvSpPr>
            <a:spLocks noGrp="1"/>
          </p:cNvSpPr>
          <p:nvPr>
            <p:ph type="body" sz="half" idx="2"/>
          </p:nvPr>
        </p:nvSpPr>
        <p:spPr>
          <a:xfrm>
            <a:off x="839788" y="2057400"/>
            <a:ext cx="3932237" cy="4289612"/>
          </a:xfrm>
        </p:spPr>
        <p:txBody>
          <a:bodyPr>
            <a:normAutofit/>
          </a:bodyPr>
          <a:lstStyle/>
          <a:p>
            <a:endParaRPr lang="cs-CZ" sz="2400" dirty="0"/>
          </a:p>
          <a:p>
            <a:r>
              <a:rPr lang="cs-CZ" sz="2400" dirty="0"/>
              <a:t>Příčin může být mnoho a s velkou pravděpodobností se jedná o souhru několika z nich.</a:t>
            </a:r>
          </a:p>
        </p:txBody>
      </p:sp>
      <p:sp>
        <p:nvSpPr>
          <p:cNvPr id="7" name="Nadpis 6"/>
          <p:cNvSpPr>
            <a:spLocks noGrp="1"/>
          </p:cNvSpPr>
          <p:nvPr>
            <p:ph type="title"/>
          </p:nvPr>
        </p:nvSpPr>
        <p:spPr/>
        <p:txBody>
          <a:bodyPr>
            <a:normAutofit/>
          </a:bodyPr>
          <a:lstStyle/>
          <a:p>
            <a:r>
              <a:rPr lang="cs-CZ" dirty="0"/>
              <a:t>Proč paní na obr. v konkrétní chvíli pomůže?</a:t>
            </a:r>
          </a:p>
        </p:txBody>
      </p:sp>
    </p:spTree>
    <p:extLst>
      <p:ext uri="{BB962C8B-B14F-4D97-AF65-F5344CB8AC3E}">
        <p14:creationId xmlns:p14="http://schemas.microsoft.com/office/powerpoint/2010/main" val="402015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0305" y="365125"/>
            <a:ext cx="11443447" cy="1840193"/>
          </a:xfrm>
        </p:spPr>
        <p:txBody>
          <a:bodyPr>
            <a:normAutofit/>
          </a:bodyPr>
          <a:lstStyle/>
          <a:p>
            <a:r>
              <a:rPr lang="cs-CZ" dirty="0"/>
              <a:t>Prosociální motivy jsou výsledkem souhry osobnosti a konkrétní (sociální) situace</a:t>
            </a:r>
          </a:p>
        </p:txBody>
      </p:sp>
      <p:sp>
        <p:nvSpPr>
          <p:cNvPr id="3" name="Zástupný symbol pro obsah 2"/>
          <p:cNvSpPr>
            <a:spLocks noGrp="1"/>
          </p:cNvSpPr>
          <p:nvPr>
            <p:ph idx="1"/>
          </p:nvPr>
        </p:nvSpPr>
        <p:spPr>
          <a:xfrm>
            <a:off x="838200" y="1825624"/>
            <a:ext cx="10739718" cy="5032375"/>
          </a:xfrm>
        </p:spPr>
        <p:txBody>
          <a:bodyPr>
            <a:normAutofit/>
          </a:bodyPr>
          <a:lstStyle/>
          <a:p>
            <a:pPr>
              <a:buFont typeface="Wingdings" panose="05000000000000000000" pitchFamily="2" charset="2"/>
              <a:buChar char="ü"/>
            </a:pPr>
            <a:endParaRPr lang="cs-CZ" dirty="0"/>
          </a:p>
          <a:p>
            <a:pPr>
              <a:buFont typeface="Wingdings" panose="05000000000000000000" pitchFamily="2" charset="2"/>
              <a:buChar char="ü"/>
            </a:pPr>
            <a:endParaRPr lang="cs-CZ" dirty="0"/>
          </a:p>
          <a:p>
            <a:pPr>
              <a:buFont typeface="Wingdings" panose="05000000000000000000" pitchFamily="2" charset="2"/>
              <a:buChar char="ü"/>
            </a:pPr>
            <a:r>
              <a:rPr lang="cs-CZ" dirty="0"/>
              <a:t>Více či méně prosociálně se chováme v závislosti na naší </a:t>
            </a:r>
            <a:r>
              <a:rPr lang="cs-CZ" u="sng" dirty="0"/>
              <a:t>povaze a (sociální) SITUACI. </a:t>
            </a:r>
            <a:r>
              <a:rPr lang="cs-CZ" dirty="0"/>
              <a:t> </a:t>
            </a:r>
          </a:p>
          <a:p>
            <a:pPr marL="0" indent="0">
              <a:buNone/>
            </a:pPr>
            <a:endParaRPr lang="cs-CZ" dirty="0"/>
          </a:p>
          <a:p>
            <a:pPr marL="444500" indent="0">
              <a:buNone/>
            </a:pPr>
            <a:r>
              <a:rPr lang="cs-CZ" dirty="0"/>
              <a:t> - Vyhněme se základní </a:t>
            </a:r>
            <a:r>
              <a:rPr lang="cs-CZ" dirty="0" err="1"/>
              <a:t>atribuční</a:t>
            </a:r>
            <a:r>
              <a:rPr lang="cs-CZ" dirty="0"/>
              <a:t> chybě, tj. přesvědčení, že pomáhání vypovídá především o (andělské) povaze pomáhajícího …</a:t>
            </a:r>
          </a:p>
          <a:p>
            <a:pPr marL="444500" indent="0">
              <a:buNone/>
            </a:pPr>
            <a:endParaRPr lang="cs-CZ" u="sng" dirty="0"/>
          </a:p>
          <a:p>
            <a:pPr marL="0" indent="0">
              <a:buNone/>
            </a:pPr>
            <a:endParaRPr lang="cs-CZ" dirty="0"/>
          </a:p>
        </p:txBody>
      </p:sp>
    </p:spTree>
    <p:extLst>
      <p:ext uri="{BB962C8B-B14F-4D97-AF65-F5344CB8AC3E}">
        <p14:creationId xmlns:p14="http://schemas.microsoft.com/office/powerpoint/2010/main" val="1028174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1342" y="177614"/>
            <a:ext cx="10515600" cy="1325563"/>
          </a:xfrm>
        </p:spPr>
        <p:txBody>
          <a:bodyPr>
            <a:normAutofit fontScale="90000"/>
          </a:bodyPr>
          <a:lstStyle/>
          <a:p>
            <a:br>
              <a:rPr lang="cs-CZ" dirty="0"/>
            </a:br>
            <a:r>
              <a:rPr lang="cs-CZ" dirty="0"/>
              <a:t>Může záležet na tom, …</a:t>
            </a:r>
            <a:br>
              <a:rPr lang="cs-CZ" dirty="0"/>
            </a:br>
            <a:endParaRPr lang="cs-CZ" dirty="0"/>
          </a:p>
        </p:txBody>
      </p:sp>
      <p:sp>
        <p:nvSpPr>
          <p:cNvPr id="4" name="Ovál 3"/>
          <p:cNvSpPr/>
          <p:nvPr/>
        </p:nvSpPr>
        <p:spPr>
          <a:xfrm>
            <a:off x="4081183" y="2317797"/>
            <a:ext cx="3787588" cy="323093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indent="0">
              <a:buNone/>
            </a:pPr>
            <a:r>
              <a:rPr lang="cs-CZ" i="1" dirty="0"/>
              <a:t>… </a:t>
            </a:r>
            <a:r>
              <a:rPr lang="cs-CZ" dirty="0"/>
              <a:t>co CÍTÍ </a:t>
            </a:r>
            <a:r>
              <a:rPr lang="cs-CZ" i="1" dirty="0"/>
              <a:t>(</a:t>
            </a:r>
            <a:r>
              <a:rPr lang="cs-CZ" dirty="0"/>
              <a:t>např. </a:t>
            </a:r>
            <a:r>
              <a:rPr lang="cs-CZ" i="1" dirty="0"/>
              <a:t>Cítí soucit? Vyvolává v ní dobrý skutek dobrý pocit? Cítila by se špatně, kdyby nevyhověla prosbě?)</a:t>
            </a:r>
            <a:r>
              <a:rPr lang="cs-CZ" dirty="0"/>
              <a:t>, </a:t>
            </a:r>
          </a:p>
        </p:txBody>
      </p:sp>
      <p:sp>
        <p:nvSpPr>
          <p:cNvPr id="8" name="Ovál 7"/>
          <p:cNvSpPr/>
          <p:nvPr/>
        </p:nvSpPr>
        <p:spPr>
          <a:xfrm>
            <a:off x="140635" y="3637428"/>
            <a:ext cx="3926541" cy="307265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indent="0">
              <a:buNone/>
            </a:pPr>
            <a:r>
              <a:rPr lang="cs-CZ" dirty="0"/>
              <a:t>… co si v dané situaci MYSLÍ (např. </a:t>
            </a:r>
            <a:r>
              <a:rPr lang="cs-CZ" i="1" dirty="0"/>
              <a:t>Je to situace, která vyžaduje pomoc? Je spravedlivé pomáhat žebrákům? Zaslouží si pomoc?), </a:t>
            </a:r>
          </a:p>
        </p:txBody>
      </p:sp>
      <p:sp>
        <p:nvSpPr>
          <p:cNvPr id="9" name="Ovál 8"/>
          <p:cNvSpPr/>
          <p:nvPr/>
        </p:nvSpPr>
        <p:spPr>
          <a:xfrm>
            <a:off x="7713010" y="840395"/>
            <a:ext cx="4254872" cy="292473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indent="0">
              <a:buNone/>
            </a:pPr>
            <a:r>
              <a:rPr lang="cs-CZ" dirty="0"/>
              <a:t>… a jak vnímá svou ODPOVĚDNOST v dané situaci (např. </a:t>
            </a:r>
            <a:r>
              <a:rPr lang="cs-CZ" i="1" dirty="0"/>
              <a:t>Chce na sebe v tuto chvíli vzít roli toho, kdo někomu pomůže?</a:t>
            </a:r>
            <a:r>
              <a:rPr lang="cs-CZ" dirty="0"/>
              <a:t>)</a:t>
            </a:r>
          </a:p>
        </p:txBody>
      </p:sp>
    </p:spTree>
    <p:extLst>
      <p:ext uri="{BB962C8B-B14F-4D97-AF65-F5344CB8AC3E}">
        <p14:creationId xmlns:p14="http://schemas.microsoft.com/office/powerpoint/2010/main" val="241859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3910" y="2513965"/>
            <a:ext cx="10515600" cy="1325563"/>
          </a:xfrm>
        </p:spPr>
        <p:txBody>
          <a:bodyPr>
            <a:normAutofit fontScale="90000"/>
          </a:bodyPr>
          <a:lstStyle/>
          <a:p>
            <a:r>
              <a:rPr lang="cs-CZ" dirty="0"/>
              <a:t>Pusťte si video (1:49) z potravinové sbírky v r. 2018 a zaměřte se na to</a:t>
            </a:r>
            <a:r>
              <a:rPr lang="cs-CZ" b="1" dirty="0"/>
              <a:t>, jak 2 dotázaní lidé </a:t>
            </a:r>
            <a:r>
              <a:rPr lang="cs-CZ" b="1" u="sng" dirty="0"/>
              <a:t>zdůvodňují</a:t>
            </a:r>
            <a:r>
              <a:rPr lang="cs-CZ" b="1" dirty="0"/>
              <a:t> své rozhodnutí pomoci (tj. část od cca 1:10).</a:t>
            </a:r>
            <a:endParaRPr lang="cs-CZ" dirty="0"/>
          </a:p>
        </p:txBody>
      </p:sp>
      <p:sp>
        <p:nvSpPr>
          <p:cNvPr id="3" name="Zástupný symbol pro obsah 2"/>
          <p:cNvSpPr>
            <a:spLocks noGrp="1"/>
          </p:cNvSpPr>
          <p:nvPr>
            <p:ph idx="1"/>
          </p:nvPr>
        </p:nvSpPr>
        <p:spPr>
          <a:xfrm>
            <a:off x="803910" y="4591685"/>
            <a:ext cx="10515600" cy="4351338"/>
          </a:xfrm>
        </p:spPr>
        <p:txBody>
          <a:bodyPr/>
          <a:lstStyle/>
          <a:p>
            <a:pPr marL="0" indent="0">
              <a:buNone/>
            </a:pPr>
            <a:r>
              <a:rPr lang="cs-CZ" dirty="0"/>
              <a:t>https://tv.idnes.cz/domaci/po-republice-probiha-potravinova-sbirka-urcena-svobodnym-maminkam-a-seniorum.V181110_124942_zpravodaj_heli</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 y="0"/>
            <a:ext cx="2065020" cy="2065020"/>
          </a:xfrm>
          <a:prstGeom prst="rect">
            <a:avLst/>
          </a:prstGeom>
        </p:spPr>
      </p:pic>
    </p:spTree>
    <p:extLst>
      <p:ext uri="{BB962C8B-B14F-4D97-AF65-F5344CB8AC3E}">
        <p14:creationId xmlns:p14="http://schemas.microsoft.com/office/powerpoint/2010/main" val="408865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3910" y="4331970"/>
            <a:ext cx="10515600" cy="1149508"/>
          </a:xfrm>
        </p:spPr>
        <p:txBody>
          <a:bodyPr>
            <a:normAutofit fontScale="90000"/>
          </a:bodyPr>
          <a:lstStyle/>
          <a:p>
            <a:r>
              <a:rPr lang="cs-CZ" dirty="0"/>
              <a:t>Ve videu zazněl tento 1. důvod:</a:t>
            </a:r>
            <a:br>
              <a:rPr lang="cs-CZ" dirty="0"/>
            </a:br>
            <a:br>
              <a:rPr lang="cs-CZ" dirty="0"/>
            </a:br>
            <a:endParaRPr lang="cs-CZ" dirty="0"/>
          </a:p>
        </p:txBody>
      </p:sp>
      <p:sp>
        <p:nvSpPr>
          <p:cNvPr id="3" name="Zástupný symbol pro obsah 2"/>
          <p:cNvSpPr>
            <a:spLocks noGrp="1"/>
          </p:cNvSpPr>
          <p:nvPr>
            <p:ph idx="1"/>
          </p:nvPr>
        </p:nvSpPr>
        <p:spPr>
          <a:xfrm>
            <a:off x="803910" y="4605337"/>
            <a:ext cx="10397490" cy="4104323"/>
          </a:xfrm>
        </p:spPr>
        <p:txBody>
          <a:bodyPr/>
          <a:lstStyle/>
          <a:p>
            <a:pPr marL="0" indent="0">
              <a:buNone/>
            </a:pPr>
            <a:r>
              <a:rPr lang="cs-CZ" dirty="0"/>
              <a:t>„Protože mám taky děti a chápu ty ženy v nouzi…tak asi jenom proto.“</a:t>
            </a:r>
          </a:p>
          <a:p>
            <a:pPr marL="0" indent="0" algn="ctr">
              <a:buNone/>
            </a:pPr>
            <a:endParaRPr lang="cs-CZ" dirty="0"/>
          </a:p>
          <a:p>
            <a:pPr marL="0" indent="0" algn="ctr">
              <a:buNone/>
            </a:pPr>
            <a:r>
              <a:rPr lang="cs-CZ" dirty="0"/>
              <a:t>??? </a:t>
            </a:r>
          </a:p>
          <a:p>
            <a:pPr marL="0" indent="0" algn="ctr">
              <a:buNone/>
            </a:pPr>
            <a:r>
              <a:rPr lang="cs-CZ" dirty="0"/>
              <a:t>Jaké myšlenky a pocity se asi s tímto důvodem pojí?</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 y="0"/>
            <a:ext cx="2065020" cy="2065020"/>
          </a:xfrm>
          <a:prstGeom prst="rect">
            <a:avLst/>
          </a:prstGeom>
        </p:spPr>
      </p:pic>
      <p:pic>
        <p:nvPicPr>
          <p:cNvPr id="5" name="Obrázek 4"/>
          <p:cNvPicPr>
            <a:picLocks noChangeAspect="1"/>
          </p:cNvPicPr>
          <p:nvPr/>
        </p:nvPicPr>
        <p:blipFill>
          <a:blip r:embed="rId3"/>
          <a:stretch>
            <a:fillRect/>
          </a:stretch>
        </p:blipFill>
        <p:spPr>
          <a:xfrm>
            <a:off x="5119370" y="0"/>
            <a:ext cx="6969760" cy="3920490"/>
          </a:xfrm>
          <a:prstGeom prst="rect">
            <a:avLst/>
          </a:prstGeom>
        </p:spPr>
      </p:pic>
    </p:spTree>
    <p:extLst>
      <p:ext uri="{BB962C8B-B14F-4D97-AF65-F5344CB8AC3E}">
        <p14:creationId xmlns:p14="http://schemas.microsoft.com/office/powerpoint/2010/main" val="1220030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3910" y="4155915"/>
            <a:ext cx="10515600" cy="1325563"/>
          </a:xfrm>
        </p:spPr>
        <p:txBody>
          <a:bodyPr>
            <a:normAutofit fontScale="90000"/>
          </a:bodyPr>
          <a:lstStyle/>
          <a:p>
            <a:r>
              <a:rPr lang="cs-CZ" dirty="0"/>
              <a:t>Ve videu zazněl tento 2. důvod:</a:t>
            </a:r>
            <a:br>
              <a:rPr lang="cs-CZ" dirty="0"/>
            </a:br>
            <a:br>
              <a:rPr lang="cs-CZ" dirty="0"/>
            </a:br>
            <a:endParaRPr lang="cs-CZ" dirty="0"/>
          </a:p>
        </p:txBody>
      </p:sp>
      <p:sp>
        <p:nvSpPr>
          <p:cNvPr id="3" name="Zástupný symbol pro obsah 2"/>
          <p:cNvSpPr>
            <a:spLocks noGrp="1"/>
          </p:cNvSpPr>
          <p:nvPr>
            <p:ph idx="1"/>
          </p:nvPr>
        </p:nvSpPr>
        <p:spPr>
          <a:xfrm>
            <a:off x="803910" y="4605337"/>
            <a:ext cx="10397490" cy="4104323"/>
          </a:xfrm>
        </p:spPr>
        <p:txBody>
          <a:bodyPr/>
          <a:lstStyle/>
          <a:p>
            <a:pPr marL="0" indent="0">
              <a:buNone/>
            </a:pPr>
            <a:r>
              <a:rPr lang="cs-CZ" dirty="0"/>
              <a:t>„Mně to připadá normální.“</a:t>
            </a:r>
          </a:p>
          <a:p>
            <a:pPr marL="0" indent="0" algn="ctr">
              <a:buNone/>
            </a:pPr>
            <a:endParaRPr lang="cs-CZ" dirty="0"/>
          </a:p>
          <a:p>
            <a:pPr marL="0" indent="0" algn="ctr">
              <a:buNone/>
            </a:pPr>
            <a:r>
              <a:rPr lang="cs-CZ" dirty="0"/>
              <a:t>??? </a:t>
            </a:r>
          </a:p>
          <a:p>
            <a:pPr marL="0" indent="0" algn="ctr">
              <a:buNone/>
            </a:pPr>
            <a:r>
              <a:rPr lang="cs-CZ" dirty="0"/>
              <a:t>Jaké myšlenky a pocity se asi s tímto důvodem pojí?</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 y="0"/>
            <a:ext cx="2065020" cy="2065020"/>
          </a:xfrm>
          <a:prstGeom prst="rect">
            <a:avLst/>
          </a:prstGeom>
        </p:spPr>
      </p:pic>
      <p:pic>
        <p:nvPicPr>
          <p:cNvPr id="6" name="Obrázek 5"/>
          <p:cNvPicPr>
            <a:picLocks noChangeAspect="1"/>
          </p:cNvPicPr>
          <p:nvPr/>
        </p:nvPicPr>
        <p:blipFill>
          <a:blip r:embed="rId3"/>
          <a:stretch>
            <a:fillRect/>
          </a:stretch>
        </p:blipFill>
        <p:spPr>
          <a:xfrm>
            <a:off x="5425440" y="0"/>
            <a:ext cx="6766560" cy="3806190"/>
          </a:xfrm>
          <a:prstGeom prst="rect">
            <a:avLst/>
          </a:prstGeom>
        </p:spPr>
      </p:pic>
    </p:spTree>
    <p:extLst>
      <p:ext uri="{BB962C8B-B14F-4D97-AF65-F5344CB8AC3E}">
        <p14:creationId xmlns:p14="http://schemas.microsoft.com/office/powerpoint/2010/main" val="296115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Hlavní zdroje prosociální motivace</a:t>
            </a:r>
          </a:p>
        </p:txBody>
      </p:sp>
      <p:sp>
        <p:nvSpPr>
          <p:cNvPr id="3" name="Zástupný symbol pro text 2"/>
          <p:cNvSpPr>
            <a:spLocks noGrp="1"/>
          </p:cNvSpPr>
          <p:nvPr>
            <p:ph type="body" idx="1"/>
          </p:nvPr>
        </p:nvSpPr>
        <p:spPr/>
        <p:txBody>
          <a:bodyPr>
            <a:normAutofit/>
          </a:bodyPr>
          <a:lstStyle/>
          <a:p>
            <a:pPr marL="457200" indent="-457200">
              <a:buAutoNum type="arabicPeriod"/>
            </a:pPr>
            <a:r>
              <a:rPr lang="cs-CZ" dirty="0"/>
              <a:t>Morální emoce a úvahy</a:t>
            </a:r>
          </a:p>
        </p:txBody>
      </p:sp>
      <p:sp>
        <p:nvSpPr>
          <p:cNvPr id="4" name="Zástupný symbol pro obsah 3"/>
          <p:cNvSpPr>
            <a:spLocks noGrp="1"/>
          </p:cNvSpPr>
          <p:nvPr>
            <p:ph sz="half" idx="2"/>
          </p:nvPr>
        </p:nvSpPr>
        <p:spPr/>
        <p:txBody>
          <a:bodyPr>
            <a:normAutofit fontScale="92500" lnSpcReduction="20000"/>
          </a:bodyPr>
          <a:lstStyle/>
          <a:p>
            <a:pPr>
              <a:buFontTx/>
              <a:buChar char="-"/>
            </a:pPr>
            <a:endParaRPr lang="cs-CZ" dirty="0"/>
          </a:p>
          <a:p>
            <a:pPr>
              <a:buFontTx/>
              <a:buChar char="-"/>
            </a:pPr>
            <a:r>
              <a:rPr lang="cs-CZ" dirty="0"/>
              <a:t>Vnímání utrpení/potřeby druhého může vyvolat:</a:t>
            </a:r>
          </a:p>
          <a:p>
            <a:pPr>
              <a:buFontTx/>
              <a:buChar char="-"/>
            </a:pPr>
            <a:endParaRPr lang="cs-CZ" dirty="0"/>
          </a:p>
          <a:p>
            <a:pPr marL="514350" indent="-514350">
              <a:buAutoNum type="arabicParenBoth"/>
            </a:pPr>
            <a:r>
              <a:rPr lang="cs-CZ" b="1" dirty="0"/>
              <a:t>morální emoci soucitu</a:t>
            </a:r>
          </a:p>
          <a:p>
            <a:pPr marL="514350" indent="-514350">
              <a:buAutoNum type="arabicParenBoth"/>
            </a:pPr>
            <a:r>
              <a:rPr lang="cs-CZ" b="1" dirty="0"/>
              <a:t>či morální úvahy </a:t>
            </a:r>
            <a:r>
              <a:rPr lang="cs-CZ" dirty="0"/>
              <a:t>o hodnotách a zásadách (dobro druhého člověka, spravedlnost, lidská práva, povinnost pomoci někomu v nouzi).</a:t>
            </a:r>
          </a:p>
          <a:p>
            <a:pPr>
              <a:buFontTx/>
              <a:buChar char="-"/>
            </a:pPr>
            <a:endParaRPr lang="cs-CZ" dirty="0"/>
          </a:p>
        </p:txBody>
      </p:sp>
      <p:sp>
        <p:nvSpPr>
          <p:cNvPr id="5" name="Zástupný symbol pro text 4"/>
          <p:cNvSpPr>
            <a:spLocks noGrp="1"/>
          </p:cNvSpPr>
          <p:nvPr>
            <p:ph type="body" sz="quarter" idx="3"/>
          </p:nvPr>
        </p:nvSpPr>
        <p:spPr/>
        <p:txBody>
          <a:bodyPr/>
          <a:lstStyle/>
          <a:p>
            <a:r>
              <a:rPr lang="cs-CZ" dirty="0"/>
              <a:t>2. Preskriptivní sociální normy</a:t>
            </a:r>
          </a:p>
        </p:txBody>
      </p:sp>
      <p:sp>
        <p:nvSpPr>
          <p:cNvPr id="6" name="Zástupný symbol pro obsah 5"/>
          <p:cNvSpPr>
            <a:spLocks noGrp="1"/>
          </p:cNvSpPr>
          <p:nvPr>
            <p:ph sz="quarter" idx="4"/>
          </p:nvPr>
        </p:nvSpPr>
        <p:spPr/>
        <p:txBody>
          <a:bodyPr>
            <a:normAutofit fontScale="92500" lnSpcReduction="20000"/>
          </a:bodyPr>
          <a:lstStyle/>
          <a:p>
            <a:pPr>
              <a:buFontTx/>
              <a:buChar char="-"/>
            </a:pPr>
            <a:endParaRPr lang="cs-CZ" dirty="0"/>
          </a:p>
          <a:p>
            <a:pPr>
              <a:buFontTx/>
              <a:buChar char="-"/>
            </a:pPr>
            <a:r>
              <a:rPr lang="cs-CZ" dirty="0"/>
              <a:t>Vnímání utrpení/potřeby druhého může vyvolat:</a:t>
            </a:r>
          </a:p>
          <a:p>
            <a:pPr>
              <a:buFontTx/>
              <a:buChar char="-"/>
            </a:pPr>
            <a:endParaRPr lang="cs-CZ" dirty="0"/>
          </a:p>
          <a:p>
            <a:pPr marL="0" indent="0">
              <a:buNone/>
            </a:pPr>
            <a:r>
              <a:rPr lang="cs-CZ" dirty="0"/>
              <a:t>pohnutku chovat se </a:t>
            </a:r>
            <a:r>
              <a:rPr lang="cs-CZ" b="1" dirty="0"/>
              <a:t>sociálně žádoucím způsobem.</a:t>
            </a:r>
          </a:p>
          <a:p>
            <a:pPr marL="0" indent="0">
              <a:buNone/>
            </a:pPr>
            <a:endParaRPr lang="cs-CZ" dirty="0"/>
          </a:p>
          <a:p>
            <a:pPr>
              <a:buFontTx/>
              <a:buChar char="-"/>
            </a:pPr>
            <a:r>
              <a:rPr lang="cs-CZ" dirty="0"/>
              <a:t>Soc. normy mají často morální kořeny, které mohou a nemusejí být jedincem zvnitřněny.</a:t>
            </a:r>
          </a:p>
        </p:txBody>
      </p:sp>
    </p:spTree>
    <p:extLst>
      <p:ext uri="{BB962C8B-B14F-4D97-AF65-F5344CB8AC3E}">
        <p14:creationId xmlns:p14="http://schemas.microsoft.com/office/powerpoint/2010/main" val="194734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 Mírné negativní zkušenosti zvyšují soucit s lidmi v PODOBNÉ tíživější situaci</a:t>
            </a:r>
          </a:p>
        </p:txBody>
      </p:sp>
      <p:sp>
        <p:nvSpPr>
          <p:cNvPr id="3" name="Zástupný symbol pro obsah 2"/>
          <p:cNvSpPr>
            <a:spLocks noGrp="1"/>
          </p:cNvSpPr>
          <p:nvPr>
            <p:ph idx="1"/>
          </p:nvPr>
        </p:nvSpPr>
        <p:spPr/>
        <p:txBody>
          <a:bodyPr/>
          <a:lstStyle/>
          <a:p>
            <a:pPr>
              <a:buFont typeface="Wingdings" panose="05000000000000000000" pitchFamily="2" charset="2"/>
              <a:buChar char="ü"/>
            </a:pPr>
            <a:r>
              <a:rPr lang="cs-CZ" dirty="0"/>
              <a:t> Platí, že vlastní mírný negativní zážitek (např. mírné diskriminace) typicky zvýší citlivost lidí k dané otázce a soucit s těmi, kteří podobné věci zažívají ve větší míře. Co člověk v malé míře zažije na vlastní kůži, dokáže lépe pochopit a odsoudit. </a:t>
            </a:r>
          </a:p>
          <a:p>
            <a:pPr>
              <a:buFont typeface="Wingdings" panose="05000000000000000000" pitchFamily="2" charset="2"/>
              <a:buChar char="ü"/>
            </a:pPr>
            <a:endParaRPr lang="cs-CZ" dirty="0"/>
          </a:p>
          <a:p>
            <a:pPr marL="1438275" indent="0">
              <a:buNone/>
            </a:pPr>
            <a:r>
              <a:rPr lang="cs-CZ" dirty="0"/>
              <a:t>Při experimentech se ukazuje, že např. i </a:t>
            </a:r>
            <a:r>
              <a:rPr lang="cs-CZ" u="sng" dirty="0"/>
              <a:t>malý</a:t>
            </a:r>
            <a:r>
              <a:rPr lang="cs-CZ" dirty="0"/>
              <a:t> spánkový deficit vede lidi k tomu, že daleko razantněji odsuzují spánkovou deprivaci jako způsob mučení vězňů. (Přitom v tak extrémní otázce by člověk mohl očekávat vysokou míru odsouzení, která nebude záviset na vlastní zkušenosti.)</a:t>
            </a:r>
          </a:p>
        </p:txBody>
      </p:sp>
    </p:spTree>
    <p:extLst>
      <p:ext uri="{BB962C8B-B14F-4D97-AF65-F5344CB8AC3E}">
        <p14:creationId xmlns:p14="http://schemas.microsoft.com/office/powerpoint/2010/main" val="619432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Soucítíme také více s lidmi, které vnímáme jako sobě PODOBNÉ</a:t>
            </a:r>
          </a:p>
        </p:txBody>
      </p:sp>
      <p:sp>
        <p:nvSpPr>
          <p:cNvPr id="3" name="Zástupný symbol pro obsah 2"/>
          <p:cNvSpPr>
            <a:spLocks noGrp="1"/>
          </p:cNvSpPr>
          <p:nvPr>
            <p:ph idx="1"/>
          </p:nvPr>
        </p:nvSpPr>
        <p:spPr/>
        <p:txBody>
          <a:bodyPr>
            <a:normAutofit lnSpcReduction="10000"/>
          </a:bodyPr>
          <a:lstStyle/>
          <a:p>
            <a:pPr>
              <a:buFont typeface="Wingdings" panose="05000000000000000000" pitchFamily="2" charset="2"/>
              <a:buChar char="ü"/>
            </a:pPr>
            <a:r>
              <a:rPr lang="cs-CZ" dirty="0"/>
              <a:t>Stejně jako u sociálního vlivu i zde hraje roli vnímaná podobnost (ve vzhledu, názorech, životních rolích apod.).</a:t>
            </a:r>
          </a:p>
          <a:p>
            <a:pPr>
              <a:buFont typeface="Wingdings" panose="05000000000000000000" pitchFamily="2" charset="2"/>
              <a:buChar char="ü"/>
            </a:pPr>
            <a:endParaRPr lang="cs-CZ" dirty="0"/>
          </a:p>
          <a:p>
            <a:pPr>
              <a:buFont typeface="Wingdings" panose="05000000000000000000" pitchFamily="2" charset="2"/>
              <a:buChar char="ü"/>
            </a:pPr>
            <a:r>
              <a:rPr lang="cs-CZ" dirty="0"/>
              <a:t>Člověk se lépe vžije do lidí, kteří se mu v něčem podobají, a zdá se, že mu na nich i více záleží. </a:t>
            </a:r>
          </a:p>
          <a:p>
            <a:pPr>
              <a:buFont typeface="Wingdings" panose="05000000000000000000" pitchFamily="2" charset="2"/>
              <a:buChar char="ü"/>
            </a:pPr>
            <a:endParaRPr lang="cs-CZ" dirty="0"/>
          </a:p>
          <a:p>
            <a:pPr marL="901700" indent="0">
              <a:buNone/>
            </a:pPr>
            <a:r>
              <a:rPr lang="cs-CZ" dirty="0"/>
              <a:t> Např. experimenty s počítačově upravenými fotografiemi neznámých lidí tak, aby se více či méně podobali pokusným osobám, jasně ukázaly, že člověk je ŠTĚDŘEJŠÍ k lidem, kteří se mu vizuálně podobají </a:t>
            </a:r>
            <a:r>
              <a:rPr lang="cs-CZ" dirty="0">
                <a:sym typeface="Wingdings" panose="05000000000000000000" pitchFamily="2" charset="2"/>
              </a:rPr>
              <a:t></a:t>
            </a:r>
            <a:endParaRPr lang="cs-CZ" dirty="0"/>
          </a:p>
        </p:txBody>
      </p:sp>
    </p:spTree>
    <p:extLst>
      <p:ext uri="{BB962C8B-B14F-4D97-AF65-F5344CB8AC3E}">
        <p14:creationId xmlns:p14="http://schemas.microsoft.com/office/powerpoint/2010/main" val="1142593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DF443C-0358-4119-AC7A-781136DC8EF0}"/>
              </a:ext>
            </a:extLst>
          </p:cNvPr>
          <p:cNvSpPr>
            <a:spLocks noGrp="1"/>
          </p:cNvSpPr>
          <p:nvPr>
            <p:ph type="title"/>
          </p:nvPr>
        </p:nvSpPr>
        <p:spPr/>
        <p:txBody>
          <a:bodyPr/>
          <a:lstStyle/>
          <a:p>
            <a:pPr algn="ctr"/>
            <a:endParaRPr lang="en-US" dirty="0"/>
          </a:p>
        </p:txBody>
      </p:sp>
      <p:sp>
        <p:nvSpPr>
          <p:cNvPr id="3" name="Zástupný symbol pro text 2">
            <a:extLst>
              <a:ext uri="{FF2B5EF4-FFF2-40B4-BE49-F238E27FC236}">
                <a16:creationId xmlns:a16="http://schemas.microsoft.com/office/drawing/2014/main" id="{F31C7FA3-C8EA-429C-B776-98AB591AF4CC}"/>
              </a:ext>
            </a:extLst>
          </p:cNvPr>
          <p:cNvSpPr>
            <a:spLocks noGrp="1"/>
          </p:cNvSpPr>
          <p:nvPr>
            <p:ph type="body" idx="1"/>
          </p:nvPr>
        </p:nvSpPr>
        <p:spPr/>
        <p:txBody>
          <a:bodyPr>
            <a:normAutofit/>
          </a:bodyPr>
          <a:lstStyle/>
          <a:p>
            <a:pPr algn="ctr"/>
            <a:r>
              <a:rPr lang="cs-CZ" b="1" dirty="0">
                <a:solidFill>
                  <a:schemeClr val="tx1"/>
                </a:solidFill>
                <a:latin typeface="+mj-lt"/>
              </a:rPr>
              <a:t>Veřejné sbírky v ČR vybraly v r. 2020 </a:t>
            </a:r>
            <a:r>
              <a:rPr lang="cs-CZ" dirty="0">
                <a:solidFill>
                  <a:schemeClr val="tx1"/>
                </a:solidFill>
                <a:latin typeface="+mj-lt"/>
              </a:rPr>
              <a:t>rekordní množství peněz a materiální pomoci.</a:t>
            </a:r>
          </a:p>
          <a:p>
            <a:pPr algn="ctr"/>
            <a:endParaRPr lang="cs-CZ" dirty="0">
              <a:solidFill>
                <a:schemeClr val="tx1"/>
              </a:solidFill>
              <a:latin typeface="+mj-lt"/>
            </a:endParaRPr>
          </a:p>
          <a:p>
            <a:pPr algn="ctr"/>
            <a:r>
              <a:rPr lang="cs-CZ" dirty="0">
                <a:solidFill>
                  <a:schemeClr val="tx1"/>
                </a:solidFill>
                <a:latin typeface="+mj-lt"/>
              </a:rPr>
              <a:t>Závěrem hodiny se zamyslíme na tím, PROČ tomu tak je a JAKÝ lze očekávat vývoj.</a:t>
            </a:r>
          </a:p>
        </p:txBody>
      </p:sp>
      <p:sp>
        <p:nvSpPr>
          <p:cNvPr id="5" name="AutoShape 4" descr="Jak výhodněji utrácet peníze? | Kurzy.cz"/>
          <p:cNvSpPr>
            <a:spLocks noChangeAspect="1" noChangeArrowheads="1"/>
          </p:cNvSpPr>
          <p:nvPr/>
        </p:nvSpPr>
        <p:spPr bwMode="auto">
          <a:xfrm>
            <a:off x="155575" y="-822325"/>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860" y="280987"/>
            <a:ext cx="4343400" cy="3667125"/>
          </a:xfrm>
          <a:prstGeom prst="rect">
            <a:avLst/>
          </a:prstGeom>
        </p:spPr>
      </p:pic>
    </p:spTree>
    <p:extLst>
      <p:ext uri="{BB962C8B-B14F-4D97-AF65-F5344CB8AC3E}">
        <p14:creationId xmlns:p14="http://schemas.microsoft.com/office/powerpoint/2010/main" val="400958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Pomáhání jako skutečný altruismus</a:t>
            </a:r>
            <a:br>
              <a:rPr lang="cs-CZ" dirty="0"/>
            </a:b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7058" y="2096294"/>
            <a:ext cx="6735122" cy="4235926"/>
          </a:xfrm>
        </p:spPr>
      </p:pic>
    </p:spTree>
    <p:extLst>
      <p:ext uri="{BB962C8B-B14F-4D97-AF65-F5344CB8AC3E}">
        <p14:creationId xmlns:p14="http://schemas.microsoft.com/office/powerpoint/2010/main" val="3651701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Altruismus jako jedna z forem prosociálního chování</a:t>
            </a:r>
          </a:p>
        </p:txBody>
      </p:sp>
      <p:sp>
        <p:nvSpPr>
          <p:cNvPr id="3" name="Zástupný symbol pro obsah 2"/>
          <p:cNvSpPr>
            <a:spLocks noGrp="1"/>
          </p:cNvSpPr>
          <p:nvPr>
            <p:ph idx="1"/>
          </p:nvPr>
        </p:nvSpPr>
        <p:spPr/>
        <p:txBody>
          <a:bodyPr>
            <a:normAutofit/>
          </a:bodyPr>
          <a:lstStyle/>
          <a:p>
            <a:pPr>
              <a:buFontTx/>
              <a:buChar char="-"/>
            </a:pPr>
            <a:endParaRPr lang="cs-CZ" dirty="0"/>
          </a:p>
          <a:p>
            <a:pPr>
              <a:buFontTx/>
              <a:buChar char="-"/>
            </a:pPr>
            <a:r>
              <a:rPr lang="cs-CZ" dirty="0"/>
              <a:t>Zvláštní formou prosociálního chování jsou altruistické činy, které jsou chápány jako </a:t>
            </a:r>
            <a:r>
              <a:rPr lang="cs-CZ" i="1" dirty="0"/>
              <a:t>činy, jejichž primární hnací silou je </a:t>
            </a:r>
            <a:r>
              <a:rPr lang="cs-CZ" i="1" u="sng" dirty="0"/>
              <a:t>vnitřní morální motiv pomoci druhému bez ohledu na vlastní zájmy </a:t>
            </a:r>
            <a:r>
              <a:rPr lang="cs-CZ" dirty="0"/>
              <a:t>(zisky či rizika). </a:t>
            </a:r>
          </a:p>
          <a:p>
            <a:pPr>
              <a:buFontTx/>
              <a:buChar char="-"/>
            </a:pPr>
            <a:endParaRPr lang="cs-CZ" dirty="0"/>
          </a:p>
          <a:p>
            <a:pPr marL="712788" indent="0">
              <a:buNone/>
            </a:pPr>
            <a:r>
              <a:rPr lang="cs-CZ" dirty="0"/>
              <a:t>! Čistě altruistické činy se tak nemusí jejich aktérům vyplácet a někdy jsou riskantní, či dokonce život ohrožující…</a:t>
            </a:r>
          </a:p>
          <a:p>
            <a:pPr marL="712788" indent="0">
              <a:buNone/>
            </a:pPr>
            <a:endParaRPr lang="cs-CZ" dirty="0"/>
          </a:p>
          <a:p>
            <a:pPr marL="712788" indent="0">
              <a:buNone/>
            </a:pPr>
            <a:endParaRPr lang="cs-CZ" dirty="0"/>
          </a:p>
        </p:txBody>
      </p:sp>
    </p:spTree>
    <p:extLst>
      <p:ext uri="{BB962C8B-B14F-4D97-AF65-F5344CB8AC3E}">
        <p14:creationId xmlns:p14="http://schemas.microsoft.com/office/powerpoint/2010/main" val="3268434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C98322-8516-471A-BC4B-34962852C6DF}"/>
              </a:ext>
            </a:extLst>
          </p:cNvPr>
          <p:cNvSpPr>
            <a:spLocks noGrp="1"/>
          </p:cNvSpPr>
          <p:nvPr>
            <p:ph type="title"/>
          </p:nvPr>
        </p:nvSpPr>
        <p:spPr/>
        <p:txBody>
          <a:bodyPr/>
          <a:lstStyle/>
          <a:p>
            <a:r>
              <a:rPr lang="cs-CZ" dirty="0"/>
              <a:t>Altruismus a riziko vyhoření</a:t>
            </a:r>
            <a:endParaRPr lang="en-US" dirty="0"/>
          </a:p>
        </p:txBody>
      </p:sp>
      <p:sp>
        <p:nvSpPr>
          <p:cNvPr id="3" name="Zástupný symbol pro obsah 2">
            <a:extLst>
              <a:ext uri="{FF2B5EF4-FFF2-40B4-BE49-F238E27FC236}">
                <a16:creationId xmlns:a16="http://schemas.microsoft.com/office/drawing/2014/main" id="{89ADB0B8-8E1A-4DE0-99CE-027DE0BB82AD}"/>
              </a:ext>
            </a:extLst>
          </p:cNvPr>
          <p:cNvSpPr>
            <a:spLocks noGrp="1"/>
          </p:cNvSpPr>
          <p:nvPr>
            <p:ph idx="1"/>
          </p:nvPr>
        </p:nvSpPr>
        <p:spPr/>
        <p:txBody>
          <a:bodyPr/>
          <a:lstStyle/>
          <a:p>
            <a:pPr marL="0" indent="0">
              <a:buNone/>
            </a:pPr>
            <a:endParaRPr lang="cs-CZ" dirty="0"/>
          </a:p>
          <a:p>
            <a:pPr>
              <a:buFontTx/>
              <a:buChar char="-"/>
            </a:pPr>
            <a:r>
              <a:rPr lang="cs-CZ" dirty="0"/>
              <a:t>Jestliže člověk pomáhá druhým bez ohledu na své zisky/potřeby, zvyšuje se tím riziko vyčerpání!</a:t>
            </a:r>
          </a:p>
          <a:p>
            <a:pPr>
              <a:buFontTx/>
              <a:buChar char="-"/>
            </a:pPr>
            <a:endParaRPr lang="cs-CZ" dirty="0"/>
          </a:p>
          <a:p>
            <a:pPr marL="720725" indent="0">
              <a:buNone/>
            </a:pPr>
            <a:r>
              <a:rPr lang="cs-CZ" dirty="0"/>
              <a:t>Proto školení sociálních pracovníků a dalších pomáhajících často obsahují důležitý prvek – péči o sebe, o své vlastní zdroje jako nutný předpoklad péče o druhé.</a:t>
            </a:r>
            <a:endParaRPr lang="en-US" dirty="0"/>
          </a:p>
        </p:txBody>
      </p:sp>
    </p:spTree>
    <p:extLst>
      <p:ext uri="{BB962C8B-B14F-4D97-AF65-F5344CB8AC3E}">
        <p14:creationId xmlns:p14="http://schemas.microsoft.com/office/powerpoint/2010/main" val="3631006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023" y="230654"/>
            <a:ext cx="10515600" cy="1325563"/>
          </a:xfrm>
        </p:spPr>
        <p:txBody>
          <a:bodyPr/>
          <a:lstStyle/>
          <a:p>
            <a:r>
              <a:rPr lang="cs-CZ" dirty="0"/>
              <a:t>Další zdroj prosociální motivace: </a:t>
            </a:r>
            <a:br>
              <a:rPr lang="cs-CZ" dirty="0"/>
            </a:br>
            <a:r>
              <a:rPr lang="cs-CZ" dirty="0"/>
              <a:t>Sociální směna</a:t>
            </a:r>
          </a:p>
        </p:txBody>
      </p:sp>
      <p:sp>
        <p:nvSpPr>
          <p:cNvPr id="3" name="Zástupný symbol pro obsah 2"/>
          <p:cNvSpPr>
            <a:spLocks noGrp="1"/>
          </p:cNvSpPr>
          <p:nvPr>
            <p:ph idx="1"/>
          </p:nvPr>
        </p:nvSpPr>
        <p:spPr>
          <a:xfrm>
            <a:off x="389966" y="1825625"/>
            <a:ext cx="5109882" cy="4844166"/>
          </a:xfrm>
        </p:spPr>
        <p:txBody>
          <a:bodyPr>
            <a:normAutofit/>
          </a:bodyPr>
          <a:lstStyle/>
          <a:p>
            <a:pPr>
              <a:buFont typeface="Wingdings" panose="05000000000000000000" pitchFamily="2" charset="2"/>
              <a:buChar char="ü"/>
            </a:pPr>
            <a:endParaRPr lang="cs-CZ" dirty="0"/>
          </a:p>
          <a:p>
            <a:pPr>
              <a:buFont typeface="Wingdings" panose="05000000000000000000" pitchFamily="2" charset="2"/>
              <a:buChar char="ü"/>
            </a:pPr>
            <a:r>
              <a:rPr lang="cs-CZ" dirty="0"/>
              <a:t>Teorie sociální směny tvrdí, že lidé se chovají prosociálně proto, že se </a:t>
            </a:r>
            <a:r>
              <a:rPr lang="cs-CZ" b="1" dirty="0"/>
              <a:t>jim to (dlouhodobě) vyplatí</a:t>
            </a:r>
            <a:r>
              <a:rPr lang="cs-CZ" dirty="0"/>
              <a:t> a při rozhodování zvažují poměr zisků a ztrát.</a:t>
            </a:r>
          </a:p>
          <a:p>
            <a:pPr marL="0" indent="0">
              <a:buNone/>
            </a:pP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5522" y="1825625"/>
            <a:ext cx="6436658" cy="4567446"/>
          </a:xfrm>
          <a:prstGeom prst="rect">
            <a:avLst/>
          </a:prstGeom>
        </p:spPr>
      </p:pic>
    </p:spTree>
    <p:extLst>
      <p:ext uri="{BB962C8B-B14F-4D97-AF65-F5344CB8AC3E}">
        <p14:creationId xmlns:p14="http://schemas.microsoft.com/office/powerpoint/2010/main" val="3101216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2023" y="230654"/>
            <a:ext cx="10515600" cy="1325563"/>
          </a:xfrm>
        </p:spPr>
        <p:txBody>
          <a:bodyPr/>
          <a:lstStyle/>
          <a:p>
            <a:r>
              <a:rPr lang="cs-CZ" dirty="0"/>
              <a:t>Další zdroj prosociální motivace: </a:t>
            </a:r>
            <a:br>
              <a:rPr lang="cs-CZ" dirty="0"/>
            </a:br>
            <a:r>
              <a:rPr lang="cs-CZ" dirty="0"/>
              <a:t>Sociální směna</a:t>
            </a:r>
          </a:p>
        </p:txBody>
      </p:sp>
      <p:sp>
        <p:nvSpPr>
          <p:cNvPr id="3" name="Zástupný symbol pro obsah 2"/>
          <p:cNvSpPr>
            <a:spLocks noGrp="1"/>
          </p:cNvSpPr>
          <p:nvPr>
            <p:ph idx="1"/>
          </p:nvPr>
        </p:nvSpPr>
        <p:spPr>
          <a:xfrm>
            <a:off x="389965" y="1825625"/>
            <a:ext cx="11321743" cy="4844166"/>
          </a:xfrm>
        </p:spPr>
        <p:txBody>
          <a:bodyPr>
            <a:normAutofit lnSpcReduction="10000"/>
          </a:bodyPr>
          <a:lstStyle/>
          <a:p>
            <a:pPr marL="363538" indent="0">
              <a:buNone/>
            </a:pPr>
            <a:r>
              <a:rPr lang="cs-CZ" dirty="0"/>
              <a:t>Vlastní </a:t>
            </a:r>
            <a:r>
              <a:rPr lang="cs-CZ" dirty="0" err="1"/>
              <a:t>prosocialitou</a:t>
            </a:r>
            <a:r>
              <a:rPr lang="cs-CZ" dirty="0"/>
              <a:t> člověk může od druhých získávat zdroje, služby, informace, </a:t>
            </a:r>
            <a:r>
              <a:rPr lang="cs-CZ" u="sng" dirty="0"/>
              <a:t>lásku, obdiv</a:t>
            </a:r>
            <a:r>
              <a:rPr lang="cs-CZ" dirty="0"/>
              <a:t>, ale může také získávat vlastní </a:t>
            </a:r>
            <a:r>
              <a:rPr lang="cs-CZ" u="sng" dirty="0"/>
              <a:t>dobrý pocit </a:t>
            </a:r>
            <a:r>
              <a:rPr lang="cs-CZ" dirty="0"/>
              <a:t>z vykonaného skutku, či pozitivní hodnocení sebe sama, které jsou svého druhu také ziskem.</a:t>
            </a:r>
          </a:p>
          <a:p>
            <a:pPr marL="363538" indent="0">
              <a:buNone/>
            </a:pPr>
            <a:endParaRPr lang="cs-CZ" dirty="0"/>
          </a:p>
          <a:p>
            <a:pPr marL="363538" indent="0">
              <a:buNone/>
            </a:pPr>
            <a:endParaRPr lang="cs-CZ" dirty="0"/>
          </a:p>
          <a:p>
            <a:pPr marL="363538" indent="0">
              <a:buNone/>
            </a:pPr>
            <a:r>
              <a:rPr lang="cs-CZ" dirty="0"/>
              <a:t>Př. „Daruj krev a budeš se cítit dobře!“</a:t>
            </a:r>
          </a:p>
          <a:p>
            <a:pPr marL="363538" indent="0">
              <a:buNone/>
            </a:pPr>
            <a:endParaRPr lang="cs-CZ" dirty="0"/>
          </a:p>
          <a:p>
            <a:pPr marL="363538" indent="0">
              <a:buNone/>
            </a:pPr>
            <a:endParaRPr lang="cs-CZ" dirty="0"/>
          </a:p>
          <a:p>
            <a:pPr marL="363538" indent="0">
              <a:buNone/>
            </a:pPr>
            <a:r>
              <a:rPr lang="cs-CZ" dirty="0"/>
              <a:t>Na sociální směně není nic špatného a je základem spolupráce a společenské odpovědnosti.</a:t>
            </a:r>
          </a:p>
        </p:txBody>
      </p:sp>
    </p:spTree>
    <p:extLst>
      <p:ext uri="{BB962C8B-B14F-4D97-AF65-F5344CB8AC3E}">
        <p14:creationId xmlns:p14="http://schemas.microsoft.com/office/powerpoint/2010/main" val="2366698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Jaké jsou klíčové preskriptivní soc. normy podporující prosociální chování?</a:t>
            </a:r>
          </a:p>
        </p:txBody>
      </p:sp>
      <p:sp>
        <p:nvSpPr>
          <p:cNvPr id="3" name="Zástupný symbol pro text 2"/>
          <p:cNvSpPr>
            <a:spLocks noGrp="1"/>
          </p:cNvSpPr>
          <p:nvPr>
            <p:ph type="body" idx="1"/>
          </p:nvPr>
        </p:nvSpPr>
        <p:spPr/>
        <p:txBody>
          <a:bodyPr/>
          <a:lstStyle/>
          <a:p>
            <a:r>
              <a:rPr lang="cs-CZ" dirty="0"/>
              <a:t>Reciprocita (oboustrannost)</a:t>
            </a:r>
          </a:p>
        </p:txBody>
      </p:sp>
      <p:sp>
        <p:nvSpPr>
          <p:cNvPr id="4" name="Zástupný symbol pro obsah 3"/>
          <p:cNvSpPr>
            <a:spLocks noGrp="1"/>
          </p:cNvSpPr>
          <p:nvPr>
            <p:ph sz="half" idx="2"/>
          </p:nvPr>
        </p:nvSpPr>
        <p:spPr>
          <a:xfrm>
            <a:off x="839788" y="2505075"/>
            <a:ext cx="5157787" cy="4016748"/>
          </a:xfrm>
        </p:spPr>
        <p:txBody>
          <a:bodyPr>
            <a:normAutofit fontScale="92500" lnSpcReduction="20000"/>
          </a:bodyPr>
          <a:lstStyle/>
          <a:p>
            <a:pPr>
              <a:buFont typeface="Wingdings" panose="05000000000000000000" pitchFamily="2" charset="2"/>
              <a:buChar char="ü"/>
            </a:pPr>
            <a:r>
              <a:rPr lang="cs-CZ" dirty="0"/>
              <a:t> Máme pomoci těm, kdo nám pomohli. Jestliže někomu pomůžeme, v budoucnu nám on pomůže. Laskavostmi (i maličkostmi!) si budujeme společenský kapitál, protože je žádoucí udržovat dlouhodobě rovnováhu (splácet laskavosti apod.).</a:t>
            </a:r>
          </a:p>
          <a:p>
            <a:pPr marL="0" indent="0">
              <a:buNone/>
            </a:pPr>
            <a:endParaRPr lang="cs-CZ" dirty="0"/>
          </a:p>
          <a:p>
            <a:pPr marL="444500" indent="0">
              <a:buNone/>
            </a:pPr>
            <a:r>
              <a:rPr lang="cs-CZ" dirty="0"/>
              <a:t>Př. Sousedská výpomoc či vzájemné laskavosti a podpůrné vazby mezi politiky či </a:t>
            </a:r>
            <a:r>
              <a:rPr lang="cs-CZ" dirty="0" err="1"/>
              <a:t>influencery</a:t>
            </a:r>
            <a:r>
              <a:rPr lang="cs-CZ" dirty="0"/>
              <a:t>. </a:t>
            </a:r>
          </a:p>
        </p:txBody>
      </p:sp>
      <p:sp>
        <p:nvSpPr>
          <p:cNvPr id="5" name="Zástupný symbol pro text 4"/>
          <p:cNvSpPr>
            <a:spLocks noGrp="1"/>
          </p:cNvSpPr>
          <p:nvPr>
            <p:ph type="body" sz="quarter" idx="3"/>
          </p:nvPr>
        </p:nvSpPr>
        <p:spPr/>
        <p:txBody>
          <a:bodyPr/>
          <a:lstStyle/>
          <a:p>
            <a:r>
              <a:rPr lang="cs-CZ" dirty="0"/>
              <a:t>Sociální odpovědnost</a:t>
            </a:r>
          </a:p>
        </p:txBody>
      </p:sp>
      <p:sp>
        <p:nvSpPr>
          <p:cNvPr id="6" name="Zástupný symbol pro obsah 5"/>
          <p:cNvSpPr>
            <a:spLocks noGrp="1"/>
          </p:cNvSpPr>
          <p:nvPr>
            <p:ph sz="quarter" idx="4"/>
          </p:nvPr>
        </p:nvSpPr>
        <p:spPr>
          <a:xfrm>
            <a:off x="6172199" y="2505074"/>
            <a:ext cx="5580529" cy="4016749"/>
          </a:xfrm>
        </p:spPr>
        <p:txBody>
          <a:bodyPr>
            <a:normAutofit/>
          </a:bodyPr>
          <a:lstStyle/>
          <a:p>
            <a:pPr>
              <a:buFont typeface="Wingdings" panose="05000000000000000000" pitchFamily="2" charset="2"/>
              <a:buChar char="ü"/>
            </a:pPr>
            <a:r>
              <a:rPr lang="cs-CZ" dirty="0"/>
              <a:t> Jako společnost máme pomoci potřebným, tj. těm, kterým se nezadařilo, které postihlo neštěstí, nemoc, apod. Je žádoucí být ve společnosti solidární (bez ohledu na to, že konkrétní člověk třeba více dává a jiný více bere).</a:t>
            </a:r>
          </a:p>
          <a:p>
            <a:pPr marL="0" indent="0">
              <a:buNone/>
            </a:pPr>
            <a:endParaRPr lang="cs-CZ" dirty="0"/>
          </a:p>
          <a:p>
            <a:pPr marL="363538" indent="0">
              <a:buNone/>
            </a:pPr>
            <a:r>
              <a:rPr lang="cs-CZ" dirty="0"/>
              <a:t>Př. Sbírky při živelných pohromách. </a:t>
            </a:r>
          </a:p>
        </p:txBody>
      </p:sp>
    </p:spTree>
    <p:extLst>
      <p:ext uri="{BB962C8B-B14F-4D97-AF65-F5344CB8AC3E}">
        <p14:creationId xmlns:p14="http://schemas.microsoft.com/office/powerpoint/2010/main" val="251710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DE2FC0-28A1-479B-98B0-FE2CDA4D63EA}"/>
              </a:ext>
            </a:extLst>
          </p:cNvPr>
          <p:cNvSpPr>
            <a:spLocks noGrp="1"/>
          </p:cNvSpPr>
          <p:nvPr>
            <p:ph type="title"/>
          </p:nvPr>
        </p:nvSpPr>
        <p:spPr/>
        <p:txBody>
          <a:bodyPr/>
          <a:lstStyle/>
          <a:p>
            <a:r>
              <a:rPr lang="cs-CZ" dirty="0"/>
              <a:t>Trenérství jako sociální směna či altruismus?</a:t>
            </a:r>
            <a:endParaRPr lang="en-US" dirty="0"/>
          </a:p>
        </p:txBody>
      </p:sp>
      <p:sp>
        <p:nvSpPr>
          <p:cNvPr id="3" name="Zástupný symbol pro obsah 2">
            <a:extLst>
              <a:ext uri="{FF2B5EF4-FFF2-40B4-BE49-F238E27FC236}">
                <a16:creationId xmlns:a16="http://schemas.microsoft.com/office/drawing/2014/main" id="{B558296F-6676-4A88-B41F-466E38827948}"/>
              </a:ext>
            </a:extLst>
          </p:cNvPr>
          <p:cNvSpPr>
            <a:spLocks noGrp="1"/>
          </p:cNvSpPr>
          <p:nvPr>
            <p:ph idx="1"/>
          </p:nvPr>
        </p:nvSpPr>
        <p:spPr>
          <a:xfrm>
            <a:off x="838200" y="1437698"/>
            <a:ext cx="5148384" cy="4351338"/>
          </a:xfrm>
        </p:spPr>
        <p:txBody>
          <a:bodyPr>
            <a:normAutofit fontScale="77500" lnSpcReduction="20000"/>
          </a:bodyPr>
          <a:lstStyle/>
          <a:p>
            <a:pPr marL="0" indent="0">
              <a:buNone/>
            </a:pPr>
            <a:r>
              <a:rPr lang="cs-CZ" dirty="0">
                <a:latin typeface="+mj-lt"/>
              </a:rPr>
              <a:t> </a:t>
            </a:r>
          </a:p>
          <a:p>
            <a:pPr>
              <a:buFont typeface="Wingdings" panose="05000000000000000000" pitchFamily="2" charset="2"/>
              <a:buChar char="ü"/>
            </a:pPr>
            <a:r>
              <a:rPr lang="cs-CZ" dirty="0">
                <a:latin typeface="+mj-lt"/>
              </a:rPr>
              <a:t>Motivace k trenérství může být různorodá a složitá, ale často se setkáváme mimo jiné s tématem </a:t>
            </a:r>
            <a:r>
              <a:rPr lang="cs-CZ" dirty="0" err="1">
                <a:latin typeface="+mj-lt"/>
              </a:rPr>
              <a:t>prosociality</a:t>
            </a:r>
            <a:r>
              <a:rPr lang="cs-CZ" dirty="0">
                <a:latin typeface="+mj-lt"/>
              </a:rPr>
              <a:t>, tj. tím, že trenéry nějakým způsobem baví podporovat děti či jim to připadá smysluplné.</a:t>
            </a:r>
          </a:p>
          <a:p>
            <a:pPr marL="0" indent="0">
              <a:buNone/>
            </a:pPr>
            <a:endParaRPr lang="cs-CZ" dirty="0">
              <a:latin typeface="+mj-lt"/>
            </a:endParaRPr>
          </a:p>
          <a:p>
            <a:pPr marL="0" indent="0">
              <a:buNone/>
            </a:pPr>
            <a:endParaRPr lang="cs-CZ" dirty="0">
              <a:latin typeface="+mj-lt"/>
            </a:endParaRPr>
          </a:p>
          <a:p>
            <a:pPr marL="0" indent="0">
              <a:buNone/>
            </a:pPr>
            <a:endParaRPr lang="cs-CZ" dirty="0">
              <a:latin typeface="+mj-lt"/>
            </a:endParaRPr>
          </a:p>
          <a:p>
            <a:pPr marL="0" indent="0">
              <a:buNone/>
            </a:pPr>
            <a:r>
              <a:rPr lang="cs-CZ" dirty="0">
                <a:latin typeface="+mj-lt"/>
              </a:rPr>
              <a:t>??? </a:t>
            </a:r>
          </a:p>
          <a:p>
            <a:pPr marL="0" indent="0">
              <a:buNone/>
            </a:pPr>
            <a:r>
              <a:rPr lang="cs-CZ" dirty="0">
                <a:latin typeface="+mj-lt"/>
              </a:rPr>
              <a:t>Jaké vnímáte psychologické zisky a ztráty trenérství jako sociální směny a učitelství jako altruismu?</a:t>
            </a:r>
          </a:p>
          <a:p>
            <a:pPr marL="0" indent="0">
              <a:buNone/>
            </a:pPr>
            <a:endParaRPr lang="cs-CZ" dirty="0">
              <a:latin typeface="+mj-lt"/>
            </a:endParaRPr>
          </a:p>
        </p:txBody>
      </p:sp>
      <p:pic>
        <p:nvPicPr>
          <p:cNvPr id="5" name="Obrázek 4">
            <a:extLst>
              <a:ext uri="{FF2B5EF4-FFF2-40B4-BE49-F238E27FC236}">
                <a16:creationId xmlns:a16="http://schemas.microsoft.com/office/drawing/2014/main" id="{AC8AB7AE-B29D-47FA-AF86-65DFFB9D7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9566" y="2694420"/>
            <a:ext cx="6483083" cy="4163580"/>
          </a:xfrm>
          <a:prstGeom prst="rect">
            <a:avLst/>
          </a:prstGeom>
        </p:spPr>
      </p:pic>
    </p:spTree>
    <p:extLst>
      <p:ext uri="{BB962C8B-B14F-4D97-AF65-F5344CB8AC3E}">
        <p14:creationId xmlns:p14="http://schemas.microsoft.com/office/powerpoint/2010/main" val="3353887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Situační faktory (ne)podporující prosociální chování v krizových situacích</a:t>
            </a:r>
          </a:p>
        </p:txBody>
      </p:sp>
      <p:sp>
        <p:nvSpPr>
          <p:cNvPr id="3" name="Zástupný symbol pro text 2"/>
          <p:cNvSpPr>
            <a:spLocks noGrp="1"/>
          </p:cNvSpPr>
          <p:nvPr>
            <p:ph type="body" idx="1"/>
          </p:nvPr>
        </p:nvSpPr>
        <p:spPr/>
        <p:txBody>
          <a:bodyPr/>
          <a:lstStyle/>
          <a:p>
            <a:endParaRPr lang="cs-CZ"/>
          </a:p>
        </p:txBody>
      </p:sp>
    </p:spTree>
    <p:extLst>
      <p:ext uri="{BB962C8B-B14F-4D97-AF65-F5344CB8AC3E}">
        <p14:creationId xmlns:p14="http://schemas.microsoft.com/office/powerpoint/2010/main" val="2905675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140" y="70453"/>
            <a:ext cx="8700247" cy="6532003"/>
          </a:xfrm>
          <a:prstGeom prst="rect">
            <a:avLst/>
          </a:prstGeom>
        </p:spPr>
      </p:pic>
    </p:spTree>
    <p:extLst>
      <p:ext uri="{BB962C8B-B14F-4D97-AF65-F5344CB8AC3E}">
        <p14:creationId xmlns:p14="http://schemas.microsoft.com/office/powerpoint/2010/main" val="3410012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5130" y="214799"/>
            <a:ext cx="10515600" cy="1325563"/>
          </a:xfrm>
        </p:spPr>
        <p:txBody>
          <a:bodyPr/>
          <a:lstStyle/>
          <a:p>
            <a:r>
              <a:rPr lang="cs-CZ" dirty="0"/>
              <a:t>Efekt přihlížení (</a:t>
            </a:r>
            <a:r>
              <a:rPr lang="cs-CZ" i="1" dirty="0" err="1"/>
              <a:t>bystander</a:t>
            </a:r>
            <a:r>
              <a:rPr lang="cs-CZ" i="1" dirty="0"/>
              <a:t> </a:t>
            </a:r>
            <a:r>
              <a:rPr lang="cs-CZ" i="1" dirty="0" err="1"/>
              <a:t>effect</a:t>
            </a:r>
            <a:r>
              <a:rPr lang="cs-CZ" dirty="0"/>
              <a:t>):</a:t>
            </a:r>
            <a:br>
              <a:rPr lang="cs-CZ" dirty="0"/>
            </a:br>
            <a:r>
              <a:rPr lang="cs-CZ" dirty="0"/>
              <a:t>Kdy (ne)pomůžeme?</a:t>
            </a:r>
          </a:p>
        </p:txBody>
      </p:sp>
      <p:sp>
        <p:nvSpPr>
          <p:cNvPr id="3" name="Zástupný symbol pro obsah 2"/>
          <p:cNvSpPr>
            <a:spLocks noGrp="1"/>
          </p:cNvSpPr>
          <p:nvPr>
            <p:ph idx="1"/>
          </p:nvPr>
        </p:nvSpPr>
        <p:spPr>
          <a:xfrm>
            <a:off x="300317" y="1540362"/>
            <a:ext cx="11317942" cy="4351338"/>
          </a:xfrm>
        </p:spPr>
        <p:txBody>
          <a:bodyPr/>
          <a:lstStyle/>
          <a:p>
            <a:pPr marL="514350" indent="-514350">
              <a:buAutoNum type="arabicPeriod"/>
            </a:pPr>
            <a:endParaRPr lang="cs-CZ" dirty="0"/>
          </a:p>
          <a:p>
            <a:pPr marL="514350" indent="-514350">
              <a:buAutoNum type="arabicPeriod"/>
            </a:pPr>
            <a:r>
              <a:rPr lang="cs-CZ" dirty="0"/>
              <a:t>Nejprve si člověk musí události </a:t>
            </a:r>
            <a:r>
              <a:rPr lang="cs-CZ" b="1" dirty="0"/>
              <a:t>všimnout</a:t>
            </a:r>
            <a:r>
              <a:rPr lang="cs-CZ" dirty="0"/>
              <a:t> (nespěchat, dávat pozor).</a:t>
            </a:r>
          </a:p>
          <a:p>
            <a:pPr marL="514350" indent="-514350">
              <a:buAutoNum type="arabicPeriod"/>
            </a:pPr>
            <a:endParaRPr lang="cs-CZ" dirty="0"/>
          </a:p>
          <a:p>
            <a:pPr marL="514350" indent="-514350">
              <a:buAutoNum type="arabicPeriod"/>
            </a:pPr>
            <a:r>
              <a:rPr lang="cs-CZ" dirty="0"/>
              <a:t>Poté musí situaci </a:t>
            </a:r>
            <a:r>
              <a:rPr lang="cs-CZ" b="1" dirty="0"/>
              <a:t>správně vyhodnotit</a:t>
            </a:r>
            <a:r>
              <a:rPr lang="cs-CZ" dirty="0"/>
              <a:t>, tj. pochopit, že je potřeba zásah, že situace je mimořádná/neakceptovatelná, že někdo je v nouzi.</a:t>
            </a:r>
          </a:p>
          <a:p>
            <a:pPr marL="514350" indent="-514350">
              <a:buAutoNum type="arabicPeriod"/>
            </a:pPr>
            <a:endParaRPr lang="cs-CZ" dirty="0"/>
          </a:p>
          <a:p>
            <a:pPr marL="514350" indent="-514350">
              <a:buAutoNum type="arabicPeriod"/>
            </a:pPr>
            <a:r>
              <a:rPr lang="cs-CZ" dirty="0"/>
              <a:t>Nakonec musí přijmout vlastní </a:t>
            </a:r>
            <a:r>
              <a:rPr lang="cs-CZ" b="1" dirty="0"/>
              <a:t>osobní odpovědnost </a:t>
            </a:r>
            <a:r>
              <a:rPr lang="cs-CZ" dirty="0"/>
              <a:t>za pomoc (tj. nemít pocit, že je to práce někoho jiného či skupiny).</a:t>
            </a:r>
          </a:p>
        </p:txBody>
      </p:sp>
      <p:pic>
        <p:nvPicPr>
          <p:cNvPr id="4" name="Obrázek 3"/>
          <p:cNvPicPr>
            <a:picLocks noChangeAspect="1"/>
          </p:cNvPicPr>
          <p:nvPr/>
        </p:nvPicPr>
        <p:blipFill>
          <a:blip r:embed="rId2"/>
          <a:stretch>
            <a:fillRect/>
          </a:stretch>
        </p:blipFill>
        <p:spPr>
          <a:xfrm>
            <a:off x="7740259" y="4925401"/>
            <a:ext cx="4577247" cy="1932599"/>
          </a:xfrm>
          <a:prstGeom prst="rect">
            <a:avLst/>
          </a:prstGeom>
        </p:spPr>
      </p:pic>
    </p:spTree>
    <p:extLst>
      <p:ext uri="{BB962C8B-B14F-4D97-AF65-F5344CB8AC3E}">
        <p14:creationId xmlns:p14="http://schemas.microsoft.com/office/powerpoint/2010/main" val="221601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Prosociální chování – definice a formy</a:t>
            </a:r>
          </a:p>
        </p:txBody>
      </p:sp>
      <p:sp>
        <p:nvSpPr>
          <p:cNvPr id="3" name="Zástupný symbol pro obsah 2"/>
          <p:cNvSpPr>
            <a:spLocks noGrp="1"/>
          </p:cNvSpPr>
          <p:nvPr>
            <p:ph idx="1"/>
          </p:nvPr>
        </p:nvSpPr>
        <p:spPr>
          <a:xfrm>
            <a:off x="838200" y="1577259"/>
            <a:ext cx="10515600" cy="4351338"/>
          </a:xfrm>
        </p:spPr>
        <p:txBody>
          <a:bodyPr>
            <a:normAutofit/>
          </a:bodyPr>
          <a:lstStyle/>
          <a:p>
            <a:pPr>
              <a:buFont typeface="Wingdings" panose="05000000000000000000" pitchFamily="2" charset="2"/>
              <a:buChar char="ü"/>
            </a:pPr>
            <a:r>
              <a:rPr lang="cs-CZ" dirty="0"/>
              <a:t> Jako prosociální označujeme chování, kterým člověk </a:t>
            </a:r>
            <a:r>
              <a:rPr lang="cs-CZ" u="sng" dirty="0"/>
              <a:t>chce prospět druhému člověku.</a:t>
            </a:r>
            <a:r>
              <a:rPr lang="cs-CZ" dirty="0"/>
              <a:t> Tzn. rozhodující je MOTIV (stejně jako u agrese).</a:t>
            </a:r>
          </a:p>
          <a:p>
            <a:pPr>
              <a:buFont typeface="Wingdings" panose="05000000000000000000" pitchFamily="2" charset="2"/>
              <a:buChar char="ü"/>
            </a:pPr>
            <a:endParaRPr lang="cs-CZ" dirty="0"/>
          </a:p>
          <a:p>
            <a:pPr marL="0" indent="0">
              <a:buNone/>
            </a:pPr>
            <a:endParaRPr lang="cs-CZ" dirty="0"/>
          </a:p>
          <a:p>
            <a:pPr marL="1076325" indent="0">
              <a:buNone/>
            </a:pPr>
            <a:endParaRPr lang="cs-CZ" dirty="0"/>
          </a:p>
        </p:txBody>
      </p:sp>
      <p:graphicFrame>
        <p:nvGraphicFramePr>
          <p:cNvPr id="6" name="Tabulka 5">
            <a:extLst>
              <a:ext uri="{FF2B5EF4-FFF2-40B4-BE49-F238E27FC236}">
                <a16:creationId xmlns:a16="http://schemas.microsoft.com/office/drawing/2014/main" id="{8F78C4B4-8A79-49AF-980E-5362391228A8}"/>
              </a:ext>
            </a:extLst>
          </p:cNvPr>
          <p:cNvGraphicFramePr>
            <a:graphicFrameLocks noGrp="1"/>
          </p:cNvGraphicFramePr>
          <p:nvPr>
            <p:extLst>
              <p:ext uri="{D42A27DB-BD31-4B8C-83A1-F6EECF244321}">
                <p14:modId xmlns:p14="http://schemas.microsoft.com/office/powerpoint/2010/main" val="4172343844"/>
              </p:ext>
            </p:extLst>
          </p:nvPr>
        </p:nvGraphicFramePr>
        <p:xfrm>
          <a:off x="1664169" y="2714612"/>
          <a:ext cx="8645235" cy="3875534"/>
        </p:xfrm>
        <a:graphic>
          <a:graphicData uri="http://schemas.openxmlformats.org/drawingml/2006/table">
            <a:tbl>
              <a:tblPr firstRow="1" bandRow="1">
                <a:tableStyleId>{5C22544A-7EE6-4342-B048-85BDC9FD1C3A}</a:tableStyleId>
              </a:tblPr>
              <a:tblGrid>
                <a:gridCol w="2881745">
                  <a:extLst>
                    <a:ext uri="{9D8B030D-6E8A-4147-A177-3AD203B41FA5}">
                      <a16:colId xmlns:a16="http://schemas.microsoft.com/office/drawing/2014/main" val="2671968463"/>
                    </a:ext>
                  </a:extLst>
                </a:gridCol>
                <a:gridCol w="2881745">
                  <a:extLst>
                    <a:ext uri="{9D8B030D-6E8A-4147-A177-3AD203B41FA5}">
                      <a16:colId xmlns:a16="http://schemas.microsoft.com/office/drawing/2014/main" val="3493712748"/>
                    </a:ext>
                  </a:extLst>
                </a:gridCol>
                <a:gridCol w="2881745">
                  <a:extLst>
                    <a:ext uri="{9D8B030D-6E8A-4147-A177-3AD203B41FA5}">
                      <a16:colId xmlns:a16="http://schemas.microsoft.com/office/drawing/2014/main" val="2254680881"/>
                    </a:ext>
                  </a:extLst>
                </a:gridCol>
              </a:tblGrid>
              <a:tr h="437386">
                <a:tc>
                  <a:txBody>
                    <a:bodyPr/>
                    <a:lstStyle/>
                    <a:p>
                      <a:r>
                        <a:rPr lang="cs-CZ" dirty="0"/>
                        <a:t>Běžné formy prosociálního chování</a:t>
                      </a:r>
                      <a:endParaRPr lang="en-US" dirty="0"/>
                    </a:p>
                  </a:txBody>
                  <a:tcPr/>
                </a:tc>
                <a:tc>
                  <a:txBody>
                    <a:bodyPr/>
                    <a:lstStyle/>
                    <a:p>
                      <a:r>
                        <a:rPr lang="cs-CZ" dirty="0"/>
                        <a:t>Obecně</a:t>
                      </a:r>
                      <a:endParaRPr lang="en-US" dirty="0"/>
                    </a:p>
                  </a:txBody>
                  <a:tcPr/>
                </a:tc>
                <a:tc>
                  <a:txBody>
                    <a:bodyPr/>
                    <a:lstStyle/>
                    <a:p>
                      <a:r>
                        <a:rPr lang="cs-CZ" dirty="0"/>
                        <a:t>Ve vztahu učitel – dítě (kterýmkoliv směrem)</a:t>
                      </a:r>
                      <a:endParaRPr lang="en-US" dirty="0"/>
                    </a:p>
                  </a:txBody>
                  <a:tcPr/>
                </a:tc>
                <a:extLst>
                  <a:ext uri="{0D108BD9-81ED-4DB2-BD59-A6C34878D82A}">
                    <a16:rowId xmlns:a16="http://schemas.microsoft.com/office/drawing/2014/main" val="2323489260"/>
                  </a:ext>
                </a:extLst>
              </a:tr>
              <a:tr h="1402030">
                <a:tc>
                  <a:txBody>
                    <a:bodyPr/>
                    <a:lstStyle/>
                    <a:p>
                      <a:r>
                        <a:rPr lang="cs-CZ" dirty="0"/>
                        <a:t>sdílení</a:t>
                      </a:r>
                      <a:endParaRPr lang="en-US" dirty="0"/>
                    </a:p>
                  </a:txBody>
                  <a:tcPr/>
                </a:tc>
                <a:tc>
                  <a:txBody>
                    <a:bodyPr/>
                    <a:lstStyle/>
                    <a:p>
                      <a:r>
                        <a:rPr lang="cs-CZ" dirty="0"/>
                        <a:t>dělení se o věci, informace, kontakty, příležitosti ... (základ reciproční spolupráce)</a:t>
                      </a:r>
                      <a:endParaRPr lang="en-US" dirty="0"/>
                    </a:p>
                  </a:txBody>
                  <a:tcPr/>
                </a:tc>
                <a:tc>
                  <a:txBody>
                    <a:bodyPr/>
                    <a:lstStyle/>
                    <a:p>
                      <a:r>
                        <a:rPr lang="cs-CZ" dirty="0"/>
                        <a:t>???</a:t>
                      </a:r>
                      <a:endParaRPr lang="en-US" dirty="0"/>
                    </a:p>
                  </a:txBody>
                  <a:tcPr/>
                </a:tc>
                <a:extLst>
                  <a:ext uri="{0D108BD9-81ED-4DB2-BD59-A6C34878D82A}">
                    <a16:rowId xmlns:a16="http://schemas.microsoft.com/office/drawing/2014/main" val="2638290890"/>
                  </a:ext>
                </a:extLst>
              </a:tr>
              <a:tr h="1078485">
                <a:tc>
                  <a:txBody>
                    <a:bodyPr/>
                    <a:lstStyle/>
                    <a:p>
                      <a:r>
                        <a:rPr lang="cs-CZ" dirty="0"/>
                        <a:t>instrumentální opora</a:t>
                      </a:r>
                      <a:endParaRPr lang="en-US" dirty="0"/>
                    </a:p>
                  </a:txBody>
                  <a:tcPr/>
                </a:tc>
                <a:tc>
                  <a:txBody>
                    <a:bodyPr/>
                    <a:lstStyle/>
                    <a:p>
                      <a:r>
                        <a:rPr lang="cs-CZ" dirty="0"/>
                        <a:t>poskytnutí svých sil či prostředků k řešení problému ...</a:t>
                      </a:r>
                      <a:endParaRPr lang="en-US" dirty="0"/>
                    </a:p>
                  </a:txBody>
                  <a:tcPr/>
                </a:tc>
                <a:tc>
                  <a:txBody>
                    <a:bodyPr/>
                    <a:lstStyle/>
                    <a:p>
                      <a:r>
                        <a:rPr lang="cs-CZ" dirty="0"/>
                        <a:t>???</a:t>
                      </a:r>
                      <a:endParaRPr lang="en-US" dirty="0"/>
                    </a:p>
                  </a:txBody>
                  <a:tcPr/>
                </a:tc>
                <a:extLst>
                  <a:ext uri="{0D108BD9-81ED-4DB2-BD59-A6C34878D82A}">
                    <a16:rowId xmlns:a16="http://schemas.microsoft.com/office/drawing/2014/main" val="4031127378"/>
                  </a:ext>
                </a:extLst>
              </a:tr>
              <a:tr h="754939">
                <a:tc>
                  <a:txBody>
                    <a:bodyPr/>
                    <a:lstStyle/>
                    <a:p>
                      <a:r>
                        <a:rPr lang="cs-CZ" dirty="0"/>
                        <a:t>emocionální opora</a:t>
                      </a:r>
                      <a:endParaRPr lang="en-US" dirty="0"/>
                    </a:p>
                  </a:txBody>
                  <a:tcPr/>
                </a:tc>
                <a:tc>
                  <a:txBody>
                    <a:bodyPr/>
                    <a:lstStyle/>
                    <a:p>
                      <a:r>
                        <a:rPr lang="cs-CZ" dirty="0"/>
                        <a:t>vyslechnutí, povzbuzení, ocenění ...</a:t>
                      </a:r>
                      <a:endParaRPr lang="en-US" dirty="0"/>
                    </a:p>
                  </a:txBody>
                  <a:tcPr/>
                </a:tc>
                <a:tc>
                  <a:txBody>
                    <a:bodyPr/>
                    <a:lstStyle/>
                    <a:p>
                      <a:r>
                        <a:rPr lang="cs-CZ" dirty="0"/>
                        <a:t>???</a:t>
                      </a:r>
                      <a:endParaRPr lang="en-US" dirty="0"/>
                    </a:p>
                  </a:txBody>
                  <a:tcPr/>
                </a:tc>
                <a:extLst>
                  <a:ext uri="{0D108BD9-81ED-4DB2-BD59-A6C34878D82A}">
                    <a16:rowId xmlns:a16="http://schemas.microsoft.com/office/drawing/2014/main" val="2175462967"/>
                  </a:ext>
                </a:extLst>
              </a:tr>
            </a:tbl>
          </a:graphicData>
        </a:graphic>
      </p:graphicFrame>
    </p:spTree>
    <p:extLst>
      <p:ext uri="{BB962C8B-B14F-4D97-AF65-F5344CB8AC3E}">
        <p14:creationId xmlns:p14="http://schemas.microsoft.com/office/powerpoint/2010/main" val="3574898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Rozhodování jedince ovlivňuje POČET a CHOVÁNÍ přihlížejících</a:t>
            </a:r>
          </a:p>
        </p:txBody>
      </p:sp>
      <p:sp>
        <p:nvSpPr>
          <p:cNvPr id="3" name="Zástupný symbol pro obsah 2"/>
          <p:cNvSpPr>
            <a:spLocks noGrp="1"/>
          </p:cNvSpPr>
          <p:nvPr>
            <p:ph idx="1"/>
          </p:nvPr>
        </p:nvSpPr>
        <p:spPr/>
        <p:txBody>
          <a:bodyPr/>
          <a:lstStyle/>
          <a:p>
            <a:pPr marL="0" indent="0">
              <a:buNone/>
            </a:pPr>
            <a:r>
              <a:rPr lang="cs-CZ" dirty="0"/>
              <a:t> </a:t>
            </a:r>
          </a:p>
          <a:p>
            <a:pPr>
              <a:buFont typeface="Wingdings" panose="05000000000000000000" pitchFamily="2" charset="2"/>
              <a:buChar char="ü"/>
            </a:pPr>
            <a:r>
              <a:rPr lang="cs-CZ" dirty="0"/>
              <a:t>Větší </a:t>
            </a:r>
            <a:r>
              <a:rPr lang="cs-CZ" u="sng" dirty="0"/>
              <a:t>počet </a:t>
            </a:r>
            <a:r>
              <a:rPr lang="cs-CZ" dirty="0"/>
              <a:t>přihlížejících snižuje pravděpodobnost, že člověk pomůže. Člověk vnímá ODPOVĚDNOST jako rozptýlenou mezi více lidí či přenesenou na někoho jiného.</a:t>
            </a:r>
          </a:p>
          <a:p>
            <a:pPr>
              <a:buFont typeface="Wingdings" panose="05000000000000000000" pitchFamily="2" charset="2"/>
              <a:buChar char="ü"/>
            </a:pPr>
            <a:endParaRPr lang="cs-CZ" dirty="0"/>
          </a:p>
          <a:p>
            <a:pPr>
              <a:buFont typeface="Wingdings" panose="05000000000000000000" pitchFamily="2" charset="2"/>
              <a:buChar char="ü"/>
            </a:pPr>
            <a:r>
              <a:rPr lang="cs-CZ" dirty="0"/>
              <a:t> </a:t>
            </a:r>
            <a:r>
              <a:rPr lang="cs-CZ" u="sng" dirty="0"/>
              <a:t>Nevšímavost/nečinnost</a:t>
            </a:r>
            <a:r>
              <a:rPr lang="cs-CZ" dirty="0"/>
              <a:t> přihlížejících snižuje pravděpodobnost, že člověk pomůže. Člověk se při VYHODNOCOVÁNÍ situace nechá ovlivnit druhými – nečinnost přihlížejících chápe jako signál, že situace pomoc nevyžaduje. </a:t>
            </a:r>
          </a:p>
        </p:txBody>
      </p:sp>
    </p:spTree>
    <p:extLst>
      <p:ext uri="{BB962C8B-B14F-4D97-AF65-F5344CB8AC3E}">
        <p14:creationId xmlns:p14="http://schemas.microsoft.com/office/powerpoint/2010/main" val="244268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 šikany: Prevence efektu přihlížení</a:t>
            </a:r>
          </a:p>
        </p:txBody>
      </p:sp>
      <p:sp>
        <p:nvSpPr>
          <p:cNvPr id="3" name="Zástupný symbol pro obsah 2"/>
          <p:cNvSpPr>
            <a:spLocks noGrp="1"/>
          </p:cNvSpPr>
          <p:nvPr>
            <p:ph idx="1"/>
          </p:nvPr>
        </p:nvSpPr>
        <p:spPr>
          <a:xfrm>
            <a:off x="5688106" y="1825625"/>
            <a:ext cx="5665694" cy="4351338"/>
          </a:xfrm>
        </p:spPr>
        <p:txBody>
          <a:bodyPr>
            <a:normAutofit fontScale="92500" lnSpcReduction="20000"/>
          </a:bodyPr>
          <a:lstStyle/>
          <a:p>
            <a:pPr>
              <a:buFont typeface="Wingdings" panose="05000000000000000000" pitchFamily="2" charset="2"/>
              <a:buChar char="ü"/>
            </a:pPr>
            <a:r>
              <a:rPr lang="cs-CZ" dirty="0"/>
              <a:t> Finský program proti šikaně </a:t>
            </a:r>
            <a:r>
              <a:rPr lang="cs-CZ" dirty="0" err="1"/>
              <a:t>KiVa</a:t>
            </a:r>
            <a:r>
              <a:rPr lang="cs-CZ" dirty="0"/>
              <a:t> mimo jiné zvyšuje informovanost všech dětí a mění sociální normy mezi dětmi v tom smyslu, že je považováno za žádoucí  a běžné šikany si </a:t>
            </a:r>
            <a:r>
              <a:rPr lang="cs-CZ" u="sng" dirty="0"/>
              <a:t>všimnout</a:t>
            </a:r>
            <a:r>
              <a:rPr lang="cs-CZ" dirty="0"/>
              <a:t>, považovat ji za </a:t>
            </a:r>
            <a:r>
              <a:rPr lang="cs-CZ" u="sng" dirty="0"/>
              <a:t>něco neakceptovatelného </a:t>
            </a:r>
            <a:r>
              <a:rPr lang="cs-CZ" dirty="0"/>
              <a:t>a </a:t>
            </a:r>
            <a:r>
              <a:rPr lang="cs-CZ" u="sng" dirty="0"/>
              <a:t>vzít na sebe odpovědnost</a:t>
            </a:r>
            <a:r>
              <a:rPr lang="cs-CZ" dirty="0"/>
              <a:t> v tom smyslu, že mohu něco k jejímu snížení udělat (tj. především nahlásit to učiteli, případně se svěřit doma). Tímto způsobem se z potenciálních </a:t>
            </a:r>
            <a:r>
              <a:rPr lang="cs-CZ" i="1" dirty="0" err="1"/>
              <a:t>bystanderů</a:t>
            </a:r>
            <a:r>
              <a:rPr lang="cs-CZ" dirty="0"/>
              <a:t> stávají </a:t>
            </a:r>
            <a:r>
              <a:rPr lang="cs-CZ" i="1" dirty="0" err="1"/>
              <a:t>defendeři</a:t>
            </a:r>
            <a:r>
              <a:rPr lang="cs-CZ" dirty="0"/>
              <a:t> a mění se celkové klima. (Šikany tak ubývá, protože se šikanujícím sociálně nevyplatí.)</a:t>
            </a:r>
          </a:p>
        </p:txBody>
      </p:sp>
      <p:pic>
        <p:nvPicPr>
          <p:cNvPr id="4" name="Obrázek 3"/>
          <p:cNvPicPr>
            <a:picLocks noChangeAspect="1"/>
          </p:cNvPicPr>
          <p:nvPr/>
        </p:nvPicPr>
        <p:blipFill>
          <a:blip r:embed="rId2"/>
          <a:stretch>
            <a:fillRect/>
          </a:stretch>
        </p:blipFill>
        <p:spPr>
          <a:xfrm>
            <a:off x="0" y="135553"/>
            <a:ext cx="12192000" cy="6586893"/>
          </a:xfrm>
          <a:prstGeom prst="rect">
            <a:avLst/>
          </a:prstGeom>
        </p:spPr>
      </p:pic>
    </p:spTree>
    <p:extLst>
      <p:ext uri="{BB962C8B-B14F-4D97-AF65-F5344CB8AC3E}">
        <p14:creationId xmlns:p14="http://schemas.microsoft.com/office/powerpoint/2010/main" val="910654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 šikany: Prevence šikany využívá poznatky o efektu přihlížení a vlivu sociálních norem</a:t>
            </a:r>
          </a:p>
        </p:txBody>
      </p:sp>
      <p:sp>
        <p:nvSpPr>
          <p:cNvPr id="3" name="Zástupný symbol pro obsah 2"/>
          <p:cNvSpPr>
            <a:spLocks noGrp="1"/>
          </p:cNvSpPr>
          <p:nvPr>
            <p:ph idx="1"/>
          </p:nvPr>
        </p:nvSpPr>
        <p:spPr>
          <a:xfrm>
            <a:off x="838200" y="1825625"/>
            <a:ext cx="10515600" cy="4351338"/>
          </a:xfrm>
        </p:spPr>
        <p:txBody>
          <a:bodyPr>
            <a:normAutofit fontScale="92500" lnSpcReduction="10000"/>
          </a:bodyPr>
          <a:lstStyle/>
          <a:p>
            <a:pPr marL="0" indent="0">
              <a:buNone/>
            </a:pPr>
            <a:endParaRPr lang="cs-CZ" dirty="0"/>
          </a:p>
          <a:p>
            <a:pPr>
              <a:buFont typeface="Wingdings" panose="05000000000000000000" pitchFamily="2" charset="2"/>
              <a:buChar char="ü"/>
            </a:pPr>
            <a:r>
              <a:rPr lang="cs-CZ" dirty="0"/>
              <a:t>Finský program proti šikaně </a:t>
            </a:r>
            <a:r>
              <a:rPr lang="cs-CZ" dirty="0" err="1"/>
              <a:t>KiVa</a:t>
            </a:r>
            <a:r>
              <a:rPr lang="cs-CZ" dirty="0"/>
              <a:t> mimo jiné zvyšuje informovanost dětí a mění sociální normy v dětských skupinách v tom smyslu, že je považováno za žádoucí  a běžné šikany si </a:t>
            </a:r>
            <a:r>
              <a:rPr lang="cs-CZ" u="sng" dirty="0"/>
              <a:t>všimnout</a:t>
            </a:r>
            <a:r>
              <a:rPr lang="cs-CZ" dirty="0"/>
              <a:t>, považovat ji za </a:t>
            </a:r>
            <a:r>
              <a:rPr lang="cs-CZ" u="sng" dirty="0"/>
              <a:t>něco neakceptovatelného </a:t>
            </a:r>
            <a:r>
              <a:rPr lang="cs-CZ" dirty="0"/>
              <a:t>a </a:t>
            </a:r>
            <a:r>
              <a:rPr lang="cs-CZ" u="sng" dirty="0"/>
              <a:t>vzít na sebe odpovědnost</a:t>
            </a:r>
            <a:r>
              <a:rPr lang="cs-CZ" dirty="0"/>
              <a:t> v tom smyslu, že mohu něco k jejímu snížení udělat (tj. především nahlásit to učiteli, případně se svěřit doma). </a:t>
            </a:r>
          </a:p>
          <a:p>
            <a:pPr marL="0" indent="0">
              <a:buNone/>
            </a:pPr>
            <a:endParaRPr lang="cs-CZ" dirty="0"/>
          </a:p>
          <a:p>
            <a:pPr marL="363538" indent="0">
              <a:buNone/>
            </a:pPr>
            <a:r>
              <a:rPr lang="cs-CZ" dirty="0"/>
              <a:t>! Tímto způsobem se z potenciálních </a:t>
            </a:r>
            <a:r>
              <a:rPr lang="cs-CZ" i="1" dirty="0" err="1"/>
              <a:t>bystanderů</a:t>
            </a:r>
            <a:r>
              <a:rPr lang="cs-CZ" dirty="0"/>
              <a:t> stávají potenciální </a:t>
            </a:r>
            <a:r>
              <a:rPr lang="cs-CZ" i="1" dirty="0" err="1"/>
              <a:t>defendeři</a:t>
            </a:r>
            <a:r>
              <a:rPr lang="cs-CZ" dirty="0"/>
              <a:t> a mění se normy – snižují se rizika spojená se zastáváním a zvyšují se rizika spojená se šikanováním. (Šikany tak ubývá, protože se šikanujícím sociálně nevyplatí.)</a:t>
            </a:r>
          </a:p>
        </p:txBody>
      </p:sp>
    </p:spTree>
    <p:extLst>
      <p:ext uri="{BB962C8B-B14F-4D97-AF65-F5344CB8AC3E}">
        <p14:creationId xmlns:p14="http://schemas.microsoft.com/office/powerpoint/2010/main" val="3043073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DF443C-0358-4119-AC7A-781136DC8EF0}"/>
              </a:ext>
            </a:extLst>
          </p:cNvPr>
          <p:cNvSpPr>
            <a:spLocks noGrp="1"/>
          </p:cNvSpPr>
          <p:nvPr>
            <p:ph type="title"/>
          </p:nvPr>
        </p:nvSpPr>
        <p:spPr/>
        <p:txBody>
          <a:bodyPr/>
          <a:lstStyle/>
          <a:p>
            <a:pPr algn="ctr"/>
            <a:r>
              <a:rPr lang="cs-CZ" dirty="0"/>
              <a:t>???</a:t>
            </a:r>
            <a:endParaRPr lang="en-US" dirty="0"/>
          </a:p>
        </p:txBody>
      </p:sp>
      <p:sp>
        <p:nvSpPr>
          <p:cNvPr id="3" name="Zástupný symbol pro text 2">
            <a:extLst>
              <a:ext uri="{FF2B5EF4-FFF2-40B4-BE49-F238E27FC236}">
                <a16:creationId xmlns:a16="http://schemas.microsoft.com/office/drawing/2014/main" id="{F31C7FA3-C8EA-429C-B776-98AB591AF4CC}"/>
              </a:ext>
            </a:extLst>
          </p:cNvPr>
          <p:cNvSpPr>
            <a:spLocks noGrp="1"/>
          </p:cNvSpPr>
          <p:nvPr>
            <p:ph type="body" idx="1"/>
          </p:nvPr>
        </p:nvSpPr>
        <p:spPr/>
        <p:txBody>
          <a:bodyPr>
            <a:normAutofit fontScale="92500"/>
          </a:bodyPr>
          <a:lstStyle/>
          <a:p>
            <a:pPr algn="ctr"/>
            <a:r>
              <a:rPr lang="cs-CZ" dirty="0">
                <a:solidFill>
                  <a:schemeClr val="tx1"/>
                </a:solidFill>
                <a:latin typeface="+mj-lt"/>
              </a:rPr>
              <a:t>Proč </a:t>
            </a:r>
            <a:r>
              <a:rPr lang="cs-CZ" b="1" dirty="0">
                <a:solidFill>
                  <a:schemeClr val="tx1"/>
                </a:solidFill>
                <a:latin typeface="+mj-lt"/>
              </a:rPr>
              <a:t>veřejné sbírky v ČR vybraly v r. 2020 </a:t>
            </a:r>
            <a:r>
              <a:rPr lang="cs-CZ" dirty="0">
                <a:solidFill>
                  <a:schemeClr val="tx1"/>
                </a:solidFill>
                <a:latin typeface="+mj-lt"/>
              </a:rPr>
              <a:t>rekordní množství peněz a materiální pomoci?</a:t>
            </a:r>
          </a:p>
          <a:p>
            <a:pPr algn="ctr"/>
            <a:endParaRPr lang="cs-CZ" dirty="0">
              <a:solidFill>
                <a:schemeClr val="tx1"/>
              </a:solidFill>
              <a:latin typeface="+mj-lt"/>
            </a:endParaRPr>
          </a:p>
          <a:p>
            <a:pPr algn="ctr"/>
            <a:r>
              <a:rPr lang="cs-CZ" dirty="0">
                <a:solidFill>
                  <a:schemeClr val="tx1"/>
                </a:solidFill>
                <a:latin typeface="+mj-lt"/>
              </a:rPr>
              <a:t>Zkuste aplikovat některé dnes probrané principy a předpovědět vývoj do budoucna.</a:t>
            </a:r>
          </a:p>
        </p:txBody>
      </p:sp>
      <p:sp>
        <p:nvSpPr>
          <p:cNvPr id="5" name="AutoShape 4" descr="Jak výhodněji utrácet peníze? | Kurzy.cz"/>
          <p:cNvSpPr>
            <a:spLocks noChangeAspect="1" noChangeArrowheads="1"/>
          </p:cNvSpPr>
          <p:nvPr/>
        </p:nvSpPr>
        <p:spPr bwMode="auto">
          <a:xfrm>
            <a:off x="155575" y="-822325"/>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860" y="280987"/>
            <a:ext cx="4343400" cy="3667125"/>
          </a:xfrm>
          <a:prstGeom prst="rect">
            <a:avLst/>
          </a:prstGeom>
        </p:spPr>
      </p:pic>
    </p:spTree>
    <p:extLst>
      <p:ext uri="{BB962C8B-B14F-4D97-AF65-F5344CB8AC3E}">
        <p14:creationId xmlns:p14="http://schemas.microsoft.com/office/powerpoint/2010/main" val="1106945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Literatura:</a:t>
            </a:r>
          </a:p>
        </p:txBody>
      </p:sp>
      <p:sp>
        <p:nvSpPr>
          <p:cNvPr id="3" name="Zástupný symbol pro obsah 2"/>
          <p:cNvSpPr>
            <a:spLocks noGrp="1"/>
          </p:cNvSpPr>
          <p:nvPr>
            <p:ph idx="1"/>
          </p:nvPr>
        </p:nvSpPr>
        <p:spPr/>
        <p:txBody>
          <a:bodyPr/>
          <a:lstStyle/>
          <a:p>
            <a:pPr marL="0" indent="0">
              <a:buNone/>
            </a:pPr>
            <a:r>
              <a:rPr lang="nl-NL" dirty="0"/>
              <a:t>Myers, D.G. (2016). Sociální psychologie. Brno: Edika</a:t>
            </a:r>
            <a:r>
              <a:rPr lang="cs-CZ" dirty="0"/>
              <a:t>.</a:t>
            </a:r>
            <a:endParaRPr lang="cs-CZ" b="1" dirty="0"/>
          </a:p>
          <a:p>
            <a:pPr marL="0" indent="0">
              <a:buNone/>
            </a:pPr>
            <a:endParaRPr lang="cs-CZ" b="1" dirty="0"/>
          </a:p>
          <a:p>
            <a:pPr marL="0" indent="0">
              <a:buNone/>
            </a:pPr>
            <a:endParaRPr lang="cs-CZ" dirty="0"/>
          </a:p>
        </p:txBody>
      </p:sp>
    </p:spTree>
    <p:extLst>
      <p:ext uri="{BB962C8B-B14F-4D97-AF65-F5344CB8AC3E}">
        <p14:creationId xmlns:p14="http://schemas.microsoft.com/office/powerpoint/2010/main" val="4175042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61D8EA-14D4-4B3E-BD03-DF5929A83C92}"/>
              </a:ext>
            </a:extLst>
          </p:cNvPr>
          <p:cNvSpPr>
            <a:spLocks noGrp="1"/>
          </p:cNvSpPr>
          <p:nvPr>
            <p:ph type="title"/>
          </p:nvPr>
        </p:nvSpPr>
        <p:spPr/>
        <p:txBody>
          <a:bodyPr/>
          <a:lstStyle/>
          <a:p>
            <a:r>
              <a:rPr lang="cs-CZ" dirty="0"/>
              <a:t>Zápočet</a:t>
            </a:r>
            <a:endParaRPr lang="en-US" dirty="0"/>
          </a:p>
        </p:txBody>
      </p:sp>
      <p:sp>
        <p:nvSpPr>
          <p:cNvPr id="3" name="Zástupný symbol pro obsah 2">
            <a:extLst>
              <a:ext uri="{FF2B5EF4-FFF2-40B4-BE49-F238E27FC236}">
                <a16:creationId xmlns:a16="http://schemas.microsoft.com/office/drawing/2014/main" id="{D5999ADA-0AAE-4FBF-BA74-45DD56DE9FD5}"/>
              </a:ext>
            </a:extLst>
          </p:cNvPr>
          <p:cNvSpPr>
            <a:spLocks noGrp="1"/>
          </p:cNvSpPr>
          <p:nvPr>
            <p:ph idx="1"/>
          </p:nvPr>
        </p:nvSpPr>
        <p:spPr/>
        <p:txBody>
          <a:bodyPr/>
          <a:lstStyle/>
          <a:p>
            <a:pPr marL="0" indent="0">
              <a:buNone/>
            </a:pPr>
            <a:endParaRPr lang="cs-CZ" dirty="0"/>
          </a:p>
          <a:p>
            <a:pPr>
              <a:buFont typeface="Wingdings" panose="05000000000000000000" pitchFamily="2" charset="2"/>
              <a:buChar char="ü"/>
            </a:pPr>
            <a:r>
              <a:rPr lang="cs-CZ" dirty="0"/>
              <a:t> Zápočet uděluji za splnění 4 povinných úkolů.</a:t>
            </a:r>
            <a:endParaRPr lang="en-US" dirty="0"/>
          </a:p>
        </p:txBody>
      </p:sp>
    </p:spTree>
    <p:extLst>
      <p:ext uri="{BB962C8B-B14F-4D97-AF65-F5344CB8AC3E}">
        <p14:creationId xmlns:p14="http://schemas.microsoft.com/office/powerpoint/2010/main" val="3684017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Závěrečná známka = výsledek testu</a:t>
            </a:r>
          </a:p>
        </p:txBody>
      </p:sp>
      <p:sp>
        <p:nvSpPr>
          <p:cNvPr id="3" name="Zástupný symbol pro obsah 2"/>
          <p:cNvSpPr>
            <a:spLocks noGrp="1"/>
          </p:cNvSpPr>
          <p:nvPr>
            <p:ph idx="1"/>
          </p:nvPr>
        </p:nvSpPr>
        <p:spPr/>
        <p:txBody>
          <a:bodyPr/>
          <a:lstStyle/>
          <a:p>
            <a:pPr>
              <a:buFont typeface="Wingdings" panose="05000000000000000000" pitchFamily="2" charset="2"/>
              <a:buChar char="ü"/>
            </a:pPr>
            <a:r>
              <a:rPr lang="cs-CZ" dirty="0"/>
              <a:t> Termín pro vaše vyplnění testu : </a:t>
            </a:r>
            <a:r>
              <a:rPr lang="pl-PL" b="1" dirty="0"/>
              <a:t>úterý 18. 5. od 16 do 18 hod.</a:t>
            </a:r>
          </a:p>
          <a:p>
            <a:pPr>
              <a:buFont typeface="Wingdings" panose="05000000000000000000" pitchFamily="2" charset="2"/>
              <a:buChar char="ü"/>
            </a:pPr>
            <a:endParaRPr lang="pl-PL" b="1" dirty="0"/>
          </a:p>
          <a:p>
            <a:pPr marL="0" indent="0">
              <a:buNone/>
            </a:pPr>
            <a:r>
              <a:rPr lang="pl-PL" dirty="0"/>
              <a:t>! Podmínkou pro možnost psát test jsou odezvdané úkoly. </a:t>
            </a:r>
          </a:p>
          <a:p>
            <a:pPr marL="0" indent="0">
              <a:buNone/>
            </a:pPr>
            <a:endParaRPr lang="cs-CZ" dirty="0"/>
          </a:p>
          <a:p>
            <a:pPr marL="0" indent="0">
              <a:buNone/>
            </a:pPr>
            <a:r>
              <a:rPr lang="cs-CZ" dirty="0"/>
              <a:t>Známky:</a:t>
            </a:r>
          </a:p>
          <a:p>
            <a:pPr marL="720725" indent="0">
              <a:buNone/>
            </a:pPr>
            <a:r>
              <a:rPr lang="cs-CZ" dirty="0"/>
              <a:t>1 ... 80 – 100 %</a:t>
            </a:r>
          </a:p>
          <a:p>
            <a:pPr marL="720725" indent="0">
              <a:buNone/>
            </a:pPr>
            <a:r>
              <a:rPr lang="cs-CZ" dirty="0"/>
              <a:t>2 ... 70 – 79 %</a:t>
            </a:r>
          </a:p>
          <a:p>
            <a:pPr marL="720725" indent="0">
              <a:buNone/>
            </a:pPr>
            <a:r>
              <a:rPr lang="cs-CZ" dirty="0"/>
              <a:t>3 ... 60 – 69 %</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3502488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9E1E8C-5E2E-4E65-8259-3C6A51194232}"/>
              </a:ext>
            </a:extLst>
          </p:cNvPr>
          <p:cNvSpPr>
            <a:spLocks noGrp="1"/>
          </p:cNvSpPr>
          <p:nvPr>
            <p:ph type="title"/>
          </p:nvPr>
        </p:nvSpPr>
        <p:spPr/>
        <p:txBody>
          <a:bodyPr/>
          <a:lstStyle/>
          <a:p>
            <a:r>
              <a:rPr lang="cs-CZ" dirty="0"/>
              <a:t>Závěrečná hodina: </a:t>
            </a:r>
            <a:br>
              <a:rPr lang="cs-CZ" dirty="0"/>
            </a:br>
            <a:r>
              <a:rPr lang="cs-CZ" dirty="0"/>
              <a:t>Reflexe </a:t>
            </a:r>
            <a:r>
              <a:rPr lang="cs-CZ" dirty="0" err="1"/>
              <a:t>infografik</a:t>
            </a:r>
            <a:r>
              <a:rPr lang="cs-CZ" dirty="0"/>
              <a:t> + opakování na test</a:t>
            </a:r>
            <a:endParaRPr lang="en-US" dirty="0"/>
          </a:p>
        </p:txBody>
      </p:sp>
      <p:sp>
        <p:nvSpPr>
          <p:cNvPr id="3" name="Zástupný symbol pro obsah 2">
            <a:extLst>
              <a:ext uri="{FF2B5EF4-FFF2-40B4-BE49-F238E27FC236}">
                <a16:creationId xmlns:a16="http://schemas.microsoft.com/office/drawing/2014/main" id="{4CFCF0C1-29DD-4E16-A73F-A51F8F012815}"/>
              </a:ext>
            </a:extLst>
          </p:cNvPr>
          <p:cNvSpPr>
            <a:spLocks noGrp="1"/>
          </p:cNvSpPr>
          <p:nvPr>
            <p:ph idx="1"/>
          </p:nvPr>
        </p:nvSpPr>
        <p:spPr/>
        <p:txBody>
          <a:bodyPr/>
          <a:lstStyle/>
          <a:p>
            <a:pPr marL="0" indent="0">
              <a:buNone/>
            </a:pPr>
            <a:endParaRPr lang="cs-CZ" dirty="0"/>
          </a:p>
          <a:p>
            <a:pPr marL="0" indent="0">
              <a:buNone/>
            </a:pPr>
            <a:r>
              <a:rPr lang="cs-CZ" dirty="0"/>
              <a:t>?? </a:t>
            </a:r>
          </a:p>
          <a:p>
            <a:pPr marL="0" indent="0">
              <a:buNone/>
            </a:pPr>
            <a:r>
              <a:rPr lang="cs-CZ" dirty="0"/>
              <a:t>Jak </a:t>
            </a:r>
            <a:r>
              <a:rPr lang="cs-CZ" dirty="0" err="1"/>
              <a:t>nasdílet</a:t>
            </a:r>
            <a:r>
              <a:rPr lang="cs-CZ" dirty="0"/>
              <a:t> </a:t>
            </a:r>
            <a:r>
              <a:rPr lang="cs-CZ" dirty="0" err="1"/>
              <a:t>infografiky</a:t>
            </a:r>
            <a:r>
              <a:rPr lang="cs-CZ" dirty="0"/>
              <a:t>, aby je všichni snadno viděli?</a:t>
            </a:r>
          </a:p>
        </p:txBody>
      </p:sp>
    </p:spTree>
    <p:extLst>
      <p:ext uri="{BB962C8B-B14F-4D97-AF65-F5344CB8AC3E}">
        <p14:creationId xmlns:p14="http://schemas.microsoft.com/office/powerpoint/2010/main" val="1181596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Zpětná vazba ke kurzu</a:t>
            </a:r>
          </a:p>
        </p:txBody>
      </p:sp>
      <p:sp>
        <p:nvSpPr>
          <p:cNvPr id="3" name="Zástupný symbol pro obsah 2"/>
          <p:cNvSpPr>
            <a:spLocks noGrp="1"/>
          </p:cNvSpPr>
          <p:nvPr>
            <p:ph idx="1"/>
          </p:nvPr>
        </p:nvSpPr>
        <p:spPr>
          <a:xfrm>
            <a:off x="838200" y="1825625"/>
            <a:ext cx="4282440" cy="4351338"/>
          </a:xfrm>
        </p:spPr>
        <p:txBody>
          <a:bodyPr>
            <a:normAutofit lnSpcReduction="10000"/>
          </a:bodyPr>
          <a:lstStyle/>
          <a:p>
            <a:pPr>
              <a:buFont typeface="Wingdings" panose="05000000000000000000" pitchFamily="2" charset="2"/>
              <a:buChar char="ü"/>
            </a:pPr>
            <a:r>
              <a:rPr lang="cs-CZ" dirty="0"/>
              <a:t> Po udělení zápočtů a známek pošlu všem závěrečný email s odkazem na stručný anonymní dotazník ke kurzu. Jeho vyplněním byste mi  pomohli k vylepšování kurzu do budoucna! </a:t>
            </a:r>
          </a:p>
          <a:p>
            <a:pPr>
              <a:buFont typeface="Wingdings" panose="05000000000000000000" pitchFamily="2" charset="2"/>
              <a:buChar char="ü"/>
            </a:pPr>
            <a:endParaRPr lang="cs-CZ" dirty="0"/>
          </a:p>
          <a:p>
            <a:pPr marL="0" indent="0">
              <a:buNone/>
            </a:pPr>
            <a:r>
              <a:rPr lang="cs-CZ" dirty="0"/>
              <a:t>   Děkuji.</a:t>
            </a:r>
          </a:p>
        </p:txBody>
      </p:sp>
      <p:pic>
        <p:nvPicPr>
          <p:cNvPr id="4" name="Obrázek 3">
            <a:extLst>
              <a:ext uri="{FF2B5EF4-FFF2-40B4-BE49-F238E27FC236}">
                <a16:creationId xmlns:a16="http://schemas.microsoft.com/office/drawing/2014/main" id="{53203AF9-3071-459C-813F-05CA5F053217}"/>
              </a:ext>
            </a:extLst>
          </p:cNvPr>
          <p:cNvPicPr>
            <a:picLocks noChangeAspect="1"/>
          </p:cNvPicPr>
          <p:nvPr/>
        </p:nvPicPr>
        <p:blipFill>
          <a:blip r:embed="rId2"/>
          <a:stretch>
            <a:fillRect/>
          </a:stretch>
        </p:blipFill>
        <p:spPr>
          <a:xfrm>
            <a:off x="4516313" y="2624859"/>
            <a:ext cx="7675687" cy="4117686"/>
          </a:xfrm>
          <a:prstGeom prst="rect">
            <a:avLst/>
          </a:prstGeom>
        </p:spPr>
      </p:pic>
    </p:spTree>
    <p:extLst>
      <p:ext uri="{BB962C8B-B14F-4D97-AF65-F5344CB8AC3E}">
        <p14:creationId xmlns:p14="http://schemas.microsoft.com/office/powerpoint/2010/main" val="2395513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Pozvání k další spolupráci</a:t>
            </a:r>
            <a:endParaRPr lang="cs-CZ" dirty="0"/>
          </a:p>
        </p:txBody>
      </p:sp>
      <p:sp>
        <p:nvSpPr>
          <p:cNvPr id="3" name="Zástupný symbol pro obsah 2"/>
          <p:cNvSpPr>
            <a:spLocks noGrp="1"/>
          </p:cNvSpPr>
          <p:nvPr>
            <p:ph idx="1"/>
          </p:nvPr>
        </p:nvSpPr>
        <p:spPr/>
        <p:txBody>
          <a:bodyPr/>
          <a:lstStyle/>
          <a:p>
            <a:pPr marL="0" indent="0">
              <a:buNone/>
            </a:pPr>
            <a:r>
              <a:rPr lang="cs-CZ" dirty="0"/>
              <a:t> </a:t>
            </a:r>
          </a:p>
          <a:p>
            <a:pPr>
              <a:buFont typeface="Wingdings" panose="05000000000000000000" pitchFamily="2" charset="2"/>
              <a:buChar char="ü"/>
            </a:pPr>
            <a:r>
              <a:rPr lang="cs-CZ" dirty="0"/>
              <a:t> Pokud by vás někdy v rámci studijních prací zajímal výzkum adaptace dětí ve škole, školní motivace, vrstevnických vztahů (agrese/prosocialita) či role učitele ve vrstevnických vztazích, můžete se na mě obrátit! </a:t>
            </a:r>
            <a:r>
              <a:rPr lang="cs-CZ" dirty="0">
                <a:sym typeface="Wingdings" panose="05000000000000000000" pitchFamily="2" charset="2"/>
              </a:rPr>
              <a:t></a:t>
            </a:r>
            <a:endParaRPr lang="cs-CZ" dirty="0"/>
          </a:p>
        </p:txBody>
      </p:sp>
    </p:spTree>
    <p:extLst>
      <p:ext uri="{BB962C8B-B14F-4D97-AF65-F5344CB8AC3E}">
        <p14:creationId xmlns:p14="http://schemas.microsoft.com/office/powerpoint/2010/main" val="248376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FA3C3F-13FF-4907-BA5C-481368EAAA79}"/>
              </a:ext>
            </a:extLst>
          </p:cNvPr>
          <p:cNvSpPr>
            <a:spLocks noGrp="1"/>
          </p:cNvSpPr>
          <p:nvPr>
            <p:ph type="title"/>
          </p:nvPr>
        </p:nvSpPr>
        <p:spPr/>
        <p:txBody>
          <a:bodyPr/>
          <a:lstStyle/>
          <a:p>
            <a:r>
              <a:rPr lang="cs-CZ" dirty="0"/>
              <a:t>Prosocialita je běžná a široká oblast, o které se ale málo mluví!</a:t>
            </a:r>
            <a:endParaRPr lang="en-US" dirty="0"/>
          </a:p>
        </p:txBody>
      </p:sp>
      <p:sp>
        <p:nvSpPr>
          <p:cNvPr id="3" name="Zástupný symbol pro obsah 2">
            <a:extLst>
              <a:ext uri="{FF2B5EF4-FFF2-40B4-BE49-F238E27FC236}">
                <a16:creationId xmlns:a16="http://schemas.microsoft.com/office/drawing/2014/main" id="{D3B1AC46-FCCB-4F5C-8BAC-638E993FB485}"/>
              </a:ext>
            </a:extLst>
          </p:cNvPr>
          <p:cNvSpPr>
            <a:spLocks noGrp="1"/>
          </p:cNvSpPr>
          <p:nvPr>
            <p:ph idx="1"/>
          </p:nvPr>
        </p:nvSpPr>
        <p:spPr/>
        <p:txBody>
          <a:bodyPr>
            <a:normAutofit fontScale="92500" lnSpcReduction="20000"/>
          </a:bodyPr>
          <a:lstStyle/>
          <a:p>
            <a:pPr marL="0" indent="0">
              <a:buNone/>
            </a:pPr>
            <a:r>
              <a:rPr lang="cs-CZ" dirty="0">
                <a:latin typeface="+mj-lt"/>
              </a:rPr>
              <a:t>Prosocialita zahrnuje zcela rozšířené a drobné činy, které bychom v běžném životě ani nenazvali „pomocí“. Všímejme si těchto drobností ...</a:t>
            </a:r>
          </a:p>
          <a:p>
            <a:pPr marL="0" indent="0">
              <a:buNone/>
            </a:pPr>
            <a:endParaRPr lang="cs-CZ" dirty="0">
              <a:latin typeface="+mj-lt"/>
            </a:endParaRPr>
          </a:p>
          <a:p>
            <a:pPr marL="0" indent="0">
              <a:buNone/>
            </a:pPr>
            <a:r>
              <a:rPr lang="cs-CZ" dirty="0">
                <a:latin typeface="+mj-lt"/>
              </a:rPr>
              <a:t>???</a:t>
            </a:r>
          </a:p>
          <a:p>
            <a:pPr marL="0" indent="0">
              <a:buNone/>
            </a:pPr>
            <a:r>
              <a:rPr lang="cs-CZ" dirty="0">
                <a:latin typeface="+mj-lt"/>
              </a:rPr>
              <a:t>Vezměte si 5 papírků a napište si tam 5 různých drobných činností, které jste vy osobně v posledních pár týdnech udělal/a s tím, že jste chtěl/a prospět druhým ...</a:t>
            </a:r>
          </a:p>
          <a:p>
            <a:pPr marL="0" indent="0">
              <a:buNone/>
            </a:pPr>
            <a:endParaRPr lang="cs-CZ" dirty="0">
              <a:latin typeface="+mj-lt"/>
            </a:endParaRPr>
          </a:p>
          <a:p>
            <a:pPr marL="0" indent="0">
              <a:buNone/>
            </a:pPr>
            <a:r>
              <a:rPr lang="cs-CZ" dirty="0">
                <a:latin typeface="+mj-lt"/>
              </a:rPr>
              <a:t>Seřaďte si je podle toho, jak jsou pro vás důležité ...</a:t>
            </a:r>
          </a:p>
          <a:p>
            <a:pPr marL="0" indent="0">
              <a:buNone/>
            </a:pPr>
            <a:endParaRPr lang="cs-CZ" dirty="0">
              <a:latin typeface="+mj-lt"/>
            </a:endParaRPr>
          </a:p>
          <a:p>
            <a:pPr marL="0" indent="0">
              <a:buNone/>
            </a:pPr>
            <a:r>
              <a:rPr lang="cs-CZ" dirty="0">
                <a:latin typeface="+mj-lt"/>
              </a:rPr>
              <a:t>Komu a jak jste nejradši prospívali? Proč, jaké jste k tomu měli důvody?</a:t>
            </a:r>
          </a:p>
          <a:p>
            <a:pPr marL="0" indent="0">
              <a:buNone/>
            </a:pPr>
            <a:endParaRPr lang="en-US" dirty="0">
              <a:latin typeface="+mj-lt"/>
            </a:endParaRPr>
          </a:p>
        </p:txBody>
      </p:sp>
    </p:spTree>
    <p:extLst>
      <p:ext uri="{BB962C8B-B14F-4D97-AF65-F5344CB8AC3E}">
        <p14:creationId xmlns:p14="http://schemas.microsoft.com/office/powerpoint/2010/main" val="384481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text 2"/>
          <p:cNvSpPr>
            <a:spLocks noGrp="1"/>
          </p:cNvSpPr>
          <p:nvPr>
            <p:ph type="body" idx="1"/>
          </p:nvPr>
        </p:nvSpPr>
        <p:spPr/>
        <p:txBody>
          <a:bodyPr/>
          <a:lstStyle/>
          <a:p>
            <a:r>
              <a:rPr lang="cs-CZ" dirty="0"/>
              <a:t>Kontakt: </a:t>
            </a:r>
            <a:r>
              <a:rPr lang="cs-CZ" dirty="0">
                <a:hlinkClick r:id="rId2" tooltip="lenka.kollerova@pedf.cuni.cz"/>
              </a:rPr>
              <a:t>lenka.kollerova@pedf.cuni.cz</a:t>
            </a:r>
            <a:endParaRPr lang="cs-CZ" dirty="0"/>
          </a:p>
        </p:txBody>
      </p:sp>
      <p:pic>
        <p:nvPicPr>
          <p:cNvPr id="4" name="Obrázek 3"/>
          <p:cNvPicPr>
            <a:picLocks noChangeAspect="1"/>
          </p:cNvPicPr>
          <p:nvPr/>
        </p:nvPicPr>
        <p:blipFill>
          <a:blip r:embed="rId3"/>
          <a:stretch>
            <a:fillRect/>
          </a:stretch>
        </p:blipFill>
        <p:spPr>
          <a:xfrm>
            <a:off x="6771119" y="739615"/>
            <a:ext cx="4589031" cy="3057844"/>
          </a:xfrm>
          <a:prstGeom prst="rect">
            <a:avLst/>
          </a:prstGeom>
        </p:spPr>
      </p:pic>
    </p:spTree>
    <p:extLst>
      <p:ext uri="{BB962C8B-B14F-4D97-AF65-F5344CB8AC3E}">
        <p14:creationId xmlns:p14="http://schemas.microsoft.com/office/powerpoint/2010/main" val="88539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 prosocialita a agrese jedna spojená nádoba?</a:t>
            </a:r>
          </a:p>
        </p:txBody>
      </p:sp>
      <p:sp>
        <p:nvSpPr>
          <p:cNvPr id="3" name="Zástupný symbol pro obsah 2"/>
          <p:cNvSpPr>
            <a:spLocks noGrp="1"/>
          </p:cNvSpPr>
          <p:nvPr>
            <p:ph idx="1"/>
          </p:nvPr>
        </p:nvSpPr>
        <p:spPr>
          <a:xfrm>
            <a:off x="1028701" y="2423333"/>
            <a:ext cx="9966960" cy="4351338"/>
          </a:xfrm>
        </p:spPr>
        <p:txBody>
          <a:bodyPr>
            <a:normAutofit/>
          </a:bodyPr>
          <a:lstStyle/>
          <a:p>
            <a:pPr>
              <a:buFont typeface="Wingdings" panose="05000000000000000000" pitchFamily="2" charset="2"/>
              <a:buChar char="ü"/>
            </a:pPr>
            <a:r>
              <a:rPr lang="cs-CZ" dirty="0"/>
              <a:t> Není. Nejsou to dva póly jedné dimenze, ale spíše 2 různé dimenze, protože řada lidí má oba tyto sklony nízké (nechce pomáhat, ani ubližovat) a část lidí má naopak oba tyto sklony vysoké (viz „</a:t>
            </a:r>
            <a:r>
              <a:rPr lang="cs-CZ" dirty="0" err="1"/>
              <a:t>frenemies</a:t>
            </a:r>
            <a:r>
              <a:rPr lang="cs-CZ" dirty="0"/>
              <a:t>“ na dalším </a:t>
            </a:r>
            <a:r>
              <a:rPr lang="cs-CZ" dirty="0" err="1"/>
              <a:t>slidu</a:t>
            </a:r>
            <a:r>
              <a:rPr lang="cs-CZ" dirty="0"/>
              <a:t>).</a:t>
            </a:r>
          </a:p>
          <a:p>
            <a:pPr marL="720725" indent="0">
              <a:buNone/>
            </a:pPr>
            <a:endParaRPr lang="cs-CZ" dirty="0"/>
          </a:p>
          <a:p>
            <a:pPr marL="720725" indent="0">
              <a:buNone/>
            </a:pPr>
            <a:r>
              <a:rPr lang="cs-CZ" dirty="0"/>
              <a:t>- Platí ale, že tyto dvě dimenze spolu částečně souvisejí. Často se setkáváme s tím, že </a:t>
            </a:r>
            <a:r>
              <a:rPr lang="cs-CZ" dirty="0" err="1"/>
              <a:t>prosociálnější</a:t>
            </a:r>
            <a:r>
              <a:rPr lang="cs-CZ" dirty="0"/>
              <a:t> děti jsou současně méně agresivní. (Není to ale pravidlo.)</a:t>
            </a:r>
          </a:p>
        </p:txBody>
      </p:sp>
    </p:spTree>
    <p:extLst>
      <p:ext uri="{BB962C8B-B14F-4D97-AF65-F5344CB8AC3E}">
        <p14:creationId xmlns:p14="http://schemas.microsoft.com/office/powerpoint/2010/main" val="28873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t>
            </a:r>
            <a:r>
              <a:rPr lang="cs-CZ" dirty="0" err="1"/>
              <a:t>Frenemies</a:t>
            </a:r>
            <a:r>
              <a:rPr lang="cs-CZ" dirty="0"/>
              <a:t>“ - sociální virtuosové bez hodnot</a:t>
            </a:r>
          </a:p>
        </p:txBody>
      </p:sp>
      <p:sp>
        <p:nvSpPr>
          <p:cNvPr id="3" name="Zástupný symbol pro obsah 2"/>
          <p:cNvSpPr>
            <a:spLocks noGrp="1"/>
          </p:cNvSpPr>
          <p:nvPr>
            <p:ph idx="1"/>
          </p:nvPr>
        </p:nvSpPr>
        <p:spPr>
          <a:xfrm>
            <a:off x="838200" y="1962784"/>
            <a:ext cx="7037070" cy="4734243"/>
          </a:xfrm>
        </p:spPr>
        <p:txBody>
          <a:bodyPr>
            <a:normAutofit fontScale="70000" lnSpcReduction="20000"/>
          </a:bodyPr>
          <a:lstStyle/>
          <a:p>
            <a:pPr>
              <a:buFont typeface="Wingdings" panose="05000000000000000000" pitchFamily="2" charset="2"/>
              <a:buChar char="ü"/>
            </a:pPr>
            <a:r>
              <a:rPr lang="cs-CZ" dirty="0"/>
              <a:t> Pojem </a:t>
            </a:r>
            <a:r>
              <a:rPr lang="cs-CZ" i="1" dirty="0" err="1"/>
              <a:t>frenemies</a:t>
            </a:r>
            <a:r>
              <a:rPr lang="cs-CZ" dirty="0"/>
              <a:t> je používán jako laický ekvivalent odborného pojmu </a:t>
            </a:r>
            <a:r>
              <a:rPr lang="cs-CZ" i="1" dirty="0" err="1"/>
              <a:t>bistrategic</a:t>
            </a:r>
            <a:r>
              <a:rPr lang="cs-CZ" i="1" dirty="0"/>
              <a:t> </a:t>
            </a:r>
            <a:r>
              <a:rPr lang="cs-CZ" i="1" dirty="0" err="1"/>
              <a:t>controllers</a:t>
            </a:r>
            <a:r>
              <a:rPr lang="cs-CZ" dirty="0"/>
              <a:t>. Označuje někoho, kdo používá jak agresi, tak </a:t>
            </a:r>
            <a:r>
              <a:rPr lang="cs-CZ" dirty="0" err="1"/>
              <a:t>prosocialitu</a:t>
            </a:r>
            <a:r>
              <a:rPr lang="cs-CZ" dirty="0"/>
              <a:t> </a:t>
            </a:r>
            <a:r>
              <a:rPr lang="cs-CZ" u="sng" dirty="0"/>
              <a:t>jako prostředky k dosažení sociální dominance</a:t>
            </a:r>
            <a:r>
              <a:rPr lang="cs-CZ" dirty="0"/>
              <a:t>. </a:t>
            </a:r>
          </a:p>
          <a:p>
            <a:pPr marL="0" indent="0">
              <a:buNone/>
            </a:pPr>
            <a:endParaRPr lang="cs-CZ" dirty="0"/>
          </a:p>
          <a:p>
            <a:pPr marL="0" indent="0">
              <a:buNone/>
            </a:pPr>
            <a:r>
              <a:rPr lang="cs-CZ" dirty="0"/>
              <a:t>! Obvykle jsou vysoce sociálně zdatní, ale nezáleží jim tolik na druhých lidech (neberou morální ohledy), což se projevuje v manipulaci se svým okolím.</a:t>
            </a:r>
          </a:p>
          <a:p>
            <a:pPr marL="0" indent="0">
              <a:buNone/>
            </a:pPr>
            <a:endParaRPr lang="cs-CZ" dirty="0"/>
          </a:p>
          <a:p>
            <a:pPr marL="720725" indent="0">
              <a:buNone/>
            </a:pPr>
            <a:r>
              <a:rPr lang="cs-CZ" dirty="0"/>
              <a:t> Př. Ve třídách se někdy najde dítě, které se tímto způsobem chová. Dobře se orientuje ve vztazích a dokáže chytře používat laskavost a pomáhání – </a:t>
            </a:r>
            <a:r>
              <a:rPr lang="cs-CZ" u="sng" dirty="0"/>
              <a:t>ve správný čas a směrem ke správným lidem</a:t>
            </a:r>
            <a:r>
              <a:rPr lang="cs-CZ" dirty="0"/>
              <a:t>. Stejně tak dobře umí v určitý čas a směrem k určitým lidem projevovat agresi.</a:t>
            </a:r>
          </a:p>
          <a:p>
            <a:pPr marL="720725" indent="0">
              <a:buNone/>
            </a:pPr>
            <a:endParaRPr lang="cs-CZ" dirty="0"/>
          </a:p>
          <a:p>
            <a:pPr marL="720725" indent="0">
              <a:buNone/>
            </a:pPr>
            <a:r>
              <a:rPr lang="cs-CZ" dirty="0"/>
              <a:t>??? </a:t>
            </a:r>
          </a:p>
          <a:p>
            <a:pPr marL="720725" indent="0">
              <a:buNone/>
            </a:pPr>
            <a:r>
              <a:rPr lang="cs-CZ" dirty="0"/>
              <a:t>Znáte nějaký příklad z filmu či seriálu?</a:t>
            </a:r>
          </a:p>
          <a:p>
            <a:pPr>
              <a:buFont typeface="Wingdings" panose="05000000000000000000" pitchFamily="2" charset="2"/>
              <a:buChar char="ü"/>
            </a:pPr>
            <a:endParaRPr lang="cs-CZ" dirty="0"/>
          </a:p>
          <a:p>
            <a:pPr>
              <a:buFont typeface="Wingdings" panose="05000000000000000000" pitchFamily="2" charset="2"/>
              <a:buChar char="ü"/>
            </a:pPr>
            <a:endParaRPr lang="cs-CZ" dirty="0"/>
          </a:p>
        </p:txBody>
      </p:sp>
      <p:pic>
        <p:nvPicPr>
          <p:cNvPr id="1028" name="Picture 4" descr="Frenemies: Who Are They (&amp; How to Beat Them) | The Power Mo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235" y="2410778"/>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44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24DBD0-227A-4FE8-907E-0B55414F38CE}"/>
              </a:ext>
            </a:extLst>
          </p:cNvPr>
          <p:cNvSpPr>
            <a:spLocks noGrp="1"/>
          </p:cNvSpPr>
          <p:nvPr>
            <p:ph type="title"/>
          </p:nvPr>
        </p:nvSpPr>
        <p:spPr/>
        <p:txBody>
          <a:bodyPr>
            <a:normAutofit fontScale="90000"/>
          </a:bodyPr>
          <a:lstStyle/>
          <a:p>
            <a:br>
              <a:rPr lang="cs-CZ" dirty="0"/>
            </a:br>
            <a:r>
              <a:rPr lang="cs-CZ" dirty="0"/>
              <a:t>Otázka studentů: </a:t>
            </a:r>
            <a:br>
              <a:rPr lang="cs-CZ" dirty="0"/>
            </a:br>
            <a:r>
              <a:rPr lang="cs-CZ" dirty="0"/>
              <a:t>Vliv vs. manipulace vs. přesvědčování</a:t>
            </a:r>
            <a:br>
              <a:rPr lang="en-US" dirty="0"/>
            </a:br>
            <a:endParaRPr lang="en-US" dirty="0"/>
          </a:p>
        </p:txBody>
      </p:sp>
      <p:sp>
        <p:nvSpPr>
          <p:cNvPr id="3" name="Zástupný symbol pro obsah 2">
            <a:extLst>
              <a:ext uri="{FF2B5EF4-FFF2-40B4-BE49-F238E27FC236}">
                <a16:creationId xmlns:a16="http://schemas.microsoft.com/office/drawing/2014/main" id="{C63838E3-B650-4F2F-B1F4-EF3FDA7D0071}"/>
              </a:ext>
            </a:extLst>
          </p:cNvPr>
          <p:cNvSpPr>
            <a:spLocks noGrp="1"/>
          </p:cNvSpPr>
          <p:nvPr>
            <p:ph idx="1"/>
          </p:nvPr>
        </p:nvSpPr>
        <p:spPr/>
        <p:txBody>
          <a:bodyPr>
            <a:normAutofit/>
          </a:bodyPr>
          <a:lstStyle/>
          <a:p>
            <a:pPr marL="0" indent="0">
              <a:buNone/>
            </a:pPr>
            <a:r>
              <a:rPr lang="cs-CZ" sz="2400" dirty="0">
                <a:latin typeface="+mj-lt"/>
              </a:rPr>
              <a:t>Definice manipulace</a:t>
            </a:r>
          </a:p>
          <a:p>
            <a:pPr marL="0" indent="0">
              <a:buNone/>
            </a:pPr>
            <a:endParaRPr lang="cs-CZ" sz="2400" b="1" dirty="0">
              <a:latin typeface="+mj-lt"/>
            </a:endParaRPr>
          </a:p>
          <a:p>
            <a:pPr>
              <a:buFont typeface="Wingdings" panose="05000000000000000000" pitchFamily="2" charset="2"/>
              <a:buChar char="ü"/>
            </a:pPr>
            <a:r>
              <a:rPr lang="cs-CZ" sz="2400" b="1" dirty="0">
                <a:latin typeface="+mj-lt"/>
              </a:rPr>
              <a:t> </a:t>
            </a:r>
            <a:r>
              <a:rPr lang="cs-CZ" sz="2400" dirty="0">
                <a:latin typeface="+mj-lt"/>
              </a:rPr>
              <a:t>Manipulace je forma sociálního vlivu.</a:t>
            </a:r>
          </a:p>
          <a:p>
            <a:pPr>
              <a:buFont typeface="Wingdings" panose="05000000000000000000" pitchFamily="2" charset="2"/>
              <a:buChar char="ü"/>
            </a:pPr>
            <a:endParaRPr lang="cs-CZ" sz="2400" b="1" dirty="0">
              <a:latin typeface="+mj-lt"/>
            </a:endParaRPr>
          </a:p>
          <a:p>
            <a:pPr>
              <a:buFont typeface="Wingdings" panose="05000000000000000000" pitchFamily="2" charset="2"/>
              <a:buChar char="ü"/>
            </a:pPr>
            <a:r>
              <a:rPr lang="cs-CZ" sz="2400" dirty="0">
                <a:latin typeface="+mj-lt"/>
              </a:rPr>
              <a:t> Vyznačuje se použitím </a:t>
            </a:r>
            <a:r>
              <a:rPr lang="cs-CZ" sz="2400" b="1" dirty="0">
                <a:latin typeface="+mj-lt"/>
              </a:rPr>
              <a:t>nekalých prostředků!</a:t>
            </a:r>
          </a:p>
          <a:p>
            <a:pPr marL="0" indent="0">
              <a:buNone/>
            </a:pPr>
            <a:endParaRPr lang="cs-CZ" sz="2400" b="1"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295367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24DBD0-227A-4FE8-907E-0B55414F38CE}"/>
              </a:ext>
            </a:extLst>
          </p:cNvPr>
          <p:cNvSpPr>
            <a:spLocks noGrp="1"/>
          </p:cNvSpPr>
          <p:nvPr>
            <p:ph type="title"/>
          </p:nvPr>
        </p:nvSpPr>
        <p:spPr/>
        <p:txBody>
          <a:bodyPr>
            <a:normAutofit fontScale="90000"/>
          </a:bodyPr>
          <a:lstStyle/>
          <a:p>
            <a:br>
              <a:rPr lang="cs-CZ" dirty="0"/>
            </a:br>
            <a:r>
              <a:rPr lang="cs-CZ" dirty="0"/>
              <a:t>Otázka studentů: </a:t>
            </a:r>
            <a:br>
              <a:rPr lang="cs-CZ" dirty="0"/>
            </a:br>
            <a:r>
              <a:rPr lang="cs-CZ" dirty="0"/>
              <a:t>Vliv vs. manipulace vs. přesvědčování</a:t>
            </a:r>
            <a:br>
              <a:rPr lang="en-US" dirty="0"/>
            </a:br>
            <a:endParaRPr lang="en-US" dirty="0"/>
          </a:p>
        </p:txBody>
      </p:sp>
      <p:sp>
        <p:nvSpPr>
          <p:cNvPr id="3" name="Zástupný symbol pro obsah 2">
            <a:extLst>
              <a:ext uri="{FF2B5EF4-FFF2-40B4-BE49-F238E27FC236}">
                <a16:creationId xmlns:a16="http://schemas.microsoft.com/office/drawing/2014/main" id="{C63838E3-B650-4F2F-B1F4-EF3FDA7D0071}"/>
              </a:ext>
            </a:extLst>
          </p:cNvPr>
          <p:cNvSpPr>
            <a:spLocks noGrp="1"/>
          </p:cNvSpPr>
          <p:nvPr>
            <p:ph idx="1"/>
          </p:nvPr>
        </p:nvSpPr>
        <p:spPr/>
        <p:txBody>
          <a:bodyPr>
            <a:normAutofit lnSpcReduction="10000"/>
          </a:bodyPr>
          <a:lstStyle/>
          <a:p>
            <a:pPr marL="0" indent="0">
              <a:buNone/>
            </a:pPr>
            <a:r>
              <a:rPr lang="cs-CZ" sz="2400" dirty="0">
                <a:latin typeface="+mj-lt"/>
              </a:rPr>
              <a:t>Podoby manipulace:</a:t>
            </a:r>
          </a:p>
          <a:p>
            <a:pPr marL="0" indent="0">
              <a:buNone/>
            </a:pPr>
            <a:r>
              <a:rPr lang="cs-CZ" sz="2400" dirty="0">
                <a:latin typeface="+mj-lt"/>
              </a:rPr>
              <a:t>Při manipulaci člověk účelově například: </a:t>
            </a:r>
          </a:p>
          <a:p>
            <a:pPr marL="895350">
              <a:buFontTx/>
              <a:buChar char="-"/>
            </a:pPr>
            <a:r>
              <a:rPr lang="cs-CZ" sz="2400" u="sng" dirty="0">
                <a:latin typeface="+mj-lt"/>
              </a:rPr>
              <a:t>zkresluje fakta </a:t>
            </a:r>
            <a:r>
              <a:rPr lang="cs-CZ" sz="2400" dirty="0">
                <a:latin typeface="+mj-lt"/>
              </a:rPr>
              <a:t>(přehání svou nepostradatelnost a své kvality, přehání rizika nepreferovaného řešení, zamlčuje část pravdy, obelhává), </a:t>
            </a:r>
          </a:p>
          <a:p>
            <a:pPr marL="895350">
              <a:buFontTx/>
              <a:buChar char="-"/>
            </a:pPr>
            <a:r>
              <a:rPr lang="cs-CZ" sz="2400" u="sng" dirty="0">
                <a:latin typeface="+mj-lt"/>
              </a:rPr>
              <a:t>citově vydírá </a:t>
            </a:r>
            <a:r>
              <a:rPr lang="cs-CZ" sz="2400" dirty="0">
                <a:latin typeface="+mj-lt"/>
              </a:rPr>
              <a:t>(vyvolává soucit, pocity viny), </a:t>
            </a:r>
          </a:p>
          <a:p>
            <a:pPr marL="895350">
              <a:buFontTx/>
              <a:buChar char="-"/>
            </a:pPr>
            <a:r>
              <a:rPr lang="cs-CZ" sz="2400" dirty="0">
                <a:latin typeface="+mj-lt"/>
              </a:rPr>
              <a:t>vyvolává v někom účelově </a:t>
            </a:r>
            <a:r>
              <a:rPr lang="cs-CZ" sz="2400" u="sng" dirty="0">
                <a:latin typeface="+mj-lt"/>
              </a:rPr>
              <a:t>pocity nedostatečnosti/pochybnosti o sobě </a:t>
            </a:r>
          </a:p>
          <a:p>
            <a:pPr marL="895350">
              <a:buFontTx/>
              <a:buChar char="-"/>
            </a:pPr>
            <a:r>
              <a:rPr lang="cs-CZ" sz="2400" dirty="0">
                <a:latin typeface="+mj-lt"/>
              </a:rPr>
              <a:t>či se naopak </a:t>
            </a:r>
            <a:r>
              <a:rPr lang="cs-CZ" sz="2400" u="sng" dirty="0">
                <a:latin typeface="+mj-lt"/>
              </a:rPr>
              <a:t>vlichocuje </a:t>
            </a:r>
            <a:r>
              <a:rPr lang="cs-CZ" sz="2400" dirty="0">
                <a:latin typeface="+mj-lt"/>
              </a:rPr>
              <a:t>(„Ty jsi skvěla.“ „Bez tebe </a:t>
            </a:r>
            <a:r>
              <a:rPr lang="cs-CZ" sz="2400" dirty="0" err="1">
                <a:latin typeface="+mj-lt"/>
              </a:rPr>
              <a:t>bysme</a:t>
            </a:r>
            <a:r>
              <a:rPr lang="cs-CZ" sz="2400" dirty="0">
                <a:latin typeface="+mj-lt"/>
              </a:rPr>
              <a:t> to nezvládli.“).</a:t>
            </a:r>
          </a:p>
          <a:p>
            <a:pPr marL="0" indent="0">
              <a:buNone/>
            </a:pPr>
            <a:endParaRPr lang="cs-CZ" sz="2400" b="1" dirty="0">
              <a:latin typeface="+mj-lt"/>
            </a:endParaRPr>
          </a:p>
          <a:p>
            <a:pPr marL="0" indent="0">
              <a:buNone/>
            </a:pPr>
            <a:r>
              <a:rPr lang="cs-CZ" sz="2400" b="1" dirty="0">
                <a:latin typeface="+mj-lt"/>
              </a:rPr>
              <a:t>???</a:t>
            </a:r>
          </a:p>
          <a:p>
            <a:pPr marL="0" indent="0">
              <a:buNone/>
            </a:pPr>
            <a:r>
              <a:rPr lang="cs-CZ" sz="2400" b="1" dirty="0">
                <a:latin typeface="+mj-lt"/>
              </a:rPr>
              <a:t>Co může dětem pomoci bránit se manipulaci se strany spolužáka?</a:t>
            </a:r>
          </a:p>
          <a:p>
            <a:pPr marL="0" indent="0">
              <a:buNone/>
            </a:pPr>
            <a:endParaRPr lang="cs-CZ" sz="2400" b="1" dirty="0">
              <a:latin typeface="+mj-lt"/>
            </a:endParaRPr>
          </a:p>
          <a:p>
            <a:pPr marL="0" indent="0">
              <a:buNone/>
            </a:pPr>
            <a:endParaRPr lang="cs-CZ" sz="2400" b="1" dirty="0">
              <a:latin typeface="+mj-lt"/>
            </a:endParaRPr>
          </a:p>
          <a:p>
            <a:pPr marL="0" indent="0">
              <a:buNone/>
            </a:pPr>
            <a:endParaRPr lang="en-US" sz="2400" dirty="0">
              <a:latin typeface="+mj-lt"/>
            </a:endParaRPr>
          </a:p>
        </p:txBody>
      </p:sp>
    </p:spTree>
    <p:extLst>
      <p:ext uri="{BB962C8B-B14F-4D97-AF65-F5344CB8AC3E}">
        <p14:creationId xmlns:p14="http://schemas.microsoft.com/office/powerpoint/2010/main" val="40679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t>
            </a:r>
            <a:r>
              <a:rPr lang="cs-CZ" dirty="0" err="1"/>
              <a:t>Frenemies</a:t>
            </a:r>
            <a:r>
              <a:rPr lang="cs-CZ" dirty="0"/>
              <a:t>“ – Jak ze vztahu ven?</a:t>
            </a:r>
          </a:p>
        </p:txBody>
      </p:sp>
      <p:sp>
        <p:nvSpPr>
          <p:cNvPr id="3" name="Zástupný symbol pro obsah 2"/>
          <p:cNvSpPr>
            <a:spLocks noGrp="1"/>
          </p:cNvSpPr>
          <p:nvPr>
            <p:ph idx="1"/>
          </p:nvPr>
        </p:nvSpPr>
        <p:spPr>
          <a:xfrm>
            <a:off x="8423910" y="2202815"/>
            <a:ext cx="3554730" cy="4351338"/>
          </a:xfrm>
        </p:spPr>
        <p:txBody>
          <a:bodyPr>
            <a:normAutofit/>
          </a:bodyPr>
          <a:lstStyle/>
          <a:p>
            <a:pPr marL="0" indent="0">
              <a:buNone/>
            </a:pPr>
            <a:r>
              <a:rPr lang="cs-CZ" dirty="0"/>
              <a:t>O tom, jak pomoci dětem zvládat/opustit vztahy s </a:t>
            </a:r>
            <a:r>
              <a:rPr lang="cs-CZ" i="1" dirty="0" err="1"/>
              <a:t>frenemies</a:t>
            </a:r>
            <a:r>
              <a:rPr lang="cs-CZ" i="1" dirty="0"/>
              <a:t>, </a:t>
            </a:r>
            <a:r>
              <a:rPr lang="cs-CZ" dirty="0"/>
              <a:t>si můžete přečíst zde:</a:t>
            </a:r>
          </a:p>
          <a:p>
            <a:pPr marL="0" indent="0">
              <a:buNone/>
            </a:pPr>
            <a:endParaRPr lang="cs-CZ" dirty="0"/>
          </a:p>
          <a:p>
            <a:pPr marL="0" indent="0">
              <a:buNone/>
            </a:pPr>
            <a:r>
              <a:rPr lang="cs-CZ" dirty="0">
                <a:hlinkClick r:id="rId2"/>
              </a:rPr>
              <a:t>https://www.psychologytoday.com/us/blog/growing-friendships/201404/frenemies</a:t>
            </a:r>
            <a:endParaRPr lang="cs-CZ" dirty="0"/>
          </a:p>
          <a:p>
            <a:pPr marL="0" indent="0">
              <a:buNone/>
            </a:pPr>
            <a:endParaRPr lang="cs-CZ" dirty="0"/>
          </a:p>
        </p:txBody>
      </p:sp>
      <p:pic>
        <p:nvPicPr>
          <p:cNvPr id="4" name="Obrázek 3"/>
          <p:cNvPicPr>
            <a:picLocks noChangeAspect="1"/>
          </p:cNvPicPr>
          <p:nvPr/>
        </p:nvPicPr>
        <p:blipFill>
          <a:blip r:embed="rId3"/>
          <a:stretch>
            <a:fillRect/>
          </a:stretch>
        </p:blipFill>
        <p:spPr>
          <a:xfrm>
            <a:off x="499332" y="2202815"/>
            <a:ext cx="7718838" cy="4140835"/>
          </a:xfrm>
          <a:prstGeom prst="rect">
            <a:avLst/>
          </a:prstGeom>
        </p:spPr>
      </p:pic>
    </p:spTree>
    <p:extLst>
      <p:ext uri="{BB962C8B-B14F-4D97-AF65-F5344CB8AC3E}">
        <p14:creationId xmlns:p14="http://schemas.microsoft.com/office/powerpoint/2010/main" val="396975808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874</TotalTime>
  <Words>2383</Words>
  <Application>Microsoft Office PowerPoint</Application>
  <PresentationFormat>Širokoúhlá obrazovka</PresentationFormat>
  <Paragraphs>222</Paragraphs>
  <Slides>40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40</vt:i4>
      </vt:variant>
    </vt:vector>
  </HeadingPairs>
  <TitlesOfParts>
    <vt:vector size="45" baseType="lpstr">
      <vt:lpstr>Arial</vt:lpstr>
      <vt:lpstr>Calibri</vt:lpstr>
      <vt:lpstr>Calibri Light</vt:lpstr>
      <vt:lpstr>Wingdings</vt:lpstr>
      <vt:lpstr>Motiv Office</vt:lpstr>
      <vt:lpstr>      10. prezentace:  Prosociální chování. Sociální směna. Altruismus. Situační faktory.   </vt:lpstr>
      <vt:lpstr>Prezentace aplikace PowerPoint</vt:lpstr>
      <vt:lpstr>Prosociální chování – definice a formy</vt:lpstr>
      <vt:lpstr>Prosocialita je běžná a široká oblast, o které se ale málo mluví!</vt:lpstr>
      <vt:lpstr>Je prosocialita a agrese jedna spojená nádoba?</vt:lpstr>
      <vt:lpstr>„Frenemies“ - sociální virtuosové bez hodnot</vt:lpstr>
      <vt:lpstr> Otázka studentů:  Vliv vs. manipulace vs. přesvědčování </vt:lpstr>
      <vt:lpstr> Otázka studentů:  Vliv vs. manipulace vs. přesvědčování </vt:lpstr>
      <vt:lpstr>„Frenemies“ – Jak ze vztahu ven?</vt:lpstr>
      <vt:lpstr>„Frenemies“ – Jak ze vztahu ven?</vt:lpstr>
      <vt:lpstr>Proč paní na obr. v konkrétní chvíli pomůže?</vt:lpstr>
      <vt:lpstr>Prosociální motivy jsou výsledkem souhry osobnosti a konkrétní (sociální) situace</vt:lpstr>
      <vt:lpstr> Může záležet na tom, … </vt:lpstr>
      <vt:lpstr>Pusťte si video (1:49) z potravinové sbírky v r. 2018 a zaměřte se na to, jak 2 dotázaní lidé zdůvodňují své rozhodnutí pomoci (tj. část od cca 1:10).</vt:lpstr>
      <vt:lpstr>Ve videu zazněl tento 1. důvod:  </vt:lpstr>
      <vt:lpstr>Ve videu zazněl tento 2. důvod:  </vt:lpstr>
      <vt:lpstr>Hlavní zdroje prosociální motivace</vt:lpstr>
      <vt:lpstr>Př. Mírné negativní zkušenosti zvyšují soucit s lidmi v PODOBNÉ tíživější situaci</vt:lpstr>
      <vt:lpstr>Soucítíme také více s lidmi, které vnímáme jako sobě PODOBNÉ</vt:lpstr>
      <vt:lpstr>Pomáhání jako skutečný altruismus </vt:lpstr>
      <vt:lpstr>Altruismus jako jedna z forem prosociálního chování</vt:lpstr>
      <vt:lpstr>Altruismus a riziko vyhoření</vt:lpstr>
      <vt:lpstr>Další zdroj prosociální motivace:  Sociální směna</vt:lpstr>
      <vt:lpstr>Další zdroj prosociální motivace:  Sociální směna</vt:lpstr>
      <vt:lpstr>Jaké jsou klíčové preskriptivní soc. normy podporující prosociální chování?</vt:lpstr>
      <vt:lpstr>Trenérství jako sociální směna či altruismus?</vt:lpstr>
      <vt:lpstr>Situační faktory (ne)podporující prosociální chování v krizových situacích</vt:lpstr>
      <vt:lpstr>Prezentace aplikace PowerPoint</vt:lpstr>
      <vt:lpstr>Efekt přihlížení (bystander effect): Kdy (ne)pomůžeme?</vt:lpstr>
      <vt:lpstr>Rozhodování jedince ovlivňuje POČET a CHOVÁNÍ přihlížejících</vt:lpstr>
      <vt:lpstr>SP šikany: Prevence efektu přihlížení</vt:lpstr>
      <vt:lpstr>SP šikany: Prevence šikany využívá poznatky o efektu přihlížení a vlivu sociálních norem</vt:lpstr>
      <vt:lpstr>???</vt:lpstr>
      <vt:lpstr>Literatura:</vt:lpstr>
      <vt:lpstr>Zápočet</vt:lpstr>
      <vt:lpstr>Závěrečná známka = výsledek testu</vt:lpstr>
      <vt:lpstr>Závěrečná hodina:  Reflexe infografik + opakování na test</vt:lpstr>
      <vt:lpstr>Zpětná vazba ke kurzu</vt:lpstr>
      <vt:lpstr>Pozvání k další spolupráci</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sociální psychologie: historie, osobnosti, metody</dc:title>
  <dc:creator>Kollerova Lenka</dc:creator>
  <cp:lastModifiedBy>Lenka Kollerová</cp:lastModifiedBy>
  <cp:revision>112</cp:revision>
  <dcterms:created xsi:type="dcterms:W3CDTF">2020-09-08T14:30:27Z</dcterms:created>
  <dcterms:modified xsi:type="dcterms:W3CDTF">2021-05-04T10:24:21Z</dcterms:modified>
</cp:coreProperties>
</file>