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90" r:id="rId5"/>
    <p:sldId id="291" r:id="rId6"/>
    <p:sldId id="256" r:id="rId7"/>
    <p:sldId id="257" r:id="rId8"/>
    <p:sldId id="258" r:id="rId9"/>
    <p:sldId id="276" r:id="rId10"/>
    <p:sldId id="285" r:id="rId11"/>
    <p:sldId id="278" r:id="rId12"/>
    <p:sldId id="279" r:id="rId13"/>
    <p:sldId id="280" r:id="rId14"/>
    <p:sldId id="292" r:id="rId15"/>
    <p:sldId id="286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9" r:id="rId24"/>
    <p:sldId id="266" r:id="rId25"/>
    <p:sldId id="272" r:id="rId26"/>
    <p:sldId id="293" r:id="rId27"/>
    <p:sldId id="270" r:id="rId28"/>
    <p:sldId id="295" r:id="rId29"/>
    <p:sldId id="296" r:id="rId30"/>
    <p:sldId id="297" r:id="rId31"/>
    <p:sldId id="287" r:id="rId32"/>
    <p:sldId id="273" r:id="rId33"/>
    <p:sldId id="274" r:id="rId34"/>
    <p:sldId id="275" r:id="rId35"/>
    <p:sldId id="288" r:id="rId36"/>
    <p:sldId id="282" r:id="rId37"/>
    <p:sldId id="298" r:id="rId38"/>
    <p:sldId id="299" r:id="rId39"/>
    <p:sldId id="283" r:id="rId40"/>
    <p:sldId id="300" r:id="rId41"/>
    <p:sldId id="301" r:id="rId42"/>
    <p:sldId id="281" r:id="rId43"/>
    <p:sldId id="284" r:id="rId4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78C6A7-7C71-4ACE-BB74-19A730F70449}" v="38" dt="2023-02-09T07:24:55.7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79" d="100"/>
          <a:sy n="79" d="100"/>
        </p:scale>
        <p:origin x="108" y="1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D4856-D500-8796-A13A-BE8888A36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3AE0036-BDEF-82CF-195F-E16D47CBAD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EA4B1E-2076-3B53-3AE1-892CD952E8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559B45-6614-5F7A-23F2-193D3C30E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3929EC-EDAD-C70B-6B01-41707A214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8487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5B83-1F85-5D08-CFA2-F704E9FD1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E97041-1536-D980-71C7-E95A52D70B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FE6A2-E746-A857-6966-101287E0B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A3F273-9689-5DA9-874A-EB2036ED8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9AE08-46F3-C813-48F7-B2638F94E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8458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BAEC8DE-3701-9543-5179-186F699598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7118820-D3B5-35D1-C27E-6941BDCA42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292E9-E68D-349C-C9D2-B2E8A221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D9E1DB-CA7A-30EE-C682-68EE607EF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0532BE-DF70-AD8C-281C-2E0E0641A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7286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779E3F-16F6-A5D2-BE9A-454EAAFBE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ED51DB-E1BB-8105-E59C-F3FB290E5E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E8C385-C192-B2D6-6F03-D72204EA9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FB8190-60C7-3FE6-F792-EA01193EA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C58661-21E7-B04B-B7EB-E2A1B48A5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050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96C13-29F4-3D0F-687B-796160423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8D428F-E9B4-E30A-A04C-463A96544F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05870-6E4D-B644-D7C8-85CF672B1A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AC581-0D07-399B-88D1-FCBF30193D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DEF56B-C544-4535-0329-1C1B0D29B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407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AFD40C-7DEC-0AD0-AE35-A179CACA4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9B138B-190C-3D66-2662-D43E75085C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84A0E-8C6C-8359-72FA-F92CA32C27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C0D1B1-A308-7843-21FE-E38AE271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045725-175E-F2E2-AB61-45FAA9470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DAD2ED-96B9-BBEC-130E-09CB62255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4897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44849F-D16A-A038-FB8E-6500A36C2D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295531-3A24-5BAE-1FE8-E42DE7514E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C5C130-8835-6E0F-DE20-D68A309FA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2F8E64F-22B8-C167-983A-B493A2D297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662A58-7F40-9AC5-E20C-A3A81DB25A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53EA97-76F2-B2BD-7E9E-4332A9A6F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DF9759-D2C3-7F53-958E-7643FB0D4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28CA2B-83AC-A28E-5A70-40D89B54F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13731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73902-6F42-42E3-05A2-DC0ED88B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16FFF6-3E52-0868-C17E-FB6C49E4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29F993C-AE31-D47C-8A50-C0F2E23D3D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0E80F8-ACF7-1706-439C-7AEB154A7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2332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42CB7F4-1EBA-BF25-07E5-00A0F88FF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D0BEF4-E3FC-D865-AA66-59D7D31E2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4E6F89-E35A-4773-9544-892711C3A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07702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3972C-D403-D8FE-95CA-AB0808930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989A7-5C50-C73B-0C83-95A74C0BD5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8DC0FC-142C-1E10-BC78-F0689F6C9D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61E03-9BC6-5562-CF1D-60F376E831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98C3FC-3E75-EBB0-7E02-5E0830793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DD6098-5DC6-6DBA-4C44-42217DAC6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223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41854-0D66-7F0D-ECCD-499CC59F7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7F0FE8-CBF2-C746-3B20-13608AE916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2A457-1E38-B332-D31C-94E1268079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20BF81-E14B-4BCA-4796-9DEADE790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9556B9-06E8-9BDA-25F2-1320B7D6E9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DC54D7-ED7B-7E38-5C59-EEF687E3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7446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A2B886-EB0F-D61C-D502-3E675DA99E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cs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ED3291-CF13-43E6-EF02-4194C1A53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53EFBC-5483-033C-B80B-ABB34CB381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FC32-1219-4D58-B18E-F7F56FB83845}" type="datetimeFigureOut">
              <a:rPr lang="cs-CZ" smtClean="0"/>
              <a:t>08.02.2023</a:t>
            </a:fld>
            <a:endParaRPr lang="cs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A07104-310A-8705-01C5-1F05369BA0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09472-7577-7DD7-8F9A-FD111874A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68966D-3293-49AC-92C0-37A7E065B6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885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Triangle 18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FE8E7-17D3-254E-E53D-31094ABCC6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8100" b="1" i="0">
                <a:effectLst/>
                <a:latin typeface="-apple-system"/>
              </a:rPr>
              <a:t>Jak na blended learning a výuková videa</a:t>
            </a:r>
            <a:endParaRPr lang="cs-CZ" sz="810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55154-2A2F-FE6D-DCC5-C071A1D74C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cs-CZ" sz="2200"/>
              <a:t>Jarosalv Pěnička </a:t>
            </a:r>
          </a:p>
          <a:p>
            <a:pPr algn="l"/>
            <a:r>
              <a:rPr lang="cs-CZ" sz="2200"/>
              <a:t>Ústřední knihovna UK</a:t>
            </a:r>
          </a:p>
          <a:p>
            <a:pPr algn="l"/>
            <a:r>
              <a:rPr lang="cs-CZ" sz="2200"/>
              <a:t>Centrum pro podporu e-learningu</a:t>
            </a:r>
          </a:p>
        </p:txBody>
      </p:sp>
    </p:spTree>
    <p:extLst>
      <p:ext uri="{BB962C8B-B14F-4D97-AF65-F5344CB8AC3E}">
        <p14:creationId xmlns:p14="http://schemas.microsoft.com/office/powerpoint/2010/main" val="340870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51332F-41D7-BEB5-3EE6-4D8C5E676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6600"/>
              <a:t>SAMR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4C08C2-1D6A-3360-F334-D6CD67F00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 dirty="0"/>
              <a:t>1. </a:t>
            </a:r>
            <a:r>
              <a:rPr lang="cs-CZ" sz="2400" dirty="0" err="1"/>
              <a:t>Subtitution</a:t>
            </a:r>
            <a:r>
              <a:rPr lang="cs-CZ" sz="2400" dirty="0"/>
              <a:t> (nahrazení)</a:t>
            </a:r>
          </a:p>
          <a:p>
            <a:pPr marL="0" indent="0">
              <a:buNone/>
            </a:pPr>
            <a:r>
              <a:rPr lang="cs-CZ" sz="2400" dirty="0"/>
              <a:t>2. </a:t>
            </a:r>
            <a:r>
              <a:rPr lang="cs-CZ" sz="2400" dirty="0" err="1"/>
              <a:t>Augmentation</a:t>
            </a:r>
            <a:r>
              <a:rPr lang="cs-CZ" sz="2400" dirty="0"/>
              <a:t> (rozšíření)</a:t>
            </a:r>
          </a:p>
          <a:p>
            <a:pPr marL="0" indent="0">
              <a:buNone/>
            </a:pPr>
            <a:r>
              <a:rPr lang="cs-CZ" sz="2400" dirty="0"/>
              <a:t>3. </a:t>
            </a:r>
            <a:r>
              <a:rPr lang="cs-CZ" sz="2400" dirty="0" err="1"/>
              <a:t>Modification</a:t>
            </a:r>
            <a:r>
              <a:rPr lang="cs-CZ" sz="2400" dirty="0"/>
              <a:t> (modifikace)</a:t>
            </a:r>
          </a:p>
          <a:p>
            <a:pPr marL="0" indent="0">
              <a:buNone/>
            </a:pPr>
            <a:r>
              <a:rPr lang="cs-CZ" sz="2400" dirty="0"/>
              <a:t>4. </a:t>
            </a:r>
            <a:r>
              <a:rPr lang="cs-CZ" sz="2400" dirty="0" err="1"/>
              <a:t>Redefinition</a:t>
            </a:r>
            <a:r>
              <a:rPr lang="cs-CZ" sz="2400" dirty="0"/>
              <a:t> (úplná změna)</a:t>
            </a:r>
          </a:p>
        </p:txBody>
      </p:sp>
    </p:spTree>
    <p:extLst>
      <p:ext uri="{BB962C8B-B14F-4D97-AF65-F5344CB8AC3E}">
        <p14:creationId xmlns:p14="http://schemas.microsoft.com/office/powerpoint/2010/main" val="1941040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1C5EC6-E4C7-EC74-9DBC-F09FE0DF61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3600"/>
              <a:t>Multimediálne vzdelávanie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710E7-5A54-38CC-30EC-D0E35009BD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526366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8FCC4B-8753-42F3-EDFF-0FC8C27DA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3600" dirty="0" err="1"/>
              <a:t>Multimediálne</a:t>
            </a:r>
            <a:r>
              <a:rPr lang="cs-CZ" sz="3600" dirty="0"/>
              <a:t> </a:t>
            </a:r>
            <a:r>
              <a:rPr lang="cs-CZ" sz="3600" dirty="0" err="1"/>
              <a:t>vzdelávanie</a:t>
            </a:r>
            <a:endParaRPr lang="cs-CZ" sz="3600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1253DA-3C28-1B8A-C95B-DE6372463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cs-CZ" sz="2200"/>
              <a:t>Kombinuje slová a obrázky </a:t>
            </a:r>
          </a:p>
          <a:p>
            <a:pPr lvl="1"/>
            <a:r>
              <a:rPr lang="cs-CZ" sz="2200"/>
              <a:t> Slová: písané, hovorené  </a:t>
            </a:r>
          </a:p>
          <a:p>
            <a:pPr lvl="1"/>
            <a:r>
              <a:rPr lang="cs-CZ" sz="2200"/>
              <a:t>Obrázky: ilustrácie, grafy, animácie... </a:t>
            </a:r>
          </a:p>
          <a:p>
            <a:endParaRPr lang="cs-CZ" sz="2200"/>
          </a:p>
          <a:p>
            <a:r>
              <a:rPr lang="cs-CZ" sz="2200"/>
              <a:t>Tradičné: ◦ učebnice, diapozitívy, animácie, videá  </a:t>
            </a:r>
          </a:p>
          <a:p>
            <a:r>
              <a:rPr lang="cs-CZ" sz="2200"/>
              <a:t>Interaktívne: ◦ simulácie, videohry, výučbové systémy, konverzační agenti</a:t>
            </a:r>
          </a:p>
        </p:txBody>
      </p:sp>
    </p:spTree>
    <p:extLst>
      <p:ext uri="{BB962C8B-B14F-4D97-AF65-F5344CB8AC3E}">
        <p14:creationId xmlns:p14="http://schemas.microsoft.com/office/powerpoint/2010/main" val="2664789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5EE1E6-1099-0285-1A5D-2C429C5683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00628" y="918546"/>
            <a:ext cx="4269778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9" name="Right Triangle 28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A226DB-BA29-911F-4E4C-79AC074F5E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81129" y="918546"/>
            <a:ext cx="3908776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691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Right Triangle 13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92C664-B2F6-E463-7A24-3697C9DD95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0835" y="918546"/>
            <a:ext cx="4369365" cy="497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059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F61BA2-638F-6B96-D67A-D74CFCF168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38328"/>
            <a:ext cx="10210800" cy="10789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cs-CZ" sz="5400" dirty="0"/>
              <a:t>(Mayer, </a:t>
            </a:r>
            <a:r>
              <a:rPr lang="cs-CZ" sz="5400" dirty="0" err="1"/>
              <a:t>Moreto</a:t>
            </a:r>
            <a:r>
              <a:rPr lang="cs-CZ" sz="5400" dirty="0"/>
              <a:t>, 1998)</a:t>
            </a:r>
            <a:endParaRPr lang="en-US" sz="5400" dirty="0"/>
          </a:p>
        </p:txBody>
      </p:sp>
      <p:sp>
        <p:nvSpPr>
          <p:cNvPr id="18" name="Rectangle 11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4A538E-3C45-1881-CB1E-D199DF07F6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852" y="2742397"/>
            <a:ext cx="4894928" cy="3291840"/>
          </a:xfrm>
          <a:prstGeom prst="rect">
            <a:avLst/>
          </a:prstGeom>
        </p:spPr>
      </p:pic>
      <p:sp>
        <p:nvSpPr>
          <p:cNvPr id="20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82DD7B9-DDDC-13EC-6F1B-2367B0247F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8516" y="2805081"/>
            <a:ext cx="4974336" cy="317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139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359159-E4E2-33E5-C4E0-66A729523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600" y="338328"/>
            <a:ext cx="10210800" cy="107899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/>
              <a:t>(Starkova et al., 2019 JCAL)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BDD0CE-06A4-404B-8A13-580229C1C9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41750"/>
            <a:ext cx="12192000" cy="471625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26">
            <a:extLst>
              <a:ext uri="{FF2B5EF4-FFF2-40B4-BE49-F238E27FC236}">
                <a16:creationId xmlns:a16="http://schemas.microsoft.com/office/drawing/2014/main" id="{EE9899FA-8881-472C-AA59-D08A89CA8A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564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BFB5EEA-D1B5-2FE8-E07A-3587DA7E54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9148" y="3231784"/>
            <a:ext cx="4974336" cy="2313065"/>
          </a:xfrm>
          <a:prstGeom prst="rect">
            <a:avLst/>
          </a:prstGeom>
        </p:spPr>
      </p:pic>
      <p:sp>
        <p:nvSpPr>
          <p:cNvPr id="16" name="Rounded Rectangle 16">
            <a:extLst>
              <a:ext uri="{FF2B5EF4-FFF2-40B4-BE49-F238E27FC236}">
                <a16:creationId xmlns:a16="http://schemas.microsoft.com/office/drawing/2014/main" id="{080B7D90-3DF1-4514-B26D-616BE35553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4749" y="2423160"/>
            <a:ext cx="5613569" cy="393031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5693662-014C-E0E8-E785-B98D96CC9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516" y="3271426"/>
            <a:ext cx="4974336" cy="22384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A48550-4E85-C13D-8D84-50981774D5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4748" y="2970837"/>
            <a:ext cx="5613570" cy="3058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4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EA65FD-D1FC-1678-1BAF-97D1356FE8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endParaRPr lang="en-US" sz="5400">
              <a:solidFill>
                <a:srgbClr val="FFFFFF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E38A5D3-04D8-BCDD-A8C4-C06E3DDDA5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308" y="2426818"/>
            <a:ext cx="2648434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81D809E-E5B2-7D38-40F0-71FFD25CC0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38820" y="2426818"/>
            <a:ext cx="2668422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80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96882" y="280374"/>
            <a:ext cx="11438793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F65755-9F5E-33D5-545D-D4C634BAD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6351" y="433545"/>
            <a:ext cx="11139854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>
                <a:solidFill>
                  <a:srgbClr val="FFFFFF"/>
                </a:solidFill>
              </a:rPr>
              <a:t>(Javora et al. 2019 BJET)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230078" y="1522292"/>
            <a:ext cx="77724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BDF6C39-C68B-5376-A23C-AAB8C5555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6423" y="2426818"/>
            <a:ext cx="4186205" cy="3997637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627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DA0B5D7-965A-D661-A1B8-C069A99F72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8791" y="2426818"/>
            <a:ext cx="4348480" cy="399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9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578326-6FA6-BDD2-CD4B-06FCA6FA5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1" y="1008993"/>
            <a:ext cx="9231410" cy="354204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81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Program Workshopu 9.2.2023</a:t>
            </a:r>
          </a:p>
        </p:txBody>
      </p:sp>
    </p:spTree>
    <p:extLst>
      <p:ext uri="{BB962C8B-B14F-4D97-AF65-F5344CB8AC3E}">
        <p14:creationId xmlns:p14="http://schemas.microsoft.com/office/powerpoint/2010/main" val="11898516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72CA78-95D1-33B0-7983-0293C983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endParaRPr lang="cs-CZ" sz="660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3CF54-47DD-A721-78E6-82F8C8B08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"</a:t>
            </a:r>
            <a:r>
              <a:rPr lang="en-US" sz="2400" dirty="0" err="1"/>
              <a:t>Zvýrazniť</a:t>
            </a:r>
            <a:r>
              <a:rPr lang="en-US" sz="2400" dirty="0"/>
              <a:t> </a:t>
            </a:r>
            <a:r>
              <a:rPr lang="en-US" sz="2400" dirty="0" err="1"/>
              <a:t>kľúčové</a:t>
            </a:r>
            <a:r>
              <a:rPr lang="en-US" sz="2400" dirty="0"/>
              <a:t> </a:t>
            </a:r>
            <a:r>
              <a:rPr lang="en-US" sz="2400" dirty="0" err="1"/>
              <a:t>informácie</a:t>
            </a:r>
            <a:r>
              <a:rPr lang="en-US" sz="2400" dirty="0"/>
              <a:t>" ◦ 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Používať</a:t>
            </a:r>
            <a:r>
              <a:rPr lang="en-US" sz="2400" dirty="0"/>
              <a:t> </a:t>
            </a:r>
            <a:r>
              <a:rPr lang="en-US" sz="2400" dirty="0" err="1"/>
              <a:t>hlas</a:t>
            </a:r>
            <a:r>
              <a:rPr lang="en-US" sz="2400" dirty="0"/>
              <a:t> </a:t>
            </a:r>
            <a:r>
              <a:rPr lang="en-US" sz="2400" dirty="0" err="1"/>
              <a:t>namiesto</a:t>
            </a:r>
            <a:r>
              <a:rPr lang="en-US" sz="2400" dirty="0"/>
              <a:t> </a:t>
            </a:r>
            <a:r>
              <a:rPr lang="en-US" sz="2400" dirty="0" err="1"/>
              <a:t>textu</a:t>
            </a:r>
            <a:r>
              <a:rPr lang="en-US" sz="2400" dirty="0"/>
              <a:t>" </a:t>
            </a:r>
            <a:endParaRPr lang="cs-CZ" sz="2400" dirty="0"/>
          </a:p>
          <a:p>
            <a:r>
              <a:rPr lang="en-US" sz="2400" dirty="0"/>
              <a:t>◦"</a:t>
            </a:r>
            <a:r>
              <a:rPr lang="en-US" sz="2400" dirty="0" err="1"/>
              <a:t>Umiestnite</a:t>
            </a:r>
            <a:r>
              <a:rPr lang="en-US" sz="2400" dirty="0"/>
              <a:t> </a:t>
            </a:r>
            <a:r>
              <a:rPr lang="en-US" sz="2400" dirty="0" err="1"/>
              <a:t>zodpovedajúci</a:t>
            </a:r>
            <a:r>
              <a:rPr lang="en-US" sz="2400" dirty="0"/>
              <a:t> text a </a:t>
            </a:r>
            <a:r>
              <a:rPr lang="en-US" sz="2400" dirty="0" err="1"/>
              <a:t>obrázok</a:t>
            </a:r>
            <a:r>
              <a:rPr lang="en-US" sz="2400" dirty="0"/>
              <a:t> </a:t>
            </a:r>
            <a:r>
              <a:rPr lang="en-US" sz="2400" dirty="0" err="1"/>
              <a:t>blízko</a:t>
            </a:r>
            <a:r>
              <a:rPr lang="en-US" sz="2400" dirty="0"/>
              <a:t> </a:t>
            </a:r>
            <a:r>
              <a:rPr lang="en-US" sz="2400" dirty="0" err="1"/>
              <a:t>seba</a:t>
            </a:r>
            <a:r>
              <a:rPr lang="en-US" sz="2400" dirty="0"/>
              <a:t>„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Zvýrazniť</a:t>
            </a:r>
            <a:r>
              <a:rPr lang="en-US" sz="2400" dirty="0"/>
              <a:t> </a:t>
            </a:r>
            <a:r>
              <a:rPr lang="en-US" sz="2400" dirty="0" err="1"/>
              <a:t>kľúčové</a:t>
            </a:r>
            <a:r>
              <a:rPr lang="en-US" sz="2400" dirty="0"/>
              <a:t> </a:t>
            </a:r>
            <a:r>
              <a:rPr lang="en-US" sz="2400" dirty="0" err="1"/>
              <a:t>informácie</a:t>
            </a:r>
            <a:r>
              <a:rPr lang="en-US" sz="2400" dirty="0"/>
              <a:t>„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Prezentovať</a:t>
            </a:r>
            <a:r>
              <a:rPr lang="en-US" sz="2400" dirty="0"/>
              <a:t> </a:t>
            </a:r>
            <a:r>
              <a:rPr lang="en-US" sz="2400" dirty="0" err="1"/>
              <a:t>slová</a:t>
            </a:r>
            <a:r>
              <a:rPr lang="en-US" sz="2400" dirty="0"/>
              <a:t> </a:t>
            </a:r>
            <a:r>
              <a:rPr lang="en-US" sz="2400" dirty="0" err="1"/>
              <a:t>skôr</a:t>
            </a:r>
            <a:r>
              <a:rPr lang="en-US" sz="2400" dirty="0"/>
              <a:t> </a:t>
            </a:r>
            <a:r>
              <a:rPr lang="en-US" sz="2400" dirty="0" err="1"/>
              <a:t>hlasom</a:t>
            </a:r>
            <a:r>
              <a:rPr lang="en-US" sz="2400" dirty="0"/>
              <a:t> </a:t>
            </a:r>
            <a:r>
              <a:rPr lang="en-US" sz="2400" dirty="0" err="1"/>
              <a:t>ako</a:t>
            </a:r>
            <a:r>
              <a:rPr lang="en-US" sz="2400" dirty="0"/>
              <a:t> </a:t>
            </a:r>
            <a:r>
              <a:rPr lang="en-US" sz="2400" dirty="0" err="1"/>
              <a:t>textom</a:t>
            </a:r>
            <a:r>
              <a:rPr lang="en-US" sz="2400" dirty="0"/>
              <a:t>"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7887801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A5B0BE-11A7-6122-26D4-B61E42FDA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3600"/>
              <a:t>Multimediálne vzdelávanie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0DA86B-0F40-7F03-09FC-AECD6F03D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r>
              <a:rPr lang="cs-CZ" sz="2400"/>
              <a:t>Kombinujeme slová a obrázky </a:t>
            </a:r>
          </a:p>
          <a:p>
            <a:pPr lvl="1"/>
            <a:r>
              <a:rPr lang="cs-CZ" dirty="0"/>
              <a:t> </a:t>
            </a:r>
            <a:r>
              <a:rPr lang="cs-CZ"/>
              <a:t>Slová</a:t>
            </a:r>
            <a:r>
              <a:rPr lang="cs-CZ" dirty="0"/>
              <a:t>: </a:t>
            </a:r>
            <a:r>
              <a:rPr lang="cs-CZ"/>
              <a:t>písané</a:t>
            </a:r>
            <a:r>
              <a:rPr lang="cs-CZ" dirty="0"/>
              <a:t>, </a:t>
            </a:r>
            <a:r>
              <a:rPr lang="cs-CZ"/>
              <a:t>hovorené</a:t>
            </a:r>
            <a:r>
              <a:rPr lang="cs-CZ" dirty="0"/>
              <a:t>  </a:t>
            </a:r>
          </a:p>
          <a:p>
            <a:pPr lvl="1"/>
            <a:r>
              <a:rPr lang="cs-CZ" dirty="0"/>
              <a:t>Obrázky: </a:t>
            </a:r>
            <a:r>
              <a:rPr lang="cs-CZ"/>
              <a:t>ilustrácie</a:t>
            </a:r>
            <a:r>
              <a:rPr lang="cs-CZ" dirty="0"/>
              <a:t>, grafy, </a:t>
            </a:r>
            <a:r>
              <a:rPr lang="cs-CZ"/>
              <a:t>animácie</a:t>
            </a:r>
            <a:r>
              <a:rPr lang="cs-CZ" dirty="0"/>
              <a:t>... </a:t>
            </a:r>
          </a:p>
          <a:p>
            <a:endParaRPr lang="cs-CZ" sz="2400"/>
          </a:p>
          <a:p>
            <a:r>
              <a:rPr lang="cs-CZ" sz="2400"/>
              <a:t>Tradičné: ◦ učebnice, diapozitívy, animácie, videá  </a:t>
            </a:r>
          </a:p>
          <a:p>
            <a:r>
              <a:rPr lang="cs-CZ" sz="2400"/>
              <a:t>Interaktívne: ◦ simulácie, videohry, výučbové systémy, konverzační agenti</a:t>
            </a:r>
          </a:p>
        </p:txBody>
      </p:sp>
    </p:spTree>
    <p:extLst>
      <p:ext uri="{BB962C8B-B14F-4D97-AF65-F5344CB8AC3E}">
        <p14:creationId xmlns:p14="http://schemas.microsoft.com/office/powerpoint/2010/main" val="38066071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500B4A4-B1F1-41EA-886A-B8A210DBCA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E55A99C-0BDC-4DBE-8E40-9FA66F6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91540"/>
            <a:ext cx="722376" cy="5071110"/>
          </a:xfrm>
          <a:prstGeom prst="rect">
            <a:avLst/>
          </a:prstGeom>
          <a:solidFill>
            <a:srgbClr val="4C52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EF381C-526F-DB0A-7E89-3A2794650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2237" y="2018546"/>
            <a:ext cx="10337975" cy="281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758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B0ED0BA-30D1-AB09-2A7B-EC51387AB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2682" y="2478228"/>
            <a:ext cx="1571844" cy="2534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E54DFAE-61BB-6A80-366B-BF3DB98999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4613" y="1917154"/>
            <a:ext cx="3705742" cy="32675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A04057D-F8FE-1620-0F53-0FBCEC6A8D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3604" y="1917154"/>
            <a:ext cx="2648320" cy="3486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94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7772EB-D322-AE22-D28F-3333AA6A5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Omezená kapacita aktivní zpracování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7216C4-E967-7CBC-6B12-3D4762A905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283" y="1428471"/>
            <a:ext cx="9021434" cy="400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7782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30B58F-9E92-09E5-2AF8-2BD0503A34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4839" y="2314419"/>
            <a:ext cx="1314633" cy="222916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56C5D2-A085-555B-D72E-C6F66409B7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472" y="2314419"/>
            <a:ext cx="1228896" cy="221010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3086E0-7341-024E-5166-4056E41DBC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58368" y="2276313"/>
            <a:ext cx="1648055" cy="224821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45EADE1-D2AA-C6BD-E482-4009FEDBC4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6423" y="2276313"/>
            <a:ext cx="2000529" cy="22291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CDBA6FE-890B-D3D0-1CCC-0142D8F76E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7994" y="2252496"/>
            <a:ext cx="2486372" cy="2276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96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EF381C-526F-DB0A-7E89-3A27946504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7" y="1943185"/>
            <a:ext cx="10905066" cy="2971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584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72CA78-95D1-33B0-7983-0293C9838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endParaRPr lang="cs-CZ" sz="66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3CF54-47DD-A721-78E6-82F8C8B08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r>
              <a:rPr lang="en-US" sz="2400" dirty="0"/>
              <a:t>"</a:t>
            </a:r>
            <a:r>
              <a:rPr lang="en-US" sz="2400" dirty="0" err="1"/>
              <a:t>Zvýrazniť</a:t>
            </a:r>
            <a:r>
              <a:rPr lang="en-US" sz="2400" dirty="0"/>
              <a:t> </a:t>
            </a:r>
            <a:r>
              <a:rPr lang="en-US" sz="2400" dirty="0" err="1"/>
              <a:t>kľúčové</a:t>
            </a:r>
            <a:r>
              <a:rPr lang="en-US" sz="2400" dirty="0"/>
              <a:t> </a:t>
            </a:r>
            <a:r>
              <a:rPr lang="en-US" sz="2400" dirty="0" err="1"/>
              <a:t>informácie</a:t>
            </a:r>
            <a:r>
              <a:rPr lang="en-US" sz="2400" dirty="0"/>
              <a:t>"  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Používať</a:t>
            </a:r>
            <a:r>
              <a:rPr lang="en-US" sz="2400" dirty="0"/>
              <a:t> </a:t>
            </a:r>
            <a:r>
              <a:rPr lang="en-US" sz="2400" dirty="0" err="1"/>
              <a:t>hlas</a:t>
            </a:r>
            <a:r>
              <a:rPr lang="en-US" sz="2400" dirty="0"/>
              <a:t> </a:t>
            </a:r>
            <a:r>
              <a:rPr lang="en-US" sz="2400" dirty="0" err="1"/>
              <a:t>namiesto</a:t>
            </a:r>
            <a:r>
              <a:rPr lang="en-US" sz="2400" dirty="0"/>
              <a:t> </a:t>
            </a:r>
            <a:r>
              <a:rPr lang="en-US" sz="2400" dirty="0" err="1"/>
              <a:t>textu</a:t>
            </a:r>
            <a:r>
              <a:rPr lang="en-US" sz="2400" dirty="0"/>
              <a:t>" 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Umiestnite</a:t>
            </a:r>
            <a:r>
              <a:rPr lang="en-US" sz="2400" dirty="0"/>
              <a:t> </a:t>
            </a:r>
            <a:r>
              <a:rPr lang="en-US" sz="2400" dirty="0" err="1"/>
              <a:t>zodpovedajúci</a:t>
            </a:r>
            <a:r>
              <a:rPr lang="en-US" sz="2400" dirty="0"/>
              <a:t> text a </a:t>
            </a:r>
            <a:r>
              <a:rPr lang="en-US" sz="2400" dirty="0" err="1"/>
              <a:t>obrázok</a:t>
            </a:r>
            <a:r>
              <a:rPr lang="en-US" sz="2400" dirty="0"/>
              <a:t> </a:t>
            </a:r>
            <a:r>
              <a:rPr lang="en-US" sz="2400" dirty="0" err="1"/>
              <a:t>blízko</a:t>
            </a:r>
            <a:r>
              <a:rPr lang="en-US" sz="2400" dirty="0"/>
              <a:t> </a:t>
            </a:r>
            <a:r>
              <a:rPr lang="en-US" sz="2400" dirty="0" err="1"/>
              <a:t>seba</a:t>
            </a:r>
            <a:r>
              <a:rPr lang="en-US" sz="2400" dirty="0"/>
              <a:t>„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Zvýrazniť</a:t>
            </a:r>
            <a:r>
              <a:rPr lang="en-US" sz="2400" dirty="0"/>
              <a:t> </a:t>
            </a:r>
            <a:r>
              <a:rPr lang="en-US" sz="2400" dirty="0" err="1"/>
              <a:t>kľúčové</a:t>
            </a:r>
            <a:r>
              <a:rPr lang="en-US" sz="2400" dirty="0"/>
              <a:t> </a:t>
            </a:r>
            <a:r>
              <a:rPr lang="en-US" sz="2400" dirty="0" err="1"/>
              <a:t>informácie</a:t>
            </a:r>
            <a:r>
              <a:rPr lang="en-US" sz="2400" dirty="0"/>
              <a:t>„</a:t>
            </a:r>
            <a:endParaRPr lang="cs-CZ" sz="2400" dirty="0"/>
          </a:p>
          <a:p>
            <a:r>
              <a:rPr lang="en-US" sz="2400" dirty="0"/>
              <a:t>"</a:t>
            </a:r>
            <a:r>
              <a:rPr lang="en-US" sz="2400" dirty="0" err="1"/>
              <a:t>Prezentovať</a:t>
            </a:r>
            <a:r>
              <a:rPr lang="en-US" sz="2400" dirty="0"/>
              <a:t> </a:t>
            </a:r>
            <a:r>
              <a:rPr lang="en-US" sz="2400" dirty="0" err="1"/>
              <a:t>slová</a:t>
            </a:r>
            <a:r>
              <a:rPr lang="en-US" sz="2400" dirty="0"/>
              <a:t> </a:t>
            </a:r>
            <a:r>
              <a:rPr lang="en-US" sz="2400" dirty="0" err="1"/>
              <a:t>skôr</a:t>
            </a:r>
            <a:r>
              <a:rPr lang="en-US" sz="2400" dirty="0"/>
              <a:t> </a:t>
            </a:r>
            <a:r>
              <a:rPr lang="en-US" sz="2400" dirty="0" err="1"/>
              <a:t>hlasom</a:t>
            </a:r>
            <a:r>
              <a:rPr lang="en-US" sz="2400" dirty="0"/>
              <a:t> </a:t>
            </a:r>
            <a:r>
              <a:rPr lang="en-US" sz="2400" dirty="0" err="1"/>
              <a:t>ako</a:t>
            </a:r>
            <a:r>
              <a:rPr lang="en-US" sz="2400" dirty="0"/>
              <a:t> </a:t>
            </a:r>
            <a:r>
              <a:rPr lang="en-US" sz="2400" dirty="0" err="1"/>
              <a:t>textom</a:t>
            </a:r>
            <a:r>
              <a:rPr lang="en-US" sz="2400" dirty="0"/>
              <a:t>"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9746010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191081-A141-B07B-29D1-53511E072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4600"/>
              <a:t>Asistované objavovanie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7DC002-39B0-4246-B69A-4BEE5A78C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2400"/>
              <a:t>Asistované objavovanie je lepšie ako neasistované objavovanie</a:t>
            </a:r>
          </a:p>
          <a:p>
            <a:pPr marL="0" indent="0">
              <a:buNone/>
            </a:pPr>
            <a:r>
              <a:rPr lang="cs-CZ" sz="2400"/>
              <a:t>Bez pomoci - horšie ako "explicitné inštrukcie"</a:t>
            </a:r>
          </a:p>
          <a:p>
            <a:pPr marL="0" indent="0">
              <a:buNone/>
            </a:pPr>
            <a:r>
              <a:rPr lang="cs-CZ" sz="2400"/>
              <a:t>Asistované - lepšie ako "všetko ostatné"</a:t>
            </a:r>
          </a:p>
        </p:txBody>
      </p:sp>
    </p:spTree>
    <p:extLst>
      <p:ext uri="{BB962C8B-B14F-4D97-AF65-F5344CB8AC3E}">
        <p14:creationId xmlns:p14="http://schemas.microsoft.com/office/powerpoint/2010/main" val="353132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4DCDB-CAE3-807B-A65B-1F653D2A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[Brom et al., 2017, CAE]</a:t>
            </a:r>
            <a:endParaRPr lang="cs-C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34DDEE-25E0-60C9-15B4-B225A9AFF0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0931" y="1866682"/>
            <a:ext cx="5744377" cy="3124636"/>
          </a:xfrm>
        </p:spPr>
      </p:pic>
    </p:spTree>
    <p:extLst>
      <p:ext uri="{BB962C8B-B14F-4D97-AF65-F5344CB8AC3E}">
        <p14:creationId xmlns:p14="http://schemas.microsoft.com/office/powerpoint/2010/main" val="1866421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DF8383-2AF8-3471-D89B-57AAD16AEB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cs-CZ" sz="11500"/>
              <a:t>Inovácie vo vzdelávaní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0EE02B5-DEBD-F276-6789-AFCA89F7D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337594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39E4C-1728-F177-4D84-68766C951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[Brom et al., 2017, CAE]</a:t>
            </a:r>
            <a:endParaRPr lang="cs-C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18F8014-89E7-E46A-4271-BF2A104811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0390" y="2410397"/>
            <a:ext cx="6411220" cy="3181794"/>
          </a:xfrm>
        </p:spPr>
      </p:pic>
    </p:spTree>
    <p:extLst>
      <p:ext uri="{BB962C8B-B14F-4D97-AF65-F5344CB8AC3E}">
        <p14:creationId xmlns:p14="http://schemas.microsoft.com/office/powerpoint/2010/main" val="30722043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8405D-D3BF-A4D9-48F2-AFEBA736E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[Brom et al., 2017, CAE]</a:t>
            </a:r>
            <a:endParaRPr lang="cs-CZ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A9EDA4-99EF-5929-0AA1-C754669FB7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5756" y="1910264"/>
            <a:ext cx="9040487" cy="4182059"/>
          </a:xfrm>
        </p:spPr>
      </p:pic>
    </p:spTree>
    <p:extLst>
      <p:ext uri="{BB962C8B-B14F-4D97-AF65-F5344CB8AC3E}">
        <p14:creationId xmlns:p14="http://schemas.microsoft.com/office/powerpoint/2010/main" val="33628348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43235E3-1581-7B2B-88FA-3F20E777D0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6600"/>
              <a:t>Študijné opory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FC5E9B-214A-8524-1AB7-69CAAFCEE9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9278951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64CC6-2B02-168F-CF12-9763E675D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Studijní opora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986E4-2D8A-7E98-E342-69C0E722F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cs-CZ" dirty="0"/>
              <a:t>Pojmem studijní opory rozumíme studijní materiály připravené speciálně pro řízené samostatné studium a veškeré aktivity vzdělávací instituce, jejichž cílem je nejen řídit, ale i umožnit a usnadnit samostatné studium distanční formou. Studijními materiály rozumíme veškeré studijní a informační zdroje, které jsou součástí řízeného studijního programu a jsou připraveny speciálně pro distanční studium, nebo jsou doplněny tak, aby je bylo možno v distančním studiu efektivně použít.</a:t>
            </a:r>
          </a:p>
          <a:p>
            <a:pPr algn="just"/>
            <a:r>
              <a:rPr lang="cs-CZ" dirty="0"/>
              <a:t>Nejvýraznějším didaktickým elementem distančního studia je tzv. e-learning, tj. elektronické zpracování textů, grafů, tabulek, cvičení, testů do tzv. e-learningových opor a jejich využívání distančními studenty.</a:t>
            </a:r>
          </a:p>
          <a:p>
            <a:pPr algn="just"/>
            <a:r>
              <a:rPr lang="cs-CZ" dirty="0"/>
              <a:t>Studijní opory (nebo texty) by měly splňovat tyto požadavky:</a:t>
            </a:r>
          </a:p>
          <a:p>
            <a:pPr lvl="1" algn="just"/>
            <a:r>
              <a:rPr lang="cs-CZ" dirty="0"/>
              <a:t>být „</a:t>
            </a:r>
            <a:r>
              <a:rPr lang="cs-CZ" dirty="0" err="1"/>
              <a:t>sebeinstrukční</a:t>
            </a:r>
            <a:r>
              <a:rPr lang="cs-CZ" dirty="0"/>
              <a:t>“</a:t>
            </a:r>
          </a:p>
          <a:p>
            <a:pPr lvl="1" algn="just"/>
            <a:r>
              <a:rPr lang="cs-CZ" dirty="0"/>
              <a:t>být strukturované</a:t>
            </a:r>
          </a:p>
          <a:p>
            <a:pPr lvl="1" algn="just"/>
            <a:r>
              <a:rPr lang="cs-CZ" dirty="0"/>
              <a:t>vyznačovat se nápadným členěním textu a jeho grafickou úpravou</a:t>
            </a:r>
          </a:p>
          <a:p>
            <a:pPr lvl="1" algn="just"/>
            <a:r>
              <a:rPr lang="cs-CZ" dirty="0"/>
              <a:t>mít jasně stanovené studijní cíle textu</a:t>
            </a:r>
          </a:p>
          <a:p>
            <a:pPr lvl="1" algn="just"/>
            <a:r>
              <a:rPr lang="cs-CZ" dirty="0"/>
              <a:t>obsahovat výzvy k zamyšlení a řešení úkolů a k psaní písemných prací</a:t>
            </a:r>
          </a:p>
          <a:p>
            <a:pPr lvl="1" algn="just"/>
            <a:r>
              <a:rPr lang="cs-CZ" dirty="0"/>
              <a:t>uvádět příklady využití poznatků v praxi</a:t>
            </a:r>
          </a:p>
          <a:p>
            <a:pPr lvl="1" algn="just"/>
            <a:r>
              <a:rPr lang="cs-CZ" dirty="0"/>
              <a:t>provádět shrnutí učiva</a:t>
            </a:r>
          </a:p>
          <a:p>
            <a:pPr lvl="1" algn="just"/>
            <a:r>
              <a:rPr lang="cs-CZ" dirty="0"/>
              <a:t>doporučovat další studijní literaturu</a:t>
            </a:r>
          </a:p>
          <a:p>
            <a:endParaRPr lang="cs-C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016F0-A006-AB54-C93A-85DE010F48ED}"/>
              </a:ext>
            </a:extLst>
          </p:cNvPr>
          <p:cNvSpPr txBox="1"/>
          <p:nvPr/>
        </p:nvSpPr>
        <p:spPr>
          <a:xfrm>
            <a:off x="8915400" y="4145638"/>
            <a:ext cx="2690153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Vedeli ste že?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viac </a:t>
            </a:r>
            <a:r>
              <a:rPr lang="sk-SK" dirty="0" err="1"/>
              <a:t>jako</a:t>
            </a:r>
            <a:r>
              <a:rPr lang="sk-SK" dirty="0"/>
              <a:t> polovica inštitúcii v českej </a:t>
            </a:r>
            <a:r>
              <a:rPr lang="sk-SK" dirty="0" err="1"/>
              <a:t>republine</a:t>
            </a:r>
            <a:r>
              <a:rPr lang="sk-SK" dirty="0"/>
              <a:t> nemá kontrolované pravidlá na </a:t>
            </a:r>
            <a:r>
              <a:rPr lang="sk-SK" dirty="0" err="1"/>
              <a:t>revízu</a:t>
            </a:r>
            <a:r>
              <a:rPr lang="sk-SK" dirty="0"/>
              <a:t> </a:t>
            </a:r>
            <a:r>
              <a:rPr lang="sk-SK" dirty="0" err="1"/>
              <a:t>študijnich</a:t>
            </a:r>
            <a:r>
              <a:rPr lang="sk-SK" dirty="0"/>
              <a:t> </a:t>
            </a:r>
            <a:r>
              <a:rPr lang="sk-SK" dirty="0" err="1"/>
              <a:t>opor</a:t>
            </a:r>
            <a:r>
              <a:rPr lang="sk-SK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33812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64CC6-2B02-168F-CF12-9763E675D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Studijní opora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986E4-2D8A-7E98-E342-69C0E722F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cs-CZ" dirty="0"/>
              <a:t>Pojmem studijní opory rozumíme </a:t>
            </a:r>
            <a:r>
              <a:rPr lang="cs-CZ" b="1" dirty="0"/>
              <a:t>studijní materiály připravené speciálně pro řízené samostatné studium </a:t>
            </a:r>
            <a:r>
              <a:rPr lang="cs-CZ" dirty="0"/>
              <a:t>a veškeré aktivity vzdělávací instituce, jejichž </a:t>
            </a:r>
            <a:r>
              <a:rPr lang="cs-CZ" b="1" dirty="0"/>
              <a:t>cílem je nejen řídit, ale i umožnit a usnadnit samostatné studium </a:t>
            </a:r>
            <a:r>
              <a:rPr lang="cs-CZ" dirty="0"/>
              <a:t>distanční formou. </a:t>
            </a:r>
            <a:r>
              <a:rPr lang="cs-CZ" b="1" dirty="0"/>
              <a:t>Studijními materiály rozumíme veškeré studijní a informační zdroje</a:t>
            </a:r>
            <a:r>
              <a:rPr lang="cs-CZ" dirty="0"/>
              <a:t>, které jsou součástí řízeného studijního programu a </a:t>
            </a:r>
            <a:r>
              <a:rPr lang="cs-CZ" b="1" dirty="0"/>
              <a:t>jsou připraveny speciálně pro distanční studium</a:t>
            </a:r>
            <a:r>
              <a:rPr lang="cs-CZ" dirty="0"/>
              <a:t>, nebo jsou doplněny tak, aby je bylo možno v distančním studiu efektivně použít. </a:t>
            </a:r>
          </a:p>
          <a:p>
            <a:pPr algn="just"/>
            <a:r>
              <a:rPr lang="cs-CZ" dirty="0"/>
              <a:t>Nejvýraznějším didaktickým elementem distančního studia je tzv. e-learning, tj. elektronické zpracování textů, grafů, tabulek, cvičení, testů do tzv. e-learningových opor a jejich využívání distančními studenty.</a:t>
            </a:r>
          </a:p>
          <a:p>
            <a:pPr algn="just"/>
            <a:r>
              <a:rPr lang="cs-CZ" dirty="0"/>
              <a:t>Studijní opory (nebo texty) by měly splňovat tyto požadavky:</a:t>
            </a:r>
          </a:p>
          <a:p>
            <a:pPr lvl="1" algn="just"/>
            <a:r>
              <a:rPr lang="cs-CZ" dirty="0"/>
              <a:t>být „</a:t>
            </a:r>
            <a:r>
              <a:rPr lang="cs-CZ" dirty="0" err="1"/>
              <a:t>sebeinstrukční</a:t>
            </a:r>
            <a:r>
              <a:rPr lang="cs-CZ" dirty="0"/>
              <a:t>“</a:t>
            </a:r>
          </a:p>
          <a:p>
            <a:pPr lvl="1" algn="just"/>
            <a:r>
              <a:rPr lang="cs-CZ" dirty="0"/>
              <a:t>být strukturované</a:t>
            </a:r>
          </a:p>
          <a:p>
            <a:pPr lvl="1" algn="just"/>
            <a:r>
              <a:rPr lang="cs-CZ" dirty="0"/>
              <a:t>vyznačovat se nápadným členěním textu a jeho grafickou úpravou</a:t>
            </a:r>
          </a:p>
          <a:p>
            <a:pPr lvl="1" algn="just"/>
            <a:r>
              <a:rPr lang="cs-CZ" dirty="0"/>
              <a:t>mít jasně stanovené studijní cíle textu</a:t>
            </a:r>
          </a:p>
          <a:p>
            <a:pPr lvl="1" algn="just"/>
            <a:r>
              <a:rPr lang="cs-CZ" dirty="0"/>
              <a:t>obsahovat výzvy k zamyšlení a řešení úkolů a k psaní písemných prací</a:t>
            </a:r>
          </a:p>
          <a:p>
            <a:pPr lvl="1" algn="just"/>
            <a:r>
              <a:rPr lang="cs-CZ" dirty="0"/>
              <a:t>uvádět příklady využití poznatků v praxi</a:t>
            </a:r>
          </a:p>
          <a:p>
            <a:pPr lvl="1" algn="just"/>
            <a:r>
              <a:rPr lang="cs-CZ" dirty="0"/>
              <a:t>provádět shrnutí učiva</a:t>
            </a:r>
          </a:p>
          <a:p>
            <a:pPr lvl="1" algn="just"/>
            <a:r>
              <a:rPr lang="cs-CZ" dirty="0"/>
              <a:t>doporučovat další studijní literaturu</a:t>
            </a:r>
          </a:p>
          <a:p>
            <a:endParaRPr lang="cs-C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016F0-A006-AB54-C93A-85DE010F48ED}"/>
              </a:ext>
            </a:extLst>
          </p:cNvPr>
          <p:cNvSpPr txBox="1"/>
          <p:nvPr/>
        </p:nvSpPr>
        <p:spPr>
          <a:xfrm>
            <a:off x="8915400" y="4145638"/>
            <a:ext cx="2690153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Vedeli ste že?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viac </a:t>
            </a:r>
            <a:r>
              <a:rPr lang="sk-SK" dirty="0" err="1"/>
              <a:t>jako</a:t>
            </a:r>
            <a:r>
              <a:rPr lang="sk-SK" dirty="0"/>
              <a:t> polovica inštitúcii v českej </a:t>
            </a:r>
            <a:r>
              <a:rPr lang="sk-SK" dirty="0" err="1"/>
              <a:t>republine</a:t>
            </a:r>
            <a:r>
              <a:rPr lang="sk-SK" dirty="0"/>
              <a:t> nemá kontrolované pravidlá na </a:t>
            </a:r>
            <a:r>
              <a:rPr lang="sk-SK" dirty="0" err="1"/>
              <a:t>revízu</a:t>
            </a:r>
            <a:r>
              <a:rPr lang="sk-SK" dirty="0"/>
              <a:t> </a:t>
            </a:r>
            <a:r>
              <a:rPr lang="sk-SK" dirty="0" err="1"/>
              <a:t>študijnich</a:t>
            </a:r>
            <a:r>
              <a:rPr lang="sk-SK" dirty="0"/>
              <a:t> </a:t>
            </a:r>
            <a:r>
              <a:rPr lang="sk-SK" dirty="0" err="1"/>
              <a:t>opor</a:t>
            </a:r>
            <a:r>
              <a:rPr lang="sk-SK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30682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364CC6-2B02-168F-CF12-9763E675D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Studijní opora</a:t>
            </a:r>
            <a:endParaRPr lang="cs-CZ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4986E4-2D8A-7E98-E342-69C0E722FB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cs-CZ" b="1" dirty="0"/>
              <a:t>studijní materiály připravené speciálně pro řízené samostatné studium </a:t>
            </a:r>
          </a:p>
          <a:p>
            <a:pPr algn="just"/>
            <a:r>
              <a:rPr lang="cs-CZ" b="1" dirty="0"/>
              <a:t>cílem je nejen řídit, ale i umožnit a usnadnit samostatné studium</a:t>
            </a:r>
            <a:endParaRPr lang="cs-CZ" dirty="0"/>
          </a:p>
          <a:p>
            <a:pPr algn="just"/>
            <a:r>
              <a:rPr lang="cs-CZ" dirty="0"/>
              <a:t>veškeré studijní a informační zdroje, které jsou součástí řízeného studijního programu </a:t>
            </a:r>
          </a:p>
          <a:p>
            <a:pPr algn="just"/>
            <a:r>
              <a:rPr lang="cs-CZ" dirty="0"/>
              <a:t>Studijní opory (nebo texty) by měly splňovat tyto požadavky:</a:t>
            </a:r>
          </a:p>
          <a:p>
            <a:pPr lvl="1" algn="just"/>
            <a:r>
              <a:rPr lang="cs-CZ" dirty="0"/>
              <a:t>být „</a:t>
            </a:r>
            <a:r>
              <a:rPr lang="cs-CZ" dirty="0" err="1"/>
              <a:t>sebeinstrukční</a:t>
            </a:r>
            <a:r>
              <a:rPr lang="cs-CZ" dirty="0"/>
              <a:t>“</a:t>
            </a:r>
          </a:p>
          <a:p>
            <a:pPr lvl="1" algn="just"/>
            <a:r>
              <a:rPr lang="cs-CZ" dirty="0"/>
              <a:t>být strukturované</a:t>
            </a:r>
          </a:p>
          <a:p>
            <a:pPr lvl="1" algn="just"/>
            <a:r>
              <a:rPr lang="cs-CZ" dirty="0"/>
              <a:t>vyznačovat se nápadným členěním textu a jeho grafickou úpravou</a:t>
            </a:r>
          </a:p>
          <a:p>
            <a:pPr lvl="1" algn="just"/>
            <a:r>
              <a:rPr lang="cs-CZ" dirty="0"/>
              <a:t>mít jasně stanovené studijní cíle textu</a:t>
            </a:r>
          </a:p>
          <a:p>
            <a:pPr lvl="1" algn="just"/>
            <a:r>
              <a:rPr lang="cs-CZ" dirty="0"/>
              <a:t>obsahovat výzvy k zamyšlení a řešení úkolů a k psaní písemných prací</a:t>
            </a:r>
          </a:p>
          <a:p>
            <a:pPr lvl="1" algn="just"/>
            <a:r>
              <a:rPr lang="cs-CZ" dirty="0"/>
              <a:t>uvádět příklady využití poznatků v praxi</a:t>
            </a:r>
          </a:p>
          <a:p>
            <a:pPr lvl="1" algn="just"/>
            <a:r>
              <a:rPr lang="cs-CZ" dirty="0"/>
              <a:t>provádět shrnutí učiva</a:t>
            </a:r>
          </a:p>
          <a:p>
            <a:pPr lvl="1" algn="just"/>
            <a:r>
              <a:rPr lang="cs-CZ" dirty="0"/>
              <a:t>doporučovat další studijní literaturu</a:t>
            </a:r>
          </a:p>
          <a:p>
            <a:endParaRPr lang="cs-CZ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94016F0-A006-AB54-C93A-85DE010F48ED}"/>
              </a:ext>
            </a:extLst>
          </p:cNvPr>
          <p:cNvSpPr txBox="1"/>
          <p:nvPr/>
        </p:nvSpPr>
        <p:spPr>
          <a:xfrm>
            <a:off x="9189720" y="3779878"/>
            <a:ext cx="2690153" cy="20313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sk-SK" dirty="0">
                <a:solidFill>
                  <a:srgbClr val="FF0000"/>
                </a:solidFill>
              </a:rPr>
              <a:t>Vedeli ste že?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dirty="0"/>
              <a:t>viac </a:t>
            </a:r>
            <a:r>
              <a:rPr lang="sk-SK" dirty="0" err="1"/>
              <a:t>jako</a:t>
            </a:r>
            <a:r>
              <a:rPr lang="sk-SK" dirty="0"/>
              <a:t> polovica inštitúcii v českej </a:t>
            </a:r>
            <a:r>
              <a:rPr lang="sk-SK" dirty="0" err="1"/>
              <a:t>republine</a:t>
            </a:r>
            <a:r>
              <a:rPr lang="sk-SK" dirty="0"/>
              <a:t> nemá kontrolované pravidlá na </a:t>
            </a:r>
            <a:r>
              <a:rPr lang="sk-SK" dirty="0" err="1"/>
              <a:t>revízu</a:t>
            </a:r>
            <a:r>
              <a:rPr lang="sk-SK" dirty="0"/>
              <a:t> </a:t>
            </a:r>
            <a:r>
              <a:rPr lang="sk-SK" dirty="0" err="1"/>
              <a:t>študijnich</a:t>
            </a:r>
            <a:r>
              <a:rPr lang="sk-SK" dirty="0"/>
              <a:t> </a:t>
            </a:r>
            <a:r>
              <a:rPr lang="sk-SK" dirty="0" err="1"/>
              <a:t>opor</a:t>
            </a:r>
            <a:r>
              <a:rPr lang="sk-SK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8379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4AB51-B9C4-356F-F12A-F5A650787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5600" b="0" i="0">
                <a:effectLst/>
                <a:latin typeface="Arial" panose="020B0604020202020204" pitchFamily="34" charset="0"/>
              </a:rPr>
              <a:t>Studijní opory umožnují</a:t>
            </a:r>
            <a:endParaRPr lang="cs-CZ" sz="56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167957-F4CB-51F1-DC44-F72567F908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cs-CZ" sz="2400"/>
              <a:t>Individualizaci a flexibilitu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/>
              <a:t>Samostatnost studia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/>
              <a:t>Multimediálnost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/>
              <a:t>Podpora studujících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2400"/>
              <a:t>Otevřenost </a:t>
            </a:r>
          </a:p>
        </p:txBody>
      </p:sp>
    </p:spTree>
    <p:extLst>
      <p:ext uri="{BB962C8B-B14F-4D97-AF65-F5344CB8AC3E}">
        <p14:creationId xmlns:p14="http://schemas.microsoft.com/office/powerpoint/2010/main" val="22489681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FA9444-7879-706A-087B-04EE1C616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6600"/>
              <a:t>Video jako študijná opora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AC4CB-22D7-01A8-3046-5B1FAAC52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r>
              <a:rPr lang="cs-CZ" sz="2400"/>
              <a:t>Najčastejšia chyba:</a:t>
            </a:r>
          </a:p>
          <a:p>
            <a:r>
              <a:rPr lang="cs-CZ" sz="2400"/>
              <a:t>Video je příliš dlhé, příliš nedáva študentovi zmysel a nevyžaduje jeho aktivitu</a:t>
            </a:r>
          </a:p>
        </p:txBody>
      </p:sp>
    </p:spTree>
    <p:extLst>
      <p:ext uri="{BB962C8B-B14F-4D97-AF65-F5344CB8AC3E}">
        <p14:creationId xmlns:p14="http://schemas.microsoft.com/office/powerpoint/2010/main" val="6441250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71C8E1-0D47-7919-7C4E-254F555EC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4600"/>
              <a:t>Organizácia kurzu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4EA378-E0CA-1A6E-84D2-87C5F89AEC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endParaRPr lang="cs-CZ" sz="2400"/>
          </a:p>
        </p:txBody>
      </p:sp>
    </p:spTree>
    <p:extLst>
      <p:ext uri="{BB962C8B-B14F-4D97-AF65-F5344CB8AC3E}">
        <p14:creationId xmlns:p14="http://schemas.microsoft.com/office/powerpoint/2010/main" val="374626459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F51714-BB55-3397-DAD8-35DB66930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4F063-F0D9-CBAD-7468-4953E7318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https://dso.upol.cz/authors</a:t>
            </a:r>
          </a:p>
        </p:txBody>
      </p:sp>
    </p:spTree>
    <p:extLst>
      <p:ext uri="{BB962C8B-B14F-4D97-AF65-F5344CB8AC3E}">
        <p14:creationId xmlns:p14="http://schemas.microsoft.com/office/powerpoint/2010/main" val="28391078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3">
            <a:extLst>
              <a:ext uri="{FF2B5EF4-FFF2-40B4-BE49-F238E27FC236}">
                <a16:creationId xmlns:a16="http://schemas.microsoft.com/office/drawing/2014/main" id="{BD396B13-A10E-4A7C-A096-8CAE0B98BD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A0D303E-07EC-FCCB-6CF2-0D28D361A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11626" b="-1"/>
          <a:stretch/>
        </p:blipFill>
        <p:spPr>
          <a:xfrm>
            <a:off x="4821287" y="348856"/>
            <a:ext cx="7047273" cy="6160289"/>
          </a:xfrm>
          <a:custGeom>
            <a:avLst/>
            <a:gdLst/>
            <a:ahLst/>
            <a:cxnLst/>
            <a:rect l="l" t="t" r="r" b="b"/>
            <a:pathLst>
              <a:path w="7047273" h="6160289">
                <a:moveTo>
                  <a:pt x="0" y="0"/>
                </a:moveTo>
                <a:lnTo>
                  <a:pt x="7047273" y="0"/>
                </a:lnTo>
                <a:lnTo>
                  <a:pt x="7047273" y="2807326"/>
                </a:lnTo>
                <a:lnTo>
                  <a:pt x="3603828" y="6155120"/>
                </a:lnTo>
                <a:lnTo>
                  <a:pt x="7047273" y="6155120"/>
                </a:lnTo>
                <a:lnTo>
                  <a:pt x="7047273" y="6160289"/>
                </a:lnTo>
                <a:lnTo>
                  <a:pt x="0" y="6160289"/>
                </a:lnTo>
                <a:close/>
              </a:path>
            </a:pathLst>
          </a:custGeom>
        </p:spPr>
      </p:pic>
      <p:sp>
        <p:nvSpPr>
          <p:cNvPr id="31" name="Right Triangle 25">
            <a:extLst>
              <a:ext uri="{FF2B5EF4-FFF2-40B4-BE49-F238E27FC236}">
                <a16:creationId xmlns:a16="http://schemas.microsoft.com/office/drawing/2014/main" id="{52B7117A-6A3D-4C1E-8D25-852D81E78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74" y="625059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753854-69BC-3573-B013-04C1D6C702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199" y="1383528"/>
            <a:ext cx="3371456" cy="316751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4000"/>
              <a:t>Today's Aerial Geography Lesson</a:t>
            </a:r>
            <a:br>
              <a:rPr lang="en-US" sz="4000"/>
            </a:br>
            <a:r>
              <a:rPr lang="en-US" sz="4000"/>
              <a:t>(NYT, 1927) (Cuban, 1986)</a:t>
            </a:r>
          </a:p>
        </p:txBody>
      </p:sp>
    </p:spTree>
    <p:extLst>
      <p:ext uri="{BB962C8B-B14F-4D97-AF65-F5344CB8AC3E}">
        <p14:creationId xmlns:p14="http://schemas.microsoft.com/office/powerpoint/2010/main" val="256369537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4026A73-1F7F-49F2-B319-8CA3B3D532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79298A0-7555-6966-1DDC-A5EC6012C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6900" y="1188637"/>
            <a:ext cx="3141430" cy="4480726"/>
          </a:xfrm>
        </p:spPr>
        <p:txBody>
          <a:bodyPr>
            <a:normAutofit/>
          </a:bodyPr>
          <a:lstStyle/>
          <a:p>
            <a:pPr algn="r"/>
            <a:r>
              <a:rPr lang="cs-CZ" sz="3600" b="0" i="1" u="none" strike="noStrike" baseline="0">
                <a:latin typeface="Calibri-LightItalic"/>
              </a:rPr>
              <a:t>Evaluační dotazník na konci elektronického kurzu</a:t>
            </a:r>
            <a:endParaRPr lang="cs-CZ" sz="360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170D19-ED07-73CA-AC1E-E145917D71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8928" y="1338729"/>
            <a:ext cx="4795584" cy="4180542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cs-CZ" sz="1900" b="0" i="0" u="none" strike="noStrike" baseline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cs-CZ" sz="1900" b="0" i="0" u="none" strike="noStrike" baseline="0">
                <a:latin typeface="Calibri" panose="020F0502020204030204" pitchFamily="34" charset="0"/>
              </a:rPr>
              <a:t>1. Kurz je logicky uspořádaný</a:t>
            </a:r>
          </a:p>
          <a:p>
            <a:pPr marL="0" indent="0">
              <a:buNone/>
            </a:pPr>
            <a:r>
              <a:rPr lang="cs-CZ" sz="1900" b="0" i="0" u="none" strike="noStrike" baseline="0">
                <a:latin typeface="Calibri" panose="020F0502020204030204" pitchFamily="34" charset="0"/>
              </a:rPr>
              <a:t>2. Navigace v kurzu je (z hlediska přehlednosti)</a:t>
            </a:r>
          </a:p>
          <a:p>
            <a:pPr marL="0" indent="0">
              <a:buNone/>
            </a:pPr>
            <a:r>
              <a:rPr lang="cs-CZ" sz="1900" b="0" i="0" u="none" strike="noStrike" baseline="0">
                <a:latin typeface="Calibri" panose="020F0502020204030204" pitchFamily="34" charset="0"/>
              </a:rPr>
              <a:t>3. V kurzu vše fungovalo podle mých očekávání</a:t>
            </a:r>
          </a:p>
          <a:p>
            <a:pPr marL="0" indent="0">
              <a:buNone/>
            </a:pPr>
            <a:r>
              <a:rPr lang="cs-CZ" sz="1900" b="0" i="0" u="none" strike="noStrike" baseline="0">
                <a:latin typeface="Calibri" panose="020F0502020204030204" pitchFamily="34" charset="0"/>
              </a:rPr>
              <a:t>4. </a:t>
            </a:r>
            <a:r>
              <a:rPr lang="cs-CZ" sz="1900" b="1" i="0" u="none" strike="noStrike" baseline="0">
                <a:latin typeface="Calibri" panose="020F0502020204030204" pitchFamily="34" charset="0"/>
              </a:rPr>
              <a:t>Ohodnoťte, jak byly jednotlivé studijní materiály přínosné pro absolvování předmětu</a:t>
            </a:r>
            <a:r>
              <a:rPr lang="cs-CZ" sz="1900" b="0" i="0" u="none" strike="noStrike" baseline="0">
                <a:latin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cs-CZ" sz="1900" b="0" i="0" u="none" strike="noStrike" baseline="0">
                <a:latin typeface="Calibri" panose="020F0502020204030204" pitchFamily="34" charset="0"/>
              </a:rPr>
              <a:t>5. Časový plán kurzu je adekvátní </a:t>
            </a:r>
          </a:p>
          <a:p>
            <a:pPr marL="0" indent="0">
              <a:buNone/>
            </a:pPr>
            <a:r>
              <a:rPr lang="cs-CZ" sz="1900" b="1" i="0" u="none" strike="noStrike" baseline="0">
                <a:latin typeface="Calibri" panose="020F0502020204030204" pitchFamily="34" charset="0"/>
              </a:rPr>
              <a:t>6. Zapojení pedagogů v kurzu mě motivovalo k hlubšímu studiu</a:t>
            </a:r>
          </a:p>
          <a:p>
            <a:pPr marL="0" indent="0">
              <a:buNone/>
            </a:pPr>
            <a:r>
              <a:rPr lang="pl-PL" sz="1900" b="0" i="0" u="none" strike="noStrike" baseline="0">
                <a:latin typeface="Calibri" panose="020F0502020204030204" pitchFamily="34" charset="0"/>
              </a:rPr>
              <a:t>7. Komunikace s pedagogy v kurzu byla</a:t>
            </a:r>
          </a:p>
          <a:p>
            <a:pPr marL="0" indent="0">
              <a:buNone/>
            </a:pPr>
            <a:r>
              <a:rPr lang="cs-CZ" sz="1900" b="0" i="0" u="none" strike="noStrike" baseline="0">
                <a:latin typeface="Calibri" panose="020F0502020204030204" pitchFamily="34" charset="0"/>
              </a:rPr>
              <a:t>8. Další poznámky ke kurzu</a:t>
            </a:r>
            <a:endParaRPr lang="cs-CZ" sz="1900"/>
          </a:p>
        </p:txBody>
      </p:sp>
    </p:spTree>
    <p:extLst>
      <p:ext uri="{BB962C8B-B14F-4D97-AF65-F5344CB8AC3E}">
        <p14:creationId xmlns:p14="http://schemas.microsoft.com/office/powerpoint/2010/main" val="3467248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88D804-5CF1-E973-CD59-97DF3D19F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sk-SK" sz="5100"/>
              <a:t>Tradičný vzdelávací systém dobre nefunguje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35976F-7241-5854-F03C-972C545A9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sk-SK" sz="1700"/>
              <a:t>Študenti nie sú motivovaný</a:t>
            </a:r>
          </a:p>
          <a:p>
            <a:r>
              <a:rPr lang="sk-SK" sz="1700"/>
              <a:t>Študentov učíme veci ktoré nepotrebujú</a:t>
            </a:r>
          </a:p>
          <a:p>
            <a:r>
              <a:rPr lang="sk-SK" sz="1700"/>
              <a:t>Roztrieštenosť obsahov vzdelávania</a:t>
            </a:r>
          </a:p>
          <a:p>
            <a:r>
              <a:rPr lang="sk-SK" sz="1700"/>
              <a:t>Vzdelávanie je príliš pasívne</a:t>
            </a:r>
          </a:p>
          <a:p>
            <a:r>
              <a:rPr lang="sk-SK" sz="1700"/>
              <a:t>Učitelia nie sú dosť dobrý</a:t>
            </a:r>
          </a:p>
          <a:p>
            <a:r>
              <a:rPr lang="sk-SK" sz="1700"/>
              <a:t>Vzdelávanie nie je dostatočne vizuálne a názorné</a:t>
            </a:r>
          </a:p>
          <a:p>
            <a:r>
              <a:rPr lang="sk-SK" sz="1700"/>
              <a:t>…</a:t>
            </a:r>
          </a:p>
          <a:p>
            <a:endParaRPr lang="sk-SK" sz="1700"/>
          </a:p>
          <a:p>
            <a:r>
              <a:rPr lang="sk-SK" sz="1700"/>
              <a:t>Technológie vo vzdelávai to zmenia!</a:t>
            </a:r>
          </a:p>
        </p:txBody>
      </p:sp>
    </p:spTree>
    <p:extLst>
      <p:ext uri="{BB962C8B-B14F-4D97-AF65-F5344CB8AC3E}">
        <p14:creationId xmlns:p14="http://schemas.microsoft.com/office/powerpoint/2010/main" val="102237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AE9268-5573-1146-0843-F3554C842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6600"/>
              <a:t>Čo s tím robiť?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0F491-4132-2C24-125E-16E308534A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cs-CZ" sz="1700"/>
              <a:t>Nápady? </a:t>
            </a:r>
          </a:p>
          <a:p>
            <a:pPr lvl="1"/>
            <a:r>
              <a:rPr lang="cs-CZ" sz="1700"/>
              <a:t>Školy zamerané na študenta ~1920</a:t>
            </a:r>
          </a:p>
          <a:p>
            <a:pPr lvl="1"/>
            <a:r>
              <a:rPr lang="cs-CZ" sz="1700"/>
              <a:t>"Pestovať spoluprácu... podporovať deti v myslení a kladení otázok... učiť praktickým zručnostiam uplatniteľným v spoločnosti..."~1970 </a:t>
            </a:r>
          </a:p>
          <a:p>
            <a:r>
              <a:rPr lang="cs-CZ" sz="1700"/>
              <a:t>Dôkazy?  </a:t>
            </a:r>
          </a:p>
          <a:p>
            <a:pPr lvl="1"/>
            <a:r>
              <a:rPr lang="cs-CZ" sz="1700"/>
              <a:t>"Pasívne, rutinné, úradnícke" - školská inšpekcia, 1913 </a:t>
            </a:r>
          </a:p>
          <a:p>
            <a:pPr lvl="1"/>
            <a:r>
              <a:rPr lang="cs-CZ" sz="1700"/>
              <a:t>Štúdia z rokov 1907 - 2011; </a:t>
            </a:r>
          </a:p>
          <a:p>
            <a:pPr lvl="1"/>
            <a:r>
              <a:rPr lang="cs-CZ" sz="1700"/>
              <a:t>frekvencia otázok konkrétneho učiteľa: 2 - 3/min (Cuban, s. 10)</a:t>
            </a:r>
          </a:p>
        </p:txBody>
      </p:sp>
    </p:spTree>
    <p:extLst>
      <p:ext uri="{BB962C8B-B14F-4D97-AF65-F5344CB8AC3E}">
        <p14:creationId xmlns:p14="http://schemas.microsoft.com/office/powerpoint/2010/main" val="98425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647FDF-19DE-2304-A642-AD59C2E14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5100"/>
              <a:t>Inovácia vo vzdelávaní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211F0-8A88-6D6D-9E70-53A3999C3F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cs-CZ" sz="2400"/>
              <a:t>Ohdalenie</a:t>
            </a:r>
          </a:p>
        </p:txBody>
      </p:sp>
    </p:spTree>
    <p:extLst>
      <p:ext uri="{BB962C8B-B14F-4D97-AF65-F5344CB8AC3E}">
        <p14:creationId xmlns:p14="http://schemas.microsoft.com/office/powerpoint/2010/main" val="3300220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57FA1A-708C-2683-7A45-91B442E434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6100"/>
              <a:t>Inovačný cyklus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A3753F-A125-048F-B0E2-5BF329398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cs-CZ" sz="1500"/>
              <a:t>1. Nadšenie zástancov </a:t>
            </a:r>
          </a:p>
          <a:p>
            <a:pPr marL="0" indent="0">
              <a:buNone/>
            </a:pPr>
            <a:r>
              <a:rPr lang="cs-CZ" sz="1500"/>
              <a:t>2. Filantropi a zástancovia na ministerstvách sa ho snažia centrálne implementovať do škôl </a:t>
            </a:r>
          </a:p>
          <a:p>
            <a:pPr marL="0" indent="0">
              <a:buNone/>
            </a:pPr>
            <a:r>
              <a:rPr lang="cs-CZ" sz="1500"/>
              <a:t>3. Začína sa výskum </a:t>
            </a:r>
          </a:p>
          <a:p>
            <a:pPr marL="0" indent="0">
              <a:buNone/>
            </a:pPr>
            <a:r>
              <a:rPr lang="cs-CZ" sz="1500"/>
              <a:t>4. Správy o úspechoch (prípadové štúdie) </a:t>
            </a:r>
          </a:p>
          <a:p>
            <a:pPr marL="0" indent="0">
              <a:buNone/>
            </a:pPr>
            <a:r>
              <a:rPr lang="cs-CZ" sz="1500"/>
              <a:t>5. Revízie výskumu uvádzajú, že štúdie sú nekvalitné </a:t>
            </a:r>
          </a:p>
          <a:p>
            <a:pPr marL="0" indent="0">
              <a:buNone/>
            </a:pPr>
            <a:r>
              <a:rPr lang="cs-CZ" sz="1500"/>
              <a:t>6. Výskumné recenzie uvádzajú, že to trochu funguje</a:t>
            </a:r>
          </a:p>
          <a:p>
            <a:pPr marL="0" indent="0">
              <a:buNone/>
            </a:pPr>
            <a:r>
              <a:rPr lang="cs-CZ" sz="1500"/>
              <a:t>7. ...ale existujú určité technické prekážky </a:t>
            </a:r>
          </a:p>
          <a:p>
            <a:pPr marL="0" indent="0">
              <a:buNone/>
            </a:pPr>
            <a:r>
              <a:rPr lang="cs-CZ" sz="1500"/>
              <a:t>8. Využitie je okrajové </a:t>
            </a:r>
          </a:p>
          <a:p>
            <a:pPr marL="0" indent="0">
              <a:buNone/>
            </a:pPr>
            <a:r>
              <a:rPr lang="cs-CZ" sz="1500"/>
              <a:t>9. A na vine sú učitelia!</a:t>
            </a:r>
          </a:p>
        </p:txBody>
      </p:sp>
    </p:spTree>
    <p:extLst>
      <p:ext uri="{BB962C8B-B14F-4D97-AF65-F5344CB8AC3E}">
        <p14:creationId xmlns:p14="http://schemas.microsoft.com/office/powerpoint/2010/main" val="1659362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5AA669-1BF3-474E-1B0B-61A6DFC33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cs-CZ" sz="5100"/>
              <a:t>Film vo vzdelávaní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491BCC-070B-7F58-32BC-D6AAE61D7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cs-CZ" sz="2200"/>
              <a:t>Film </a:t>
            </a:r>
            <a:r>
              <a:rPr lang="en-US" sz="2200"/>
              <a:t>"Médium, ktoré dokáže vdýchnuť realitu hovorenému a tlačenému svetu"  </a:t>
            </a:r>
            <a:endParaRPr lang="cs-CZ" sz="2200"/>
          </a:p>
          <a:p>
            <a:pPr lvl="1"/>
            <a:r>
              <a:rPr lang="en-US" sz="2200"/>
              <a:t>Efektívne, zaujímavé, emocionálne  Edison: (1913) </a:t>
            </a:r>
            <a:endParaRPr lang="cs-CZ" sz="2200"/>
          </a:p>
          <a:p>
            <a:r>
              <a:rPr lang="en-US" sz="2200"/>
              <a:t>◦ "...v priemere dosahujeme z učebníc asi 2 percentá účinnosti... [s filmom] by malo byť možné dosiahnuť stopercentnú účinnosť" (1922)</a:t>
            </a:r>
            <a:endParaRPr lang="cs-CZ" sz="2200"/>
          </a:p>
        </p:txBody>
      </p:sp>
    </p:spTree>
    <p:extLst>
      <p:ext uri="{BB962C8B-B14F-4D97-AF65-F5344CB8AC3E}">
        <p14:creationId xmlns:p14="http://schemas.microsoft.com/office/powerpoint/2010/main" val="2484771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486AEC42EECD84EAD8AD1094260F1B7" ma:contentTypeVersion="13" ma:contentTypeDescription="Vytvoří nový dokument" ma:contentTypeScope="" ma:versionID="8a1c106bc76803e3c18bc1c25535f7df">
  <xsd:schema xmlns:xsd="http://www.w3.org/2001/XMLSchema" xmlns:xs="http://www.w3.org/2001/XMLSchema" xmlns:p="http://schemas.microsoft.com/office/2006/metadata/properties" xmlns:ns3="b8b8cc5b-1c2f-46ce-8550-33952d072862" xmlns:ns4="8c6de1ed-9f3e-421a-ac48-19cc218b1014" targetNamespace="http://schemas.microsoft.com/office/2006/metadata/properties" ma:root="true" ma:fieldsID="d4923d18a92e43fb4a1fec05a36d5718" ns3:_="" ns4:_="">
    <xsd:import namespace="b8b8cc5b-1c2f-46ce-8550-33952d072862"/>
    <xsd:import namespace="8c6de1ed-9f3e-421a-ac48-19cc218b1014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DateTaken" minOccurs="0"/>
                <xsd:element ref="ns4:MediaLengthInSeconds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b8cc5b-1c2f-46ce-8550-33952d07286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de1ed-9f3e-421a-ac48-19cc218b101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c6de1ed-9f3e-421a-ac48-19cc218b1014" xsi:nil="true"/>
  </documentManagement>
</p:properties>
</file>

<file path=customXml/itemProps1.xml><?xml version="1.0" encoding="utf-8"?>
<ds:datastoreItem xmlns:ds="http://schemas.openxmlformats.org/officeDocument/2006/customXml" ds:itemID="{91899331-C19E-4DA5-9EEE-3812694C9B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8b8cc5b-1c2f-46ce-8550-33952d072862"/>
    <ds:schemaRef ds:uri="8c6de1ed-9f3e-421a-ac48-19cc218b101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4DF0706-17A4-410A-94A2-4D6A5FED06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4C04DF4-365E-42C0-9760-BA235F5B1467}">
  <ds:schemaRefs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8c6de1ed-9f3e-421a-ac48-19cc218b1014"/>
    <ds:schemaRef ds:uri="b8b8cc5b-1c2f-46ce-8550-33952d072862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1307</TotalTime>
  <Words>1143</Words>
  <Application>Microsoft Office PowerPoint</Application>
  <PresentationFormat>Widescreen</PresentationFormat>
  <Paragraphs>147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6" baseType="lpstr">
      <vt:lpstr>-apple-system</vt:lpstr>
      <vt:lpstr>Arial</vt:lpstr>
      <vt:lpstr>Calibri</vt:lpstr>
      <vt:lpstr>Calibri Light</vt:lpstr>
      <vt:lpstr>Calibri-LightItalic</vt:lpstr>
      <vt:lpstr>Office Theme</vt:lpstr>
      <vt:lpstr>Jak na blended learning a výuková videa</vt:lpstr>
      <vt:lpstr>Program Workshopu 9.2.2023</vt:lpstr>
      <vt:lpstr>Inovácie vo vzdelávaní</vt:lpstr>
      <vt:lpstr>Today's Aerial Geography Lesson (NYT, 1927) (Cuban, 1986)</vt:lpstr>
      <vt:lpstr>Tradičný vzdelávací systém dobre nefunguje</vt:lpstr>
      <vt:lpstr>Čo s tím robiť?</vt:lpstr>
      <vt:lpstr>Inovácia vo vzdelávaní</vt:lpstr>
      <vt:lpstr>Inovačný cyklus</vt:lpstr>
      <vt:lpstr>Film vo vzdelávaní</vt:lpstr>
      <vt:lpstr>SAMR</vt:lpstr>
      <vt:lpstr>Multimediálne vzdelávanie</vt:lpstr>
      <vt:lpstr>Multimediálne vzdelávanie</vt:lpstr>
      <vt:lpstr>PowerPoint Presentation</vt:lpstr>
      <vt:lpstr>PowerPoint Presentation</vt:lpstr>
      <vt:lpstr>PowerPoint Presentation</vt:lpstr>
      <vt:lpstr>(Mayer, Moreto, 1998)</vt:lpstr>
      <vt:lpstr>(Starkova et al., 2019 JCAL)</vt:lpstr>
      <vt:lpstr>PowerPoint Presentation</vt:lpstr>
      <vt:lpstr>(Javora et al. 2019 BJET)</vt:lpstr>
      <vt:lpstr>PowerPoint Presentation</vt:lpstr>
      <vt:lpstr>Multimediálne vzdelávanie</vt:lpstr>
      <vt:lpstr>PowerPoint Presentation</vt:lpstr>
      <vt:lpstr>PowerPoint Presentation</vt:lpstr>
      <vt:lpstr>Omezená kapacita aktivní zpracování</vt:lpstr>
      <vt:lpstr>PowerPoint Presentation</vt:lpstr>
      <vt:lpstr>PowerPoint Presentation</vt:lpstr>
      <vt:lpstr>PowerPoint Presentation</vt:lpstr>
      <vt:lpstr>Asistované objavovanie</vt:lpstr>
      <vt:lpstr>[Brom et al., 2017, CAE]</vt:lpstr>
      <vt:lpstr>[Brom et al., 2017, CAE]</vt:lpstr>
      <vt:lpstr>[Brom et al., 2017, CAE]</vt:lpstr>
      <vt:lpstr>Študijné opory</vt:lpstr>
      <vt:lpstr>Studijní opora</vt:lpstr>
      <vt:lpstr>Studijní opora</vt:lpstr>
      <vt:lpstr>Studijní opora</vt:lpstr>
      <vt:lpstr>Studijní opory umožnují</vt:lpstr>
      <vt:lpstr>Video jako študijná opora</vt:lpstr>
      <vt:lpstr>Organizácia kurzu</vt:lpstr>
      <vt:lpstr>PowerPoint Presentation</vt:lpstr>
      <vt:lpstr>Evaluační dotazník na konci elektronického kurzu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Jak na blended learning a výuková videa</dc:title>
  <dc:creator>penickaj</dc:creator>
  <cp:lastModifiedBy>penickaj</cp:lastModifiedBy>
  <cp:revision>2</cp:revision>
  <dcterms:created xsi:type="dcterms:W3CDTF">2023-02-08T09:57:21Z</dcterms:created>
  <dcterms:modified xsi:type="dcterms:W3CDTF">2023-02-09T07:44:23Z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0x0101005486AEC42EECD84EAD8AD1094260F1B7</vt:lpwstr>
  </property>
</Properties>
</file>