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1"/>
  </p:notesMasterIdLst>
  <p:sldIdLst>
    <p:sldId id="297" r:id="rId2"/>
    <p:sldId id="308" r:id="rId3"/>
    <p:sldId id="298" r:id="rId4"/>
    <p:sldId id="259" r:id="rId5"/>
    <p:sldId id="262" r:id="rId6"/>
    <p:sldId id="296" r:id="rId7"/>
    <p:sldId id="271" r:id="rId8"/>
    <p:sldId id="295" r:id="rId9"/>
    <p:sldId id="294" r:id="rId10"/>
    <p:sldId id="293" r:id="rId11"/>
    <p:sldId id="278" r:id="rId12"/>
    <p:sldId id="279" r:id="rId13"/>
    <p:sldId id="274" r:id="rId14"/>
    <p:sldId id="280" r:id="rId15"/>
    <p:sldId id="270" r:id="rId16"/>
    <p:sldId id="306" r:id="rId17"/>
    <p:sldId id="307" r:id="rId18"/>
    <p:sldId id="304" r:id="rId19"/>
    <p:sldId id="310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Stará" userId="b0f2c43e-1a42-4232-befe-27ebd862b40a" providerId="ADAL" clId="{9BB65A1A-F935-4713-AC7D-E6FAB954E20C}"/>
    <pc:docChg chg="undo custSel addSld delSld modSld sldOrd">
      <pc:chgData name="Jana Stará" userId="b0f2c43e-1a42-4232-befe-27ebd862b40a" providerId="ADAL" clId="{9BB65A1A-F935-4713-AC7D-E6FAB954E20C}" dt="2025-02-18T12:29:49.503" v="1016" actId="47"/>
      <pc:docMkLst>
        <pc:docMk/>
      </pc:docMkLst>
      <pc:sldChg chg="modSp mod">
        <pc:chgData name="Jana Stará" userId="b0f2c43e-1a42-4232-befe-27ebd862b40a" providerId="ADAL" clId="{9BB65A1A-F935-4713-AC7D-E6FAB954E20C}" dt="2025-02-18T12:26:57.367" v="1005" actId="14100"/>
        <pc:sldMkLst>
          <pc:docMk/>
          <pc:sldMk cId="1709821973" sldId="294"/>
        </pc:sldMkLst>
        <pc:spChg chg="mod">
          <ac:chgData name="Jana Stará" userId="b0f2c43e-1a42-4232-befe-27ebd862b40a" providerId="ADAL" clId="{9BB65A1A-F935-4713-AC7D-E6FAB954E20C}" dt="2025-02-18T12:26:57.367" v="1005" actId="14100"/>
          <ac:spMkLst>
            <pc:docMk/>
            <pc:sldMk cId="1709821973" sldId="294"/>
            <ac:spMk id="3" creationId="{D6EF4F60-D6D7-E188-BC2D-39E899AD9BB8}"/>
          </ac:spMkLst>
        </pc:spChg>
      </pc:sldChg>
      <pc:sldChg chg="modSp mod">
        <pc:chgData name="Jana Stará" userId="b0f2c43e-1a42-4232-befe-27ebd862b40a" providerId="ADAL" clId="{9BB65A1A-F935-4713-AC7D-E6FAB954E20C}" dt="2025-02-18T12:26:14.091" v="1003" actId="20577"/>
        <pc:sldMkLst>
          <pc:docMk/>
          <pc:sldMk cId="861946279" sldId="295"/>
        </pc:sldMkLst>
        <pc:spChg chg="mod">
          <ac:chgData name="Jana Stará" userId="b0f2c43e-1a42-4232-befe-27ebd862b40a" providerId="ADAL" clId="{9BB65A1A-F935-4713-AC7D-E6FAB954E20C}" dt="2025-02-18T12:26:14.091" v="1003" actId="20577"/>
          <ac:spMkLst>
            <pc:docMk/>
            <pc:sldMk cId="861946279" sldId="295"/>
            <ac:spMk id="3" creationId="{5EA77876-669A-0883-352D-029DFB9A9ED6}"/>
          </ac:spMkLst>
        </pc:spChg>
      </pc:sldChg>
      <pc:sldChg chg="del">
        <pc:chgData name="Jana Stará" userId="b0f2c43e-1a42-4232-befe-27ebd862b40a" providerId="ADAL" clId="{9BB65A1A-F935-4713-AC7D-E6FAB954E20C}" dt="2025-02-18T12:29:31.034" v="1013" actId="47"/>
        <pc:sldMkLst>
          <pc:docMk/>
          <pc:sldMk cId="332273473" sldId="299"/>
        </pc:sldMkLst>
      </pc:sldChg>
      <pc:sldChg chg="del">
        <pc:chgData name="Jana Stará" userId="b0f2c43e-1a42-4232-befe-27ebd862b40a" providerId="ADAL" clId="{9BB65A1A-F935-4713-AC7D-E6FAB954E20C}" dt="2025-02-18T12:29:25.972" v="1010" actId="47"/>
        <pc:sldMkLst>
          <pc:docMk/>
          <pc:sldMk cId="1835630252" sldId="300"/>
        </pc:sldMkLst>
      </pc:sldChg>
      <pc:sldChg chg="del">
        <pc:chgData name="Jana Stará" userId="b0f2c43e-1a42-4232-befe-27ebd862b40a" providerId="ADAL" clId="{9BB65A1A-F935-4713-AC7D-E6FAB954E20C}" dt="2025-02-18T12:29:27.613" v="1011" actId="47"/>
        <pc:sldMkLst>
          <pc:docMk/>
          <pc:sldMk cId="4174535767" sldId="301"/>
        </pc:sldMkLst>
      </pc:sldChg>
      <pc:sldChg chg="del">
        <pc:chgData name="Jana Stará" userId="b0f2c43e-1a42-4232-befe-27ebd862b40a" providerId="ADAL" clId="{9BB65A1A-F935-4713-AC7D-E6FAB954E20C}" dt="2025-02-18T12:29:29.616" v="1012" actId="47"/>
        <pc:sldMkLst>
          <pc:docMk/>
          <pc:sldMk cId="1367564131" sldId="303"/>
        </pc:sldMkLst>
      </pc:sldChg>
      <pc:sldChg chg="add del">
        <pc:chgData name="Jana Stará" userId="b0f2c43e-1a42-4232-befe-27ebd862b40a" providerId="ADAL" clId="{9BB65A1A-F935-4713-AC7D-E6FAB954E20C}" dt="2025-02-18T12:29:49.503" v="1016" actId="47"/>
        <pc:sldMkLst>
          <pc:docMk/>
          <pc:sldMk cId="728985256" sldId="309"/>
        </pc:sldMkLst>
      </pc:sldChg>
      <pc:sldChg chg="ord">
        <pc:chgData name="Jana Stará" userId="b0f2c43e-1a42-4232-befe-27ebd862b40a" providerId="ADAL" clId="{9BB65A1A-F935-4713-AC7D-E6FAB954E20C}" dt="2025-02-18T12:28:05.034" v="1009"/>
        <pc:sldMkLst>
          <pc:docMk/>
          <pc:sldMk cId="1549706809" sldId="31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6B6B4-C8D3-4797-9AB4-503391FB2C8F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F6BE5-6C2B-46C6-97AB-B49B48DF1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535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Pedagog a</a:t>
            </a:r>
            <a:r>
              <a:rPr lang="cs-CZ" baseline="0" dirty="0"/>
              <a:t> pedagog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6BE5-6C2B-46C6-97AB-B49B48DF103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198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9551-BB6D-4B18-87EE-787E1F4B8BFA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AA78-C216-496B-BC54-576F6E64C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77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9551-BB6D-4B18-87EE-787E1F4B8BFA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AA78-C216-496B-BC54-576F6E64C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7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9551-BB6D-4B18-87EE-787E1F4B8BFA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AA78-C216-496B-BC54-576F6E64C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410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9551-BB6D-4B18-87EE-787E1F4B8BFA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AA78-C216-496B-BC54-576F6E64C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78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9551-BB6D-4B18-87EE-787E1F4B8BFA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AA78-C216-496B-BC54-576F6E64C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78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9551-BB6D-4B18-87EE-787E1F4B8BFA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AA78-C216-496B-BC54-576F6E64C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525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9551-BB6D-4B18-87EE-787E1F4B8BFA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AA78-C216-496B-BC54-576F6E64C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674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9551-BB6D-4B18-87EE-787E1F4B8BFA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AA78-C216-496B-BC54-576F6E64C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1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9551-BB6D-4B18-87EE-787E1F4B8BFA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AA78-C216-496B-BC54-576F6E64C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869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9551-BB6D-4B18-87EE-787E1F4B8BFA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AA78-C216-496B-BC54-576F6E64C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753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C9551-BB6D-4B18-87EE-787E1F4B8BFA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AA78-C216-496B-BC54-576F6E64C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792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C9551-BB6D-4B18-87EE-787E1F4B8BFA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2AA78-C216-496B-BC54-576F6E64C9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093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ages.pedf.cuni.cz/pedagogika/" TargetMode="External"/><Relationship Id="rId2" Type="http://schemas.openxmlformats.org/officeDocument/2006/relationships/hyperlink" Target="https://karolinum.cz/casopis/orbis-schola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felonglearning.mendelu.cz/" TargetMode="External"/><Relationship Id="rId5" Type="http://schemas.openxmlformats.org/officeDocument/2006/relationships/hyperlink" Target="https://journals.phil.muni.cz/studia-paedagogica" TargetMode="External"/><Relationship Id="rId4" Type="http://schemas.openxmlformats.org/officeDocument/2006/relationships/hyperlink" Target="https://journals.muni.cz/pedor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pedagogického  výzkumu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Jana Stará </a:t>
            </a:r>
          </a:p>
          <a:p>
            <a:r>
              <a:rPr lang="cs-CZ" dirty="0"/>
              <a:t>2025</a:t>
            </a:r>
          </a:p>
          <a:p>
            <a:r>
              <a:rPr lang="cs-CZ" sz="2000" dirty="0"/>
              <a:t>s použitím podkladů od Barbory </a:t>
            </a:r>
            <a:r>
              <a:rPr lang="cs-CZ" sz="2000" dirty="0" err="1"/>
              <a:t>Nekardové</a:t>
            </a:r>
            <a:r>
              <a:rPr lang="cs-CZ" sz="2000" dirty="0"/>
              <a:t>, Karla Starého a Kristýny Šejnohové</a:t>
            </a:r>
          </a:p>
        </p:txBody>
      </p:sp>
    </p:spTree>
    <p:extLst>
      <p:ext uri="{BB962C8B-B14F-4D97-AF65-F5344CB8AC3E}">
        <p14:creationId xmlns:p14="http://schemas.microsoft.com/office/powerpoint/2010/main" val="2803439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019CF2-7EA9-95BE-DDE1-5E2C18AB2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Pedagogika jako věda: kvalitní text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2DD50D-74EB-A014-AD70-98626C53F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Je předložen v logické, čtenáři srozumitelné struktuře;</a:t>
            </a:r>
            <a:endParaRPr lang="cs-CZ" sz="3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Pracuje pojmenovatelnou/pojmenovanou metodou;</a:t>
            </a:r>
            <a:endParaRPr lang="cs-CZ" sz="3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Využívá dosavadního poznání (zpravidla prostřednictvím citací či parafrází pramenů);</a:t>
            </a:r>
            <a:endParaRPr lang="cs-CZ" sz="3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Citlivě a na vhodných místech předkládá názory autora;</a:t>
            </a:r>
            <a:endParaRPr lang="cs-CZ" sz="3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Pracuje s vědeckým citačním a poznámkovým aparátem</a:t>
            </a:r>
            <a:endParaRPr lang="cs-CZ" sz="3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758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0E6036-7260-E3CC-9377-840423884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Pedagogika jako věda: struktura vědeckého článku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4E466A-6CAC-CC35-ADEC-D8B07C20B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0" i="0" u="none" strike="noStrike" dirty="0">
                <a:solidFill>
                  <a:srgbClr val="000000"/>
                </a:solidFill>
                <a:effectLst/>
              </a:rPr>
              <a:t>Úvod;</a:t>
            </a:r>
          </a:p>
          <a:p>
            <a:pPr marL="0" indent="0" rtl="0" fontAlgn="base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600" b="0" i="0" u="none" strike="noStrike" dirty="0">
                <a:solidFill>
                  <a:srgbClr val="000000"/>
                </a:solidFill>
                <a:effectLst/>
              </a:rPr>
              <a:t>Teoretický výklad;</a:t>
            </a:r>
          </a:p>
          <a:p>
            <a:pPr marL="0" indent="0" rtl="0" fontAlgn="base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600" b="0" i="0" u="none" strike="noStrike" dirty="0">
                <a:solidFill>
                  <a:srgbClr val="000000"/>
                </a:solidFill>
                <a:effectLst/>
              </a:rPr>
              <a:t>Výklad metodologie;</a:t>
            </a:r>
          </a:p>
          <a:p>
            <a:pPr marL="0" indent="0" rtl="0" fontAlgn="base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600" b="0" i="0" u="none" strike="noStrike" dirty="0">
                <a:solidFill>
                  <a:srgbClr val="000000"/>
                </a:solidFill>
                <a:effectLst/>
              </a:rPr>
              <a:t>Výklad závěrů bádání;</a:t>
            </a:r>
          </a:p>
          <a:p>
            <a:pPr marL="0" indent="0" rtl="0" fontAlgn="base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600" b="0" i="0" u="none" strike="noStrike" dirty="0">
                <a:solidFill>
                  <a:srgbClr val="000000"/>
                </a:solidFill>
                <a:effectLst/>
              </a:rPr>
              <a:t>Diskuze;</a:t>
            </a:r>
          </a:p>
          <a:p>
            <a:pPr marL="0" indent="0" rtl="0" fontAlgn="base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600" b="0" i="0" u="none" strike="noStrike" dirty="0">
                <a:solidFill>
                  <a:srgbClr val="000000"/>
                </a:solidFill>
                <a:effectLst/>
              </a:rPr>
              <a:t>Závěr;</a:t>
            </a:r>
          </a:p>
          <a:p>
            <a:pPr marL="0" indent="0" rtl="0" fontAlgn="base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600" b="0" i="0" u="none" strike="noStrike" dirty="0">
                <a:solidFill>
                  <a:srgbClr val="000000"/>
                </a:solidFill>
                <a:effectLst/>
              </a:rPr>
              <a:t>Zdroje.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821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3EF914-C706-3969-A91E-57D1B443E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Pedagogika jako věda: struktura vědeckého článku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DEE78A-37E9-03DE-6E50-A689DB74C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0" i="0" u="none" strike="noStrike" dirty="0">
                <a:solidFill>
                  <a:srgbClr val="000000"/>
                </a:solidFill>
                <a:effectLst/>
              </a:rPr>
              <a:t>Jaká </a:t>
            </a:r>
            <a:r>
              <a:rPr lang="cs-CZ" sz="3600" b="1" i="0" u="none" strike="noStrike" dirty="0">
                <a:solidFill>
                  <a:srgbClr val="000000"/>
                </a:solidFill>
                <a:effectLst/>
              </a:rPr>
              <a:t>je </a:t>
            </a:r>
            <a:r>
              <a:rPr lang="cs-CZ" sz="3600" b="0" i="0" u="none" strike="noStrike" dirty="0">
                <a:solidFill>
                  <a:srgbClr val="000000"/>
                </a:solidFill>
                <a:effectLst/>
              </a:rPr>
              <a:t>výzkumná otázka? Jaký </a:t>
            </a:r>
            <a:r>
              <a:rPr lang="cs-CZ" sz="3600" b="1" i="0" u="none" strike="noStrike" dirty="0">
                <a:solidFill>
                  <a:srgbClr val="000000"/>
                </a:solidFill>
                <a:effectLst/>
              </a:rPr>
              <a:t>byl</a:t>
            </a:r>
            <a:r>
              <a:rPr lang="cs-CZ" sz="3600" b="0" i="0" u="none" strike="noStrike" dirty="0">
                <a:solidFill>
                  <a:srgbClr val="000000"/>
                </a:solidFill>
                <a:effectLst/>
              </a:rPr>
              <a:t> cíl výzkumu?</a:t>
            </a:r>
          </a:p>
          <a:p>
            <a:pPr marL="0" indent="0">
              <a:buNone/>
            </a:pPr>
            <a:br>
              <a:rPr lang="cs-CZ" sz="3600" b="0" i="0" u="none" strike="noStrike" dirty="0">
                <a:solidFill>
                  <a:srgbClr val="000000"/>
                </a:solidFill>
                <a:effectLst/>
              </a:rPr>
            </a:br>
            <a:r>
              <a:rPr lang="cs-CZ" sz="3600" b="0" i="0" u="none" strike="noStrike" dirty="0">
                <a:solidFill>
                  <a:srgbClr val="000000"/>
                </a:solidFill>
                <a:effectLst/>
              </a:rPr>
              <a:t>Jaké byly metody sběru dat? Kdo byli účastníci výzkumu?</a:t>
            </a:r>
          </a:p>
          <a:p>
            <a:pPr marL="0" indent="0">
              <a:buNone/>
            </a:pPr>
            <a:br>
              <a:rPr lang="cs-CZ" sz="3600" b="0" i="0" u="none" strike="noStrike" dirty="0">
                <a:solidFill>
                  <a:srgbClr val="000000"/>
                </a:solidFill>
                <a:effectLst/>
              </a:rPr>
            </a:br>
            <a:r>
              <a:rPr lang="cs-CZ" sz="3600" b="0" i="0" u="none" strike="noStrike" dirty="0">
                <a:solidFill>
                  <a:srgbClr val="000000"/>
                </a:solidFill>
                <a:effectLst/>
              </a:rPr>
              <a:t>Jaké jsou hlavní nálezy?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837952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ED2F3A-CA16-9249-53B3-569223F8F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Přístupy k objevování pedagogické reality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26B94A-1AA8-1712-ECC2-504DD207A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Kvalitativní výzkum X kvantitativní výzkum 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Kvalitativní výzkum vychází z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</a:rPr>
              <a:t>interpretativismu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.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Oproti tomu kvantitativní výzkum vychází z pozitivismu.</a:t>
            </a:r>
          </a:p>
          <a:p>
            <a:pPr marL="0" indent="0" algn="just" fontAlgn="base">
              <a:buNone/>
            </a:pPr>
            <a:endParaRPr lang="cs-CZ" i="0" u="none" strike="noStrike" dirty="0">
              <a:solidFill>
                <a:srgbClr val="000000"/>
              </a:solidFill>
            </a:endParaRPr>
          </a:p>
          <a:p>
            <a:pPr marL="0" indent="0" algn="just" fontAlgn="base">
              <a:buNone/>
            </a:pP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Důsledky pro volbu výzkumných otázek. </a:t>
            </a:r>
          </a:p>
          <a:p>
            <a:pPr marL="0" indent="0" algn="just" rtl="0" fontAlgn="base">
              <a:spcBef>
                <a:spcPts val="1000"/>
              </a:spcBef>
              <a:spcAft>
                <a:spcPts val="0"/>
              </a:spcAft>
              <a:buNone/>
            </a:pP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Hledání objektivně dané reality X porozumění tomu, </a:t>
            </a: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jak lidé realitu vnímají a interpretují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. Předpokládá se, že právě interpretace reality sociálními aktéry tuto </a:t>
            </a:r>
            <a:r>
              <a:rPr lang="cs-CZ" b="1" i="0" u="none" strike="noStrike" dirty="0">
                <a:solidFill>
                  <a:srgbClr val="000000"/>
                </a:solidFill>
                <a:effectLst/>
              </a:rPr>
              <a:t>realitu ve skutečnosti vytváří</a:t>
            </a: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. (Thomasův teorém – sebenaplňující se proroctví)</a:t>
            </a:r>
          </a:p>
          <a:p>
            <a:pPr marL="0" indent="0" algn="just" rtl="0" fontAlgn="base">
              <a:spcBef>
                <a:spcPts val="1000"/>
              </a:spcBef>
              <a:spcAft>
                <a:spcPts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005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B3AA5-6973-4209-5C0E-E93122E57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Přístupy k objevování pedagogické reality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15D67C-342A-BDF7-5137-33D915419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6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Disman</a:t>
            </a:r>
            <a:r>
              <a:rPr lang="cs-CZ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M. (1993). Jak se vyrábí sociologická znalost : příručka pro uživatele. Praha: Karolinum.</a:t>
            </a:r>
          </a:p>
          <a:p>
            <a:pPr marL="0" indent="0">
              <a:buNone/>
            </a:pPr>
            <a:endParaRPr lang="cs-CZ" sz="2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 druhý výzkum</a:t>
            </a:r>
            <a:endParaRPr lang="cs-CZ" sz="26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aneb</a:t>
            </a:r>
            <a:endParaRPr lang="cs-CZ" sz="26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Dokázat rozumět?</a:t>
            </a:r>
          </a:p>
          <a:p>
            <a:pPr marL="0" indent="0" rtl="0">
              <a:spcBef>
                <a:spcPts val="1000"/>
              </a:spcBef>
              <a:spcAft>
                <a:spcPts val="0"/>
              </a:spcAft>
              <a:buNone/>
            </a:pPr>
            <a:endParaRPr lang="cs-CZ" sz="26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cs-CZ" sz="2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Kvalitativní výzkumník:</a:t>
            </a:r>
            <a:endParaRPr lang="cs-CZ" sz="26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6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Mnoho lidí je dnes znuděno svou prací a jsou…</a:t>
            </a:r>
            <a:endParaRPr lang="cs-CZ" sz="26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cs-CZ" sz="2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Kvantitativní výzkumník (přerušuje):</a:t>
            </a:r>
            <a:endParaRPr lang="cs-CZ" sz="26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6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Jací lidé, kolik jich je, jak dlouho mají takové pocity, odkud jsou…</a:t>
            </a:r>
            <a:endParaRPr lang="cs-CZ" sz="26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cs-CZ" sz="2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Kvalitativní výzkumník:</a:t>
            </a:r>
            <a:endParaRPr lang="cs-CZ" sz="26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6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Zapomeň na to…</a:t>
            </a:r>
            <a:endParaRPr lang="cs-CZ" sz="26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Van </a:t>
            </a:r>
            <a:r>
              <a:rPr lang="cs-CZ" sz="26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Mahnen</a:t>
            </a:r>
            <a:r>
              <a:rPr lang="cs-CZ" sz="2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(Patton 1980)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224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52222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u="heavy" spc="-1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u="heavy" spc="-55" dirty="0">
                <a:uFill>
                  <a:solidFill>
                    <a:srgbClr val="000000"/>
                  </a:solidFill>
                </a:uFill>
              </a:rPr>
              <a:t>Metodologické</a:t>
            </a:r>
            <a:r>
              <a:rPr u="heavy" spc="-12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heavy" spc="-40" dirty="0">
                <a:uFill>
                  <a:solidFill>
                    <a:srgbClr val="000000"/>
                  </a:solidFill>
                </a:uFill>
              </a:rPr>
              <a:t>přístupy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1850" y="1819275"/>
          <a:ext cx="10561319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0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04"/>
                        </a:lnSpc>
                      </a:pPr>
                      <a:r>
                        <a:rPr sz="2800" b="1" spc="-15" dirty="0">
                          <a:latin typeface="Calibri"/>
                          <a:cs typeface="Calibri"/>
                        </a:rPr>
                        <a:t>kvantitativní</a:t>
                      </a:r>
                      <a:r>
                        <a:rPr sz="28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10" dirty="0">
                          <a:latin typeface="Calibri"/>
                          <a:cs typeface="Calibri"/>
                        </a:rPr>
                        <a:t>výzkum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04"/>
                        </a:lnSpc>
                      </a:pPr>
                      <a:r>
                        <a:rPr sz="2800" b="1" spc="-15" dirty="0">
                          <a:latin typeface="Calibri"/>
                          <a:cs typeface="Calibri"/>
                        </a:rPr>
                        <a:t>kvalitativní</a:t>
                      </a:r>
                      <a:r>
                        <a:rPr sz="28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10" dirty="0">
                          <a:latin typeface="Calibri"/>
                          <a:cs typeface="Calibri"/>
                        </a:rPr>
                        <a:t>výzkum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44450">
                        <a:lnSpc>
                          <a:spcPts val="3204"/>
                        </a:lnSpc>
                      </a:pPr>
                      <a:r>
                        <a:rPr sz="2800" b="1" spc="-10" dirty="0">
                          <a:latin typeface="Calibri"/>
                          <a:cs typeface="Calibri"/>
                        </a:rPr>
                        <a:t>cíl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04"/>
                        </a:lnSpc>
                      </a:pPr>
                      <a:r>
                        <a:rPr sz="2800" spc="-20" dirty="0">
                          <a:latin typeface="Calibri"/>
                          <a:cs typeface="Calibri"/>
                        </a:rPr>
                        <a:t>testování hypotéz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04"/>
                        </a:lnSpc>
                      </a:pPr>
                      <a:r>
                        <a:rPr sz="2800" spc="-10" dirty="0">
                          <a:latin typeface="Calibri"/>
                          <a:cs typeface="Calibri"/>
                        </a:rPr>
                        <a:t>vytváření </a:t>
                      </a:r>
                      <a:r>
                        <a:rPr sz="2800" spc="-20" dirty="0">
                          <a:latin typeface="Calibri"/>
                          <a:cs typeface="Calibri"/>
                        </a:rPr>
                        <a:t>hypotéz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44450">
                        <a:lnSpc>
                          <a:spcPts val="3204"/>
                        </a:lnSpc>
                      </a:pPr>
                      <a:r>
                        <a:rPr sz="2800" b="1" spc="-15" dirty="0">
                          <a:latin typeface="Calibri"/>
                          <a:cs typeface="Calibri"/>
                        </a:rPr>
                        <a:t>logika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04"/>
                        </a:lnSpc>
                      </a:pPr>
                      <a:r>
                        <a:rPr sz="2800" spc="-10" dirty="0">
                          <a:latin typeface="Calibri"/>
                          <a:cs typeface="Calibri"/>
                        </a:rPr>
                        <a:t>deduktivní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04"/>
                        </a:lnSpc>
                      </a:pPr>
                      <a:r>
                        <a:rPr sz="2800" spc="-10" dirty="0">
                          <a:latin typeface="Calibri"/>
                          <a:cs typeface="Calibri"/>
                        </a:rPr>
                        <a:t>induktivní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44450">
                        <a:lnSpc>
                          <a:spcPts val="3210"/>
                        </a:lnSpc>
                      </a:pPr>
                      <a:r>
                        <a:rPr sz="2800" b="1" spc="-10" dirty="0">
                          <a:latin typeface="Calibri"/>
                          <a:cs typeface="Calibri"/>
                        </a:rPr>
                        <a:t>počet</a:t>
                      </a:r>
                      <a:r>
                        <a:rPr sz="28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5" dirty="0">
                          <a:latin typeface="Calibri"/>
                          <a:cs typeface="Calibri"/>
                        </a:rPr>
                        <a:t>případů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10"/>
                        </a:lnSpc>
                      </a:pPr>
                      <a:r>
                        <a:rPr sz="2800" spc="-10" dirty="0">
                          <a:latin typeface="Calibri"/>
                          <a:cs typeface="Calibri"/>
                        </a:rPr>
                        <a:t>vysoký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10"/>
                        </a:lnSpc>
                      </a:pPr>
                      <a:r>
                        <a:rPr sz="2800" spc="-10" dirty="0">
                          <a:latin typeface="Calibri"/>
                          <a:cs typeface="Calibri"/>
                        </a:rPr>
                        <a:t>nízký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44450">
                        <a:lnSpc>
                          <a:spcPts val="3210"/>
                        </a:lnSpc>
                      </a:pPr>
                      <a:r>
                        <a:rPr sz="2800" b="1" spc="-10" dirty="0">
                          <a:latin typeface="Calibri"/>
                          <a:cs typeface="Calibri"/>
                        </a:rPr>
                        <a:t>informace </a:t>
                      </a:r>
                      <a:r>
                        <a:rPr sz="2800" b="1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28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5" dirty="0">
                          <a:latin typeface="Calibri"/>
                          <a:cs typeface="Calibri"/>
                        </a:rPr>
                        <a:t>případu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10"/>
                        </a:lnSpc>
                      </a:pPr>
                      <a:r>
                        <a:rPr sz="2800" spc="-25" dirty="0">
                          <a:latin typeface="Calibri"/>
                          <a:cs typeface="Calibri"/>
                        </a:rPr>
                        <a:t>redukovaná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10"/>
                        </a:lnSpc>
                      </a:pPr>
                      <a:r>
                        <a:rPr sz="2800" spc="-20" dirty="0">
                          <a:latin typeface="Calibri"/>
                          <a:cs typeface="Calibri"/>
                        </a:rPr>
                        <a:t>bohatá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44450">
                        <a:lnSpc>
                          <a:spcPts val="3210"/>
                        </a:lnSpc>
                      </a:pPr>
                      <a:r>
                        <a:rPr sz="2800" b="1" spc="-25" dirty="0">
                          <a:latin typeface="Calibri"/>
                          <a:cs typeface="Calibri"/>
                        </a:rPr>
                        <a:t>kontakt </a:t>
                      </a:r>
                      <a:r>
                        <a:rPr sz="2800" b="1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28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15" dirty="0">
                          <a:latin typeface="Calibri"/>
                          <a:cs typeface="Calibri"/>
                        </a:rPr>
                        <a:t>respondenty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10"/>
                        </a:lnSpc>
                      </a:pPr>
                      <a:r>
                        <a:rPr sz="2800" spc="-30" dirty="0">
                          <a:latin typeface="Calibri"/>
                          <a:cs typeface="Calibri"/>
                        </a:rPr>
                        <a:t>zprostředkovaný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10"/>
                        </a:lnSpc>
                      </a:pPr>
                      <a:r>
                        <a:rPr sz="2800" spc="-20" dirty="0">
                          <a:latin typeface="Calibri"/>
                          <a:cs typeface="Calibri"/>
                        </a:rPr>
                        <a:t>těsný </a:t>
                      </a:r>
                      <a:r>
                        <a:rPr sz="2800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20" dirty="0">
                          <a:latin typeface="Calibri"/>
                          <a:cs typeface="Calibri"/>
                        </a:rPr>
                        <a:t>dlouhý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44450">
                        <a:lnSpc>
                          <a:spcPts val="3210"/>
                        </a:lnSpc>
                      </a:pPr>
                      <a:r>
                        <a:rPr sz="2800" b="1" spc="-15" dirty="0">
                          <a:latin typeface="Calibri"/>
                          <a:cs typeface="Calibri"/>
                        </a:rPr>
                        <a:t>generalizace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10"/>
                        </a:lnSpc>
                      </a:pPr>
                      <a:r>
                        <a:rPr sz="2800" spc="-15" dirty="0">
                          <a:latin typeface="Calibri"/>
                          <a:cs typeface="Calibri"/>
                        </a:rPr>
                        <a:t>možná </a:t>
                      </a:r>
                      <a:r>
                        <a:rPr sz="2800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10" dirty="0">
                          <a:latin typeface="Calibri"/>
                          <a:cs typeface="Calibri"/>
                        </a:rPr>
                        <a:t>měřitelná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10"/>
                        </a:lnSpc>
                      </a:pPr>
                      <a:r>
                        <a:rPr sz="2800" spc="-15" dirty="0">
                          <a:latin typeface="Calibri"/>
                          <a:cs typeface="Calibri"/>
                        </a:rPr>
                        <a:t>nemožná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44450">
                        <a:lnSpc>
                          <a:spcPts val="3210"/>
                        </a:lnSpc>
                      </a:pPr>
                      <a:r>
                        <a:rPr sz="2800" b="1" spc="-15" dirty="0">
                          <a:latin typeface="Calibri"/>
                          <a:cs typeface="Calibri"/>
                        </a:rPr>
                        <a:t>reliabilita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10"/>
                        </a:lnSpc>
                      </a:pPr>
                      <a:r>
                        <a:rPr sz="2800" spc="-20" dirty="0">
                          <a:latin typeface="Calibri"/>
                          <a:cs typeface="Calibri"/>
                        </a:rPr>
                        <a:t>vysoká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10"/>
                        </a:lnSpc>
                      </a:pPr>
                      <a:r>
                        <a:rPr sz="2800" spc="-20" dirty="0">
                          <a:latin typeface="Calibri"/>
                          <a:cs typeface="Calibri"/>
                        </a:rPr>
                        <a:t>nízká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44450">
                        <a:lnSpc>
                          <a:spcPts val="3210"/>
                        </a:lnSpc>
                      </a:pPr>
                      <a:r>
                        <a:rPr sz="2800" b="1" spc="-15" dirty="0">
                          <a:latin typeface="Calibri"/>
                          <a:cs typeface="Calibri"/>
                        </a:rPr>
                        <a:t>validita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10"/>
                        </a:lnSpc>
                      </a:pPr>
                      <a:r>
                        <a:rPr sz="2800" spc="-20" dirty="0">
                          <a:latin typeface="Calibri"/>
                          <a:cs typeface="Calibri"/>
                        </a:rPr>
                        <a:t>nízká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3210"/>
                        </a:lnSpc>
                      </a:pPr>
                      <a:r>
                        <a:rPr sz="2800" spc="-10" dirty="0">
                          <a:latin typeface="Calibri"/>
                          <a:cs typeface="Calibri"/>
                        </a:rPr>
                        <a:t>potenciálně</a:t>
                      </a:r>
                      <a:r>
                        <a:rPr sz="2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-20" dirty="0">
                          <a:latin typeface="Calibri"/>
                          <a:cs typeface="Calibri"/>
                        </a:rPr>
                        <a:t>vysoká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Etické otázky výzkumu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b="1" dirty="0"/>
              <a:t>Důvěrnost </a:t>
            </a:r>
            <a:endParaRPr lang="cs-CZ" altLang="cs-CZ" dirty="0"/>
          </a:p>
          <a:p>
            <a:pPr eaLnBrk="1" hangingPunct="1"/>
            <a:r>
              <a:rPr lang="cs-CZ" altLang="cs-CZ" dirty="0"/>
              <a:t>Zajistit, aby nebylo možno účastníky výzkumu identifikovat! Vzhledem k DŮSLEDKŮM I PRÁVŮM  účastníků (uvnitř školy – učitelé i děti - anonymní dotazníky; </a:t>
            </a:r>
            <a:r>
              <a:rPr lang="cs-CZ" altLang="cs-CZ" dirty="0" err="1"/>
              <a:t>anonymizace</a:t>
            </a:r>
            <a:r>
              <a:rPr lang="cs-CZ" altLang="cs-CZ" dirty="0"/>
              <a:t> účastníků rozhovorů apod.)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386326244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Techniky zajištění etiky výzkumu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Poučený souhlas účastníků </a:t>
            </a:r>
          </a:p>
          <a:p>
            <a:r>
              <a:rPr lang="cs-CZ" altLang="cs-CZ" dirty="0"/>
              <a:t>Zpřístupnění výsledků účastníkům výzkumu i dalším badatelům</a:t>
            </a:r>
          </a:p>
        </p:txBody>
      </p:sp>
    </p:spTree>
    <p:extLst>
      <p:ext uri="{BB962C8B-B14F-4D97-AF65-F5344CB8AC3E}">
        <p14:creationId xmlns:p14="http://schemas.microsoft.com/office/powerpoint/2010/main" val="2337825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nebo případová studie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kazuistika dítěte s SPU</a:t>
            </a:r>
          </a:p>
        </p:txBody>
      </p:sp>
    </p:spTree>
    <p:extLst>
      <p:ext uri="{BB962C8B-B14F-4D97-AF65-F5344CB8AC3E}">
        <p14:creationId xmlns:p14="http://schemas.microsoft.com/office/powerpoint/2010/main" val="742515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08CAE-8F3D-E107-64EF-68E76D137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úkolu (jednoho ze tří)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696D40-82CA-4D56-6AB0-F96192E8A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Záměrem úkolu je zaměřit vás na četbu odborné literatury, respektive na články referující o výzkumech</a:t>
            </a:r>
          </a:p>
          <a:p>
            <a:r>
              <a:rPr lang="cs-CZ" dirty="0"/>
              <a:t>Začněte své zabývání se DP tím, že začnete číst</a:t>
            </a:r>
          </a:p>
          <a:p>
            <a:r>
              <a:rPr lang="cs-CZ" dirty="0"/>
              <a:t>Odborné články jsou i modelem toho, jak odborný text (např. diplomovou práci) psát </a:t>
            </a:r>
          </a:p>
          <a:p>
            <a:r>
              <a:rPr lang="cs-CZ" dirty="0"/>
              <a:t>Zadání viz </a:t>
            </a:r>
            <a:r>
              <a:rPr lang="cs-CZ" dirty="0" err="1"/>
              <a:t>moodle</a:t>
            </a:r>
            <a:endParaRPr lang="cs-CZ" dirty="0"/>
          </a:p>
          <a:p>
            <a:r>
              <a:rPr lang="cs-CZ"/>
              <a:t>Pozor na </a:t>
            </a:r>
            <a:r>
              <a:rPr lang="cs-CZ" dirty="0"/>
              <a:t>termín odevzdání</a:t>
            </a:r>
          </a:p>
        </p:txBody>
      </p:sp>
    </p:spTree>
    <p:extLst>
      <p:ext uri="{BB962C8B-B14F-4D97-AF65-F5344CB8AC3E}">
        <p14:creationId xmlns:p14="http://schemas.microsoft.com/office/powerpoint/2010/main" val="154970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 předmětu </a:t>
            </a:r>
          </a:p>
          <a:p>
            <a:r>
              <a:rPr lang="cs-CZ" dirty="0"/>
              <a:t>Pedagogika jako věda</a:t>
            </a:r>
          </a:p>
          <a:p>
            <a:r>
              <a:rPr lang="cs-CZ" dirty="0"/>
              <a:t>Publikace výsledků výzkumu, kvalitní odborný text</a:t>
            </a:r>
          </a:p>
          <a:p>
            <a:r>
              <a:rPr lang="cs-CZ" dirty="0"/>
              <a:t>Důležitost četby </a:t>
            </a:r>
          </a:p>
          <a:p>
            <a:r>
              <a:rPr lang="cs-CZ" dirty="0"/>
              <a:t>Kvantitativní a kvalitativní přístup</a:t>
            </a:r>
          </a:p>
          <a:p>
            <a:r>
              <a:rPr lang="cs-CZ" dirty="0"/>
              <a:t>Etika výzkumu </a:t>
            </a:r>
          </a:p>
          <a:p>
            <a:r>
              <a:rPr lang="cs-CZ" dirty="0"/>
              <a:t>Akční výzkum a kazuistika (případová studie)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611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předmětu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Student bude po ukončení předmětu schopen:</a:t>
            </a:r>
          </a:p>
          <a:p>
            <a:r>
              <a:rPr lang="cs-CZ" dirty="0"/>
              <a:t>prokázat základní orientovanost v problematice kvantitativního a kvalitativního přístupu v pedagogickém výzkumu,</a:t>
            </a:r>
          </a:p>
          <a:p>
            <a:r>
              <a:rPr lang="cs-CZ" dirty="0"/>
              <a:t>prokázat dovednost kriticky zhodnotit modelové výzkumné zprávy,</a:t>
            </a:r>
          </a:p>
          <a:p>
            <a:r>
              <a:rPr lang="cs-CZ" dirty="0"/>
              <a:t>koncipovat jednoduchý design pedagogického výzkumu a </a:t>
            </a:r>
          </a:p>
          <a:p>
            <a:r>
              <a:rPr lang="cs-CZ" dirty="0"/>
              <a:t>na modelovém souboru analyzovat data.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312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Cíle uvedení do pedagogické metodologie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Zdůvodnit, proč je důležité rozumět výzkumným zjištěním.</a:t>
            </a:r>
          </a:p>
          <a:p>
            <a:r>
              <a:rPr lang="cs-CZ" dirty="0"/>
              <a:t>Vysvětlit rozdíl mezi kvalitativním a kvantitativním výzkumným designem.</a:t>
            </a:r>
          </a:p>
          <a:p>
            <a:r>
              <a:rPr lang="cs-CZ" dirty="0"/>
              <a:t>Vybrat  pro určitý problém adekvátní výzkumný postup (např. v DP ale nejen):</a:t>
            </a:r>
          </a:p>
          <a:p>
            <a:pPr>
              <a:buNone/>
            </a:pPr>
            <a:r>
              <a:rPr lang="cs-CZ" dirty="0"/>
              <a:t>-   rozumět tvorbě výzkumné otázky, případně hypotézy</a:t>
            </a:r>
          </a:p>
          <a:p>
            <a:pPr>
              <a:buNone/>
            </a:pPr>
            <a:r>
              <a:rPr lang="cs-CZ" dirty="0"/>
              <a:t>-   vybrat vhodnou výzkumnou metodu</a:t>
            </a:r>
          </a:p>
          <a:p>
            <a:pPr>
              <a:buFontTx/>
              <a:buChar char="-"/>
            </a:pPr>
            <a:r>
              <a:rPr lang="cs-CZ" dirty="0"/>
              <a:t> zajistit triangulaci dat</a:t>
            </a:r>
          </a:p>
          <a:p>
            <a:pPr>
              <a:buFontTx/>
              <a:buChar char="-"/>
            </a:pPr>
            <a:r>
              <a:rPr lang="cs-CZ" dirty="0"/>
              <a:t>rozhodnout se poučeně pro výběr respondentů/výzkumného vzorku</a:t>
            </a:r>
          </a:p>
          <a:p>
            <a:r>
              <a:rPr lang="cs-CZ" dirty="0"/>
              <a:t>Zajistit etiku výzkumu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AF396F-AE88-48FB-06C8-7F17A3E37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0" u="none" strike="noStrike" dirty="0">
                <a:solidFill>
                  <a:srgbClr val="000000"/>
                </a:solidFill>
                <a:effectLst/>
              </a:rPr>
              <a:t>Pedagogika jako věda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7E61AB-8EE2-9F5E-FE42-54C66DEE1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Pedagogika = </a:t>
            </a:r>
            <a:r>
              <a:rPr lang="cs-CZ" b="1" dirty="0"/>
              <a:t>věda</a:t>
            </a:r>
            <a:r>
              <a:rPr lang="cs-CZ" dirty="0"/>
              <a:t> o </a:t>
            </a:r>
            <a:r>
              <a:rPr lang="cs-CZ" b="1" dirty="0"/>
              <a:t>výchově a vzdělávání </a:t>
            </a:r>
            <a:r>
              <a:rPr lang="cs-CZ" dirty="0"/>
              <a:t>(základní definice)</a:t>
            </a:r>
          </a:p>
          <a:p>
            <a:pPr marL="0" indent="0">
              <a:buNone/>
            </a:pPr>
            <a:r>
              <a:rPr lang="cs-CZ" dirty="0"/>
              <a:t>spojena s vědeckým výzkumem a oborem studovaným na univerzitách</a:t>
            </a:r>
          </a:p>
          <a:p>
            <a:pPr marL="0" indent="0">
              <a:buNone/>
            </a:pPr>
            <a:r>
              <a:rPr lang="cs-CZ" dirty="0"/>
              <a:t>Je </a:t>
            </a:r>
            <a:r>
              <a:rPr lang="cs-CZ" b="1" dirty="0"/>
              <a:t>věda</a:t>
            </a:r>
            <a:r>
              <a:rPr lang="cs-CZ" dirty="0"/>
              <a:t> =</a:t>
            </a:r>
          </a:p>
          <a:p>
            <a:pPr marL="0" indent="0">
              <a:buNone/>
            </a:pPr>
            <a:r>
              <a:rPr lang="cs-CZ" b="1" dirty="0"/>
              <a:t>-teorii</a:t>
            </a:r>
            <a:r>
              <a:rPr lang="cs-CZ" dirty="0"/>
              <a:t>, pomocí níž vymezuje, popisuje a objasňuje svůj předmět bádání a systematicky formuluje poznání, k němuž se v tomto předmětu dospělo;</a:t>
            </a:r>
          </a:p>
          <a:p>
            <a:pPr marL="0" indent="0">
              <a:buNone/>
            </a:pPr>
            <a:r>
              <a:rPr lang="cs-CZ" b="1" dirty="0"/>
              <a:t>-výzkumnou činnost</a:t>
            </a:r>
            <a:r>
              <a:rPr lang="cs-CZ" dirty="0"/>
              <a:t>, která produkuje detailní poznatky, data, nálezy o různých stranách fungování, souvislostech, příčinách a důsledcích příslušného předmětu;</a:t>
            </a:r>
          </a:p>
          <a:p>
            <a:pPr marL="0" indent="0">
              <a:buNone/>
            </a:pPr>
            <a:r>
              <a:rPr lang="cs-CZ" b="1" dirty="0"/>
              <a:t>-metodologii</a:t>
            </a:r>
            <a:r>
              <a:rPr lang="cs-CZ" dirty="0"/>
              <a:t>, tj. soubor výzkumných metod a ustálených postupů a konvencí, s jejichž pomocí se bádání realizuje;</a:t>
            </a:r>
          </a:p>
          <a:p>
            <a:pPr marL="0" indent="0">
              <a:buNone/>
            </a:pPr>
            <a:r>
              <a:rPr lang="cs-CZ" b="1" dirty="0"/>
              <a:t>-informační základnu </a:t>
            </a:r>
            <a:r>
              <a:rPr lang="cs-CZ" dirty="0"/>
              <a:t>a </a:t>
            </a:r>
            <a:r>
              <a:rPr lang="cs-CZ" b="1" dirty="0"/>
              <a:t>organizační infrastrukturu</a:t>
            </a:r>
            <a:r>
              <a:rPr lang="cs-CZ" dirty="0"/>
              <a:t>, které umožňují poznatky vědy shromažďovat, rozšiřovat a nabízet k využití</a:t>
            </a:r>
          </a:p>
          <a:p>
            <a:pPr marL="0" indent="0">
              <a:buNone/>
            </a:pPr>
            <a:r>
              <a:rPr lang="cs-CZ" dirty="0"/>
              <a:t>„pedagogičtí pracovníci“</a:t>
            </a:r>
          </a:p>
        </p:txBody>
      </p:sp>
    </p:spTree>
    <p:extLst>
      <p:ext uri="{BB962C8B-B14F-4D97-AF65-F5344CB8AC3E}">
        <p14:creationId xmlns:p14="http://schemas.microsoft.com/office/powerpoint/2010/main" val="3128004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972D0-69FF-C62B-577C-D52AB359D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se dozvídáme o výsledcích pedagogického výzkumu?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DF86AC-3B0B-7EA3-670C-EFED48E0F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Odborné monografie </a:t>
            </a:r>
          </a:p>
          <a:p>
            <a:r>
              <a:rPr lang="cs-CZ" dirty="0"/>
              <a:t>Sborníky</a:t>
            </a:r>
          </a:p>
          <a:p>
            <a:r>
              <a:rPr lang="cs-CZ" dirty="0"/>
              <a:t>Články v odborných časopisech  </a:t>
            </a:r>
          </a:p>
        </p:txBody>
      </p:sp>
    </p:spTree>
    <p:extLst>
      <p:ext uri="{BB962C8B-B14F-4D97-AF65-F5344CB8AC3E}">
        <p14:creationId xmlns:p14="http://schemas.microsoft.com/office/powerpoint/2010/main" val="27201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D8767-1229-DEE2-2D2E-3A66CD184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Pedagogika jako věda: vědecké časopisy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C7DBE1-1ABE-F415-878F-3771554AB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i="0" u="sng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Orbis </a:t>
            </a:r>
            <a:r>
              <a:rPr lang="cs-CZ" b="0" i="0" u="sng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scholae</a:t>
            </a:r>
            <a:endParaRPr lang="cs-CZ" b="0" i="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rtl="0" fontAlgn="base">
              <a:spcBef>
                <a:spcPts val="1000"/>
              </a:spcBef>
              <a:spcAft>
                <a:spcPts val="0"/>
              </a:spcAft>
              <a:buNone/>
            </a:pPr>
            <a:br>
              <a:rPr lang="cs-CZ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b="0" i="0" u="sng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Pedagogika</a:t>
            </a:r>
            <a:endParaRPr lang="cs-CZ" b="0" i="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rtl="0" fontAlgn="base">
              <a:spcBef>
                <a:spcPts val="1000"/>
              </a:spcBef>
              <a:spcAft>
                <a:spcPts val="0"/>
              </a:spcAft>
              <a:buNone/>
            </a:pPr>
            <a:br>
              <a:rPr lang="cs-CZ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b="0" i="0" u="sng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Pedagogická orientace</a:t>
            </a:r>
            <a:endParaRPr lang="cs-CZ" b="0" i="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rtl="0" fontAlgn="base">
              <a:spcBef>
                <a:spcPts val="1000"/>
              </a:spcBef>
              <a:spcAft>
                <a:spcPts val="0"/>
              </a:spcAft>
              <a:buNone/>
            </a:pPr>
            <a:br>
              <a:rPr lang="cs-CZ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b="0" i="0" u="sng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Studia </a:t>
            </a:r>
            <a:r>
              <a:rPr lang="cs-CZ" b="0" i="0" u="sng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paedagogica</a:t>
            </a:r>
            <a:endParaRPr lang="cs-CZ" b="0" i="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rtl="0" fontAlgn="base">
              <a:spcBef>
                <a:spcPts val="1000"/>
              </a:spcBef>
              <a:spcAft>
                <a:spcPts val="0"/>
              </a:spcAft>
              <a:buNone/>
            </a:pPr>
            <a:br>
              <a:rPr lang="cs-CZ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b="0" i="0" u="sng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Lifelong</a:t>
            </a:r>
            <a:r>
              <a:rPr lang="cs-CZ" b="0" i="0" u="sng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Learning</a:t>
            </a:r>
            <a:endParaRPr lang="cs-CZ" b="0" i="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17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0EB0A-92A1-6335-FC86-FE6CD9589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Pedagogika jako věda: Lze tento text považovat za odborný?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A77876-669A-0883-352D-029DFB9A9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Při SZZ jsou studenti často neúměrně stresováni. Podle australských vědců je tomu dnes stejně jako tomu bylo před 50 lety. Při SZZ panuje atmosféra strachu a hrají se zde mocenské hry mezi zkoušejícími a zkoušenými. Doktorka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Evone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Jonsová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z přední německé univerzity tvrdí, že stres studentů při zkouškách je škodlivý a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má neblahé důsledky na zdraví studentů, z nichž některé dokonce vede k sebevraždě. 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Zatímco zkoušející jsou se status quo spokojeni, studenti jsou frustrováni a vystresováni.  „Vysokoškolští učitelé zcela zapomněli, jaké to je být studentem a být ve stresu a bát se svého vyučujícího,“ tvrdí </a:t>
            </a:r>
            <a:r>
              <a:rPr lang="cs-CZ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Jonsová</a:t>
            </a: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lang="cs-CZ" b="0" dirty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946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C02B4D-F0EE-B0AD-FB1B-1F1613D69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Pedagogika jako věda: Lze tento text považovat za odborný?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EF4F60-D6D7-E188-BC2D-39E899AD9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7196"/>
            <a:ext cx="10675776" cy="50488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„V prožívání stresu však byly značné rozdíly. Při analýze dat kvalitativní povahy se ukázalo, že někteří studenti prožívali SZZ a s nimi spojené emoce i stres velmi citlivě, což vzhledem k prokázaným nebezpečím neúměrného stresu (např. Austin et al., 2010;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Cardoso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et al., 2019; Concerto et al., 2017;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Trigueros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et al., 2020) nelze podceňovat. 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Někteří vyučující měli tendenci nechat se projevovaným prožíváním stresu studentů znejistit, což se projevuje snižováním požadavků na výkon studentů – nebo naopak svalováním příčin stresu především na nepřipravenost studentů nebo na jejich nízkou odolnost vůči stresu. Mezi studenty učitelství i jejich vyučujícími se našli takoví, kteří v souladu s výsledky některých dalších výzkumů (např.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Matošková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&amp; Potočková, 2016;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Yuan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et al., 2017) poukazovali na to, že prožívání stresu může být normální, či dokonce prospěšné.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Někteří studenti měli tendenci vyhýbat se problému prostřednictvím popření, spoléhání na vyšší moc, odmítnutí možnosti problém autonomně řešit či obviňovat druhé/zkoušející, což je maladaptivní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copingová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strategie pozitivně predikující úzkost ze zkoušek, jejíž používání potvrdily u  vysokoškolských studentů také jiné studie (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Brougham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et al., 2009;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Zuckerman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&amp;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Gagne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2003). 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Jiní studenti preferovali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copingové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strategie, jež se vážou ke zvládání stresu při samotné zkoušce a vyrovnání se se stresem. Někteří zmiňovali strategie, které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přerámovávají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negativní vymezení stresové situace. Tyto dvě posledně jmenované strategie byly rovněž identifikovány v dalších výzkumech a jsou označovány za zaměřené na problém, adaptivní a negativně predikující úzkost ze zkoušek (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Alvi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et al., 2022;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Brougham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et al., 2009;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Zuckerman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&amp;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Gagne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2003).“</a:t>
            </a:r>
          </a:p>
        </p:txBody>
      </p:sp>
    </p:spTree>
    <p:extLst>
      <p:ext uri="{BB962C8B-B14F-4D97-AF65-F5344CB8AC3E}">
        <p14:creationId xmlns:p14="http://schemas.microsoft.com/office/powerpoint/2010/main" val="17098219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1155</Words>
  <Application>Microsoft Office PowerPoint</Application>
  <PresentationFormat>Širokoúhlá obrazovka</PresentationFormat>
  <Paragraphs>135</Paragraphs>
  <Slides>19</Slides>
  <Notes>1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Úvod do pedagogického  výzkumu </vt:lpstr>
      <vt:lpstr>Obsah prezentace</vt:lpstr>
      <vt:lpstr>Cíl předmětu </vt:lpstr>
      <vt:lpstr>Cíle uvedení do pedagogické metodologie</vt:lpstr>
      <vt:lpstr>Pedagogika jako věda</vt:lpstr>
      <vt:lpstr>Kde se dozvídáme o výsledcích pedagogického výzkumu?</vt:lpstr>
      <vt:lpstr>Pedagogika jako věda: vědecké časopisy</vt:lpstr>
      <vt:lpstr>Pedagogika jako věda: Lze tento text považovat za odborný?</vt:lpstr>
      <vt:lpstr>Pedagogika jako věda: Lze tento text považovat za odborný?</vt:lpstr>
      <vt:lpstr>Pedagogika jako věda: kvalitní text</vt:lpstr>
      <vt:lpstr>Pedagogika jako věda: struktura vědeckého článku</vt:lpstr>
      <vt:lpstr>Pedagogika jako věda: struktura vědeckého článku</vt:lpstr>
      <vt:lpstr>Přístupy k objevování pedagogické reality</vt:lpstr>
      <vt:lpstr>Přístupy k objevování pedagogické reality</vt:lpstr>
      <vt:lpstr> Metodologické přístupy</vt:lpstr>
      <vt:lpstr>Etické otázky výzkumu</vt:lpstr>
      <vt:lpstr>Techniky zajištění etiky výzkumu</vt:lpstr>
      <vt:lpstr>Kazuistika nebo případová studie</vt:lpstr>
      <vt:lpstr>Zadání úkolu (jednoho ze tří)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uvedení do pedagogické metodologie</dc:title>
  <dc:creator>Jana Stará</dc:creator>
  <cp:lastModifiedBy>Jana Stará</cp:lastModifiedBy>
  <cp:revision>7</cp:revision>
  <dcterms:created xsi:type="dcterms:W3CDTF">2024-02-20T17:01:14Z</dcterms:created>
  <dcterms:modified xsi:type="dcterms:W3CDTF">2025-02-18T12:29:55Z</dcterms:modified>
</cp:coreProperties>
</file>