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1"/>
  </p:sldMasterIdLst>
  <p:sldIdLst>
    <p:sldId id="256" r:id="rId2"/>
    <p:sldId id="278" r:id="rId3"/>
    <p:sldId id="262" r:id="rId4"/>
    <p:sldId id="261" r:id="rId5"/>
    <p:sldId id="257" r:id="rId6"/>
    <p:sldId id="258" r:id="rId7"/>
    <p:sldId id="260" r:id="rId8"/>
    <p:sldId id="263" r:id="rId9"/>
    <p:sldId id="265" r:id="rId10"/>
    <p:sldId id="259"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0" autoAdjust="0"/>
    <p:restoredTop sz="96252" autoAdjust="0"/>
  </p:normalViewPr>
  <p:slideViewPr>
    <p:cSldViewPr snapToGrid="0">
      <p:cViewPr varScale="1">
        <p:scale>
          <a:sx n="107" d="100"/>
          <a:sy n="107" d="100"/>
        </p:scale>
        <p:origin x="696" y="11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021F98C9-E175-4892-BA74-39D875D85418}" type="datetimeFigureOut">
              <a:rPr lang="cs-CZ" smtClean="0"/>
              <a:t>10.10.2024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3415483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21F98C9-E175-4892-BA74-39D875D85418}" type="datetimeFigureOut">
              <a:rPr lang="cs-CZ" smtClean="0"/>
              <a:t>10.10.2024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426645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21F98C9-E175-4892-BA74-39D875D85418}" type="datetimeFigureOut">
              <a:rPr lang="cs-CZ" smtClean="0"/>
              <a:t>10.10.2024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107737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21F98C9-E175-4892-BA74-39D875D85418}" type="datetimeFigureOut">
              <a:rPr lang="cs-CZ" smtClean="0"/>
              <a:t>10.10.2024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2718315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021F98C9-E175-4892-BA74-39D875D85418}" type="datetimeFigureOut">
              <a:rPr lang="cs-CZ" smtClean="0"/>
              <a:t>10.10.2024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2138455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021F98C9-E175-4892-BA74-39D875D85418}" type="datetimeFigureOut">
              <a:rPr lang="cs-CZ" smtClean="0"/>
              <a:t>10.10.2024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2048439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021F98C9-E175-4892-BA74-39D875D85418}" type="datetimeFigureOut">
              <a:rPr lang="cs-CZ" smtClean="0"/>
              <a:t>10.10.2024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2138717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021F98C9-E175-4892-BA74-39D875D85418}" type="datetimeFigureOut">
              <a:rPr lang="cs-CZ" smtClean="0"/>
              <a:t>10.10.2024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4040996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1F98C9-E175-4892-BA74-39D875D85418}" type="datetimeFigureOut">
              <a:rPr lang="cs-CZ" smtClean="0"/>
              <a:t>10.10.2024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1574303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021F98C9-E175-4892-BA74-39D875D85418}" type="datetimeFigureOut">
              <a:rPr lang="cs-CZ" smtClean="0"/>
              <a:t>10.10.2024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4168307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021F98C9-E175-4892-BA74-39D875D85418}" type="datetimeFigureOut">
              <a:rPr lang="cs-CZ" smtClean="0"/>
              <a:t>10.10.2024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3697219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1F98C9-E175-4892-BA74-39D875D85418}" type="datetimeFigureOut">
              <a:rPr lang="cs-CZ" smtClean="0"/>
              <a:t>10.10.2024</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16568D-A21E-4E50-AFF9-8628CB722C44}" type="slidenum">
              <a:rPr lang="cs-CZ" smtClean="0"/>
              <a:t>‹#›</a:t>
            </a:fld>
            <a:endParaRPr lang="cs-CZ"/>
          </a:p>
        </p:txBody>
      </p:sp>
    </p:spTree>
    <p:extLst>
      <p:ext uri="{BB962C8B-B14F-4D97-AF65-F5344CB8AC3E}">
        <p14:creationId xmlns:p14="http://schemas.microsoft.com/office/powerpoint/2010/main" val="2828801137"/>
      </p:ext>
    </p:extLst>
  </p:cSld>
  <p:clrMap bg1="dk1" tx1="lt1" bg2="dk2" tx2="lt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JNpxrMlssh8" TargetMode="External"/><Relationship Id="rId2" Type="http://schemas.openxmlformats.org/officeDocument/2006/relationships/hyperlink" Target="https://www.youtube.com/watch?v=-EzY9ePFfCU" TargetMode="External"/><Relationship Id="rId1" Type="http://schemas.openxmlformats.org/officeDocument/2006/relationships/slideLayout" Target="../slideLayouts/slideLayout2.xml"/><Relationship Id="rId5" Type="http://schemas.openxmlformats.org/officeDocument/2006/relationships/hyperlink" Target="https://www.youtube.com/watch?v=keJbMu2SRnk" TargetMode="External"/><Relationship Id="rId4" Type="http://schemas.openxmlformats.org/officeDocument/2006/relationships/hyperlink" Target="https://www.youtube.com/watch?v=GczkFbi4ez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KpaLchFpJZ8" TargetMode="External"/><Relationship Id="rId2" Type="http://schemas.openxmlformats.org/officeDocument/2006/relationships/hyperlink" Target="https://www.youtube.com/watch?v=paA61KfOcEc" TargetMode="External"/><Relationship Id="rId1" Type="http://schemas.openxmlformats.org/officeDocument/2006/relationships/slideLayout" Target="../slideLayouts/slideLayout2.xml"/><Relationship Id="rId4" Type="http://schemas.openxmlformats.org/officeDocument/2006/relationships/hyperlink" Target="https://www.youtube.com/watch?v=JNpxrMlssh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Sociální problémy II.</a:t>
            </a:r>
          </a:p>
        </p:txBody>
      </p:sp>
      <p:sp>
        <p:nvSpPr>
          <p:cNvPr id="3" name="Podnadpis 2"/>
          <p:cNvSpPr>
            <a:spLocks noGrp="1"/>
          </p:cNvSpPr>
          <p:nvPr>
            <p:ph type="subTitle" idx="1"/>
          </p:nvPr>
        </p:nvSpPr>
        <p:spPr/>
        <p:txBody>
          <a:bodyPr>
            <a:normAutofit/>
          </a:bodyPr>
          <a:lstStyle/>
          <a:p>
            <a:r>
              <a:rPr lang="cs-CZ" sz="3200" dirty="0"/>
              <a:t>Teorie</a:t>
            </a:r>
          </a:p>
        </p:txBody>
      </p:sp>
    </p:spTree>
    <p:extLst>
      <p:ext uri="{BB962C8B-B14F-4D97-AF65-F5344CB8AC3E}">
        <p14:creationId xmlns:p14="http://schemas.microsoft.com/office/powerpoint/2010/main" val="3686546842"/>
      </p:ext>
    </p:extLst>
  </p:cSld>
  <p:clrMapOvr>
    <a:masterClrMapping/>
  </p:clrMapOvr>
  <mc:AlternateContent xmlns:mc="http://schemas.openxmlformats.org/markup-compatibility/2006" xmlns:p14="http://schemas.microsoft.com/office/powerpoint/2010/main">
    <mc:Choice Requires="p14">
      <p:transition spd="slow" p14:dur="2000" advTm="33444"/>
    </mc:Choice>
    <mc:Fallback xmlns="">
      <p:transition spd="slow" advTm="3344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Neváhejte se dozvědět více</a:t>
            </a:r>
          </a:p>
        </p:txBody>
      </p:sp>
      <p:sp>
        <p:nvSpPr>
          <p:cNvPr id="3" name="Zástupný symbol pro obsah 2"/>
          <p:cNvSpPr>
            <a:spLocks noGrp="1"/>
          </p:cNvSpPr>
          <p:nvPr>
            <p:ph idx="1"/>
          </p:nvPr>
        </p:nvSpPr>
        <p:spPr>
          <a:xfrm>
            <a:off x="838200" y="1690688"/>
            <a:ext cx="10515600" cy="4486275"/>
          </a:xfrm>
        </p:spPr>
        <p:txBody>
          <a:bodyPr>
            <a:normAutofit fontScale="40000" lnSpcReduction="20000"/>
          </a:bodyPr>
          <a:lstStyle/>
          <a:p>
            <a:pPr marL="0" indent="0">
              <a:buNone/>
            </a:pPr>
            <a:r>
              <a:rPr lang="cs-CZ" sz="3800" dirty="0">
                <a:solidFill>
                  <a:schemeClr val="accent3">
                    <a:lumMod val="40000"/>
                    <a:lumOff val="60000"/>
                  </a:schemeClr>
                </a:solidFill>
              </a:rPr>
              <a:t>…jen používejte dobré zdroje </a:t>
            </a:r>
            <a:r>
              <a:rPr lang="cs-CZ" sz="3800" dirty="0">
                <a:solidFill>
                  <a:schemeClr val="accent3">
                    <a:lumMod val="40000"/>
                    <a:lumOff val="60000"/>
                  </a:schemeClr>
                </a:solidFill>
                <a:sym typeface="Wingdings" panose="05000000000000000000" pitchFamily="2" charset="2"/>
              </a:rPr>
              <a:t></a:t>
            </a:r>
          </a:p>
          <a:p>
            <a:pPr marL="0" indent="0">
              <a:buNone/>
            </a:pPr>
            <a:endParaRPr lang="cs-CZ" sz="3800" dirty="0">
              <a:sym typeface="Wingdings" panose="05000000000000000000" pitchFamily="2" charset="2"/>
            </a:endParaRPr>
          </a:p>
          <a:p>
            <a:pPr marL="0" indent="0">
              <a:buNone/>
            </a:pPr>
            <a:r>
              <a:rPr lang="cs-CZ" sz="3800" dirty="0">
                <a:sym typeface="Wingdings" panose="05000000000000000000" pitchFamily="2" charset="2"/>
              </a:rPr>
              <a:t>Čerpala jsem třeba ze skvělého videa </a:t>
            </a:r>
          </a:p>
          <a:p>
            <a:pPr marL="0" indent="0">
              <a:buNone/>
            </a:pPr>
            <a:r>
              <a:rPr lang="cs-CZ" sz="3800" dirty="0">
                <a:hlinkClick r:id="rId2"/>
              </a:rPr>
              <a:t>https://www.youtube.com/watch?v=-EzY9ePFfCU</a:t>
            </a:r>
            <a:endParaRPr lang="cs-CZ" sz="3800" dirty="0"/>
          </a:p>
          <a:p>
            <a:pPr marL="0" indent="0">
              <a:buNone/>
            </a:pPr>
            <a:endParaRPr lang="cs-CZ" sz="3800" dirty="0"/>
          </a:p>
          <a:p>
            <a:pPr marL="0" indent="0">
              <a:buNone/>
            </a:pPr>
            <a:r>
              <a:rPr lang="cs-CZ" sz="3800" dirty="0"/>
              <a:t>I toto video mi přijde dobré</a:t>
            </a:r>
          </a:p>
          <a:p>
            <a:pPr marL="0" indent="0">
              <a:buNone/>
            </a:pPr>
            <a:r>
              <a:rPr lang="cs-CZ" sz="3800" dirty="0">
                <a:hlinkClick r:id="rId3"/>
              </a:rPr>
              <a:t>https://www.youtube.com/watch?v=JNpxrMlssh8</a:t>
            </a:r>
            <a:r>
              <a:rPr lang="cs-CZ" sz="3800" dirty="0"/>
              <a:t> </a:t>
            </a:r>
          </a:p>
          <a:p>
            <a:pPr marL="0" indent="0">
              <a:buNone/>
            </a:pPr>
            <a:endParaRPr lang="cs-CZ" sz="3800" dirty="0"/>
          </a:p>
          <a:p>
            <a:pPr marL="0" indent="0">
              <a:buNone/>
            </a:pPr>
            <a:r>
              <a:rPr lang="cs-CZ" sz="3800" dirty="0"/>
              <a:t>A z obecnějšího soudku:?</a:t>
            </a:r>
          </a:p>
          <a:p>
            <a:pPr marL="0" indent="0">
              <a:buNone/>
            </a:pPr>
            <a:r>
              <a:rPr lang="cs-CZ" sz="3800" dirty="0"/>
              <a:t>Cyril </a:t>
            </a:r>
            <a:r>
              <a:rPr lang="cs-CZ" sz="3800" dirty="0" err="1"/>
              <a:t>Höschl</a:t>
            </a:r>
            <a:r>
              <a:rPr lang="cs-CZ" sz="3800" dirty="0"/>
              <a:t> - Kouzla a klamy vědeckého zkoumání | Neurazitelny.cz | Večery na FF UK</a:t>
            </a:r>
          </a:p>
          <a:p>
            <a:pPr marL="0" indent="0">
              <a:buNone/>
            </a:pPr>
            <a:r>
              <a:rPr lang="cs-CZ" sz="3800" u="sng" dirty="0">
                <a:hlinkClick r:id="rId4"/>
              </a:rPr>
              <a:t>https://www.youtube.com/watch?v=GczkFbi4ezM</a:t>
            </a:r>
            <a:endParaRPr lang="cs-CZ" sz="3800" dirty="0"/>
          </a:p>
          <a:p>
            <a:pPr marL="0" indent="0">
              <a:buNone/>
            </a:pPr>
            <a:endParaRPr lang="cs-CZ" sz="3800" dirty="0"/>
          </a:p>
          <a:p>
            <a:pPr marL="0" indent="0">
              <a:buNone/>
            </a:pPr>
            <a:r>
              <a:rPr lang="cs-CZ" sz="3800" dirty="0"/>
              <a:t>Jak se věda mýlila: Omyly ve vědě - Petr Slavíček | Neurazitelny.cz | Večery na FF UK</a:t>
            </a:r>
          </a:p>
          <a:p>
            <a:pPr marL="0" indent="0">
              <a:buNone/>
            </a:pPr>
            <a:r>
              <a:rPr lang="cs-CZ" sz="3800" u="sng" dirty="0">
                <a:hlinkClick r:id="rId5"/>
              </a:rPr>
              <a:t>https://www.youtube.com/watch?v=keJbMu2SRnk</a:t>
            </a:r>
            <a:endParaRPr lang="cs-CZ" sz="3800" dirty="0"/>
          </a:p>
          <a:p>
            <a:pPr marL="0" indent="0">
              <a:buNone/>
            </a:pPr>
            <a:endParaRPr lang="cs-CZ" dirty="0"/>
          </a:p>
          <a:p>
            <a:pPr marL="0" indent="0" algn="r">
              <a:buNone/>
            </a:pPr>
            <a:r>
              <a:rPr lang="cs-CZ" dirty="0"/>
              <a:t>                        A nyní s pojďme podívat na tři velké teorie, které dnes probereme!</a:t>
            </a:r>
          </a:p>
          <a:p>
            <a:pPr marL="0" indent="0" algn="r">
              <a:buNone/>
            </a:pPr>
            <a:endParaRPr lang="cs-CZ" dirty="0"/>
          </a:p>
          <a:p>
            <a:pPr marL="0" indent="0" algn="r">
              <a:buNone/>
            </a:pPr>
            <a:endParaRPr lang="cs-CZ" dirty="0"/>
          </a:p>
        </p:txBody>
      </p:sp>
    </p:spTree>
    <p:extLst>
      <p:ext uri="{BB962C8B-B14F-4D97-AF65-F5344CB8AC3E}">
        <p14:creationId xmlns:p14="http://schemas.microsoft.com/office/powerpoint/2010/main" val="3834305407"/>
      </p:ext>
    </p:extLst>
  </p:cSld>
  <p:clrMapOvr>
    <a:masterClrMapping/>
  </p:clrMapOvr>
  <mc:AlternateContent xmlns:mc="http://schemas.openxmlformats.org/markup-compatibility/2006" xmlns:p14="http://schemas.microsoft.com/office/powerpoint/2010/main">
    <mc:Choice Requires="p14">
      <p:transition spd="slow" p14:dur="2000" advTm="44255"/>
    </mc:Choice>
    <mc:Fallback xmlns="">
      <p:transition spd="slow" advTm="44255"/>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Tři významné teorie </a:t>
            </a:r>
            <a:r>
              <a:rPr lang="cs-CZ" sz="2400" dirty="0"/>
              <a:t>(Významných teorií je mnohem více, ale začněme základními informace k těmto, které se samozřejmě také dál člení.)</a:t>
            </a:r>
          </a:p>
        </p:txBody>
      </p:sp>
      <p:sp>
        <p:nvSpPr>
          <p:cNvPr id="3" name="Zástupný symbol pro obsah 2"/>
          <p:cNvSpPr>
            <a:spLocks noGrp="1"/>
          </p:cNvSpPr>
          <p:nvPr>
            <p:ph idx="1"/>
          </p:nvPr>
        </p:nvSpPr>
        <p:spPr/>
        <p:txBody>
          <a:bodyPr>
            <a:normAutofit/>
          </a:bodyPr>
          <a:lstStyle/>
          <a:p>
            <a:r>
              <a:rPr lang="cs-CZ" dirty="0">
                <a:solidFill>
                  <a:srgbClr val="FFFF00"/>
                </a:solidFill>
              </a:rPr>
              <a:t>Strukturální funkcionalismus</a:t>
            </a:r>
          </a:p>
          <a:p>
            <a:r>
              <a:rPr lang="cs-CZ" dirty="0">
                <a:solidFill>
                  <a:srgbClr val="FFFF00"/>
                </a:solidFill>
              </a:rPr>
              <a:t>Teorie konfliktu</a:t>
            </a:r>
          </a:p>
          <a:p>
            <a:r>
              <a:rPr lang="cs-CZ" dirty="0">
                <a:solidFill>
                  <a:srgbClr val="FFFF00"/>
                </a:solidFill>
              </a:rPr>
              <a:t>Sociální interakcionismus</a:t>
            </a:r>
          </a:p>
          <a:p>
            <a:endParaRPr lang="cs-CZ" dirty="0"/>
          </a:p>
          <a:p>
            <a:pPr marL="0" indent="0">
              <a:buNone/>
            </a:pPr>
            <a:r>
              <a:rPr lang="cs-CZ" dirty="0">
                <a:solidFill>
                  <a:srgbClr val="FFFF00"/>
                </a:solidFill>
              </a:rPr>
              <a:t>Jak to, že společnost funguje? Co jí drží pohromadě?  </a:t>
            </a:r>
            <a:r>
              <a:rPr lang="cs-CZ" dirty="0"/>
              <a:t>A - což je pro nás důležité </a:t>
            </a:r>
            <a:r>
              <a:rPr lang="cs-CZ" dirty="0">
                <a:solidFill>
                  <a:schemeClr val="accent5">
                    <a:lumMod val="60000"/>
                    <a:lumOff val="40000"/>
                  </a:schemeClr>
                </a:solidFill>
              </a:rPr>
              <a:t>- </a:t>
            </a:r>
            <a:r>
              <a:rPr lang="cs-CZ" dirty="0">
                <a:solidFill>
                  <a:srgbClr val="FFFF00"/>
                </a:solidFill>
              </a:rPr>
              <a:t>jak se dívají na sociální problémy?</a:t>
            </a:r>
          </a:p>
          <a:p>
            <a:pPr marL="0" indent="0">
              <a:buNone/>
            </a:pPr>
            <a:endParaRPr lang="cs-CZ" dirty="0"/>
          </a:p>
          <a:p>
            <a:pPr marL="0" indent="0">
              <a:buNone/>
            </a:pPr>
            <a:r>
              <a:rPr lang="cs-CZ" sz="1700" i="1" dirty="0"/>
              <a:t>Následuje stručný, trochu zjednodušený výklad, který se snaží nepreferovat žádnou z těchto teorií. Důvod, prč se o těchto teoriích bavíme je, že každá vnímá SP jinak a proto navrhuje i jinou perspektivu a  řešení, což nám může pomoci sociálním problémům lépe porozumět.</a:t>
            </a:r>
          </a:p>
          <a:p>
            <a:endParaRPr lang="cs-CZ" dirty="0"/>
          </a:p>
        </p:txBody>
      </p:sp>
    </p:spTree>
    <p:extLst>
      <p:ext uri="{BB962C8B-B14F-4D97-AF65-F5344CB8AC3E}">
        <p14:creationId xmlns:p14="http://schemas.microsoft.com/office/powerpoint/2010/main" val="1271611966"/>
      </p:ext>
    </p:extLst>
  </p:cSld>
  <p:clrMapOvr>
    <a:masterClrMapping/>
  </p:clrMapOvr>
  <mc:AlternateContent xmlns:mc="http://schemas.openxmlformats.org/markup-compatibility/2006" xmlns:p14="http://schemas.microsoft.com/office/powerpoint/2010/main">
    <mc:Choice Requires="p14">
      <p:transition spd="slow" p14:dur="2000" advTm="67816"/>
    </mc:Choice>
    <mc:Fallback xmlns="">
      <p:transition spd="slow" advTm="67816"/>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1">
                    <a:lumMod val="60000"/>
                    <a:lumOff val="40000"/>
                  </a:schemeClr>
                </a:solidFill>
              </a:rPr>
              <a:t>Strukturální funkcionalismus I.</a:t>
            </a:r>
          </a:p>
        </p:txBody>
      </p:sp>
      <p:sp>
        <p:nvSpPr>
          <p:cNvPr id="3" name="Zástupný symbol pro obsah 2"/>
          <p:cNvSpPr>
            <a:spLocks noGrp="1"/>
          </p:cNvSpPr>
          <p:nvPr>
            <p:ph idx="1"/>
          </p:nvPr>
        </p:nvSpPr>
        <p:spPr/>
        <p:txBody>
          <a:bodyPr>
            <a:normAutofit lnSpcReduction="10000"/>
          </a:bodyPr>
          <a:lstStyle/>
          <a:p>
            <a:r>
              <a:rPr lang="cs-CZ" dirty="0"/>
              <a:t>40. a 50. léta 20. století</a:t>
            </a:r>
          </a:p>
          <a:p>
            <a:r>
              <a:rPr lang="cs-CZ" dirty="0"/>
              <a:t>Společnost jako celek se vzájemně propojenými závislými částmi, které mají svou funkci, která přispívá k fungování celku (Parsons 1951)</a:t>
            </a:r>
          </a:p>
          <a:p>
            <a:r>
              <a:rPr lang="cs-CZ" dirty="0"/>
              <a:t>Příklad rodina jako instituce </a:t>
            </a:r>
            <a:r>
              <a:rPr lang="cs-CZ" sz="1600" dirty="0"/>
              <a:t>(~analogie k představě společnosti jako organizmu, viz dílo H. Spencera a E. Durkheima)</a:t>
            </a:r>
            <a:endParaRPr lang="cs-CZ" dirty="0"/>
          </a:p>
          <a:p>
            <a:r>
              <a:rPr lang="cs-CZ" dirty="0"/>
              <a:t>Nutnost vnitřní rovnováhy a seberegulace, změny v jedné části vedou k systémové změně v jiné části</a:t>
            </a:r>
          </a:p>
          <a:p>
            <a:r>
              <a:rPr lang="cs-CZ" dirty="0"/>
              <a:t>Struktury a funkce (otázky: </a:t>
            </a:r>
            <a:r>
              <a:rPr lang="cs-CZ" i="1" dirty="0"/>
              <a:t>jakou </a:t>
            </a:r>
            <a:r>
              <a:rPr lang="cs-CZ" i="1" u="sng" dirty="0"/>
              <a:t>funkci</a:t>
            </a:r>
            <a:r>
              <a:rPr lang="cs-CZ" i="1" dirty="0"/>
              <a:t> zastává každá část společnosti?</a:t>
            </a:r>
            <a:r>
              <a:rPr lang="cs-CZ" dirty="0"/>
              <a:t>)</a:t>
            </a:r>
          </a:p>
          <a:p>
            <a:r>
              <a:rPr lang="cs-CZ" dirty="0"/>
              <a:t>Proč to funguje? Klíčová role sdílených hodnot</a:t>
            </a:r>
          </a:p>
          <a:p>
            <a:endParaRPr lang="cs-CZ" dirty="0"/>
          </a:p>
        </p:txBody>
      </p:sp>
    </p:spTree>
    <p:extLst>
      <p:ext uri="{BB962C8B-B14F-4D97-AF65-F5344CB8AC3E}">
        <p14:creationId xmlns:p14="http://schemas.microsoft.com/office/powerpoint/2010/main" val="260204027"/>
      </p:ext>
    </p:extLst>
  </p:cSld>
  <p:clrMapOvr>
    <a:masterClrMapping/>
  </p:clrMapOvr>
  <mc:AlternateContent xmlns:mc="http://schemas.openxmlformats.org/markup-compatibility/2006" xmlns:p14="http://schemas.microsoft.com/office/powerpoint/2010/main">
    <mc:Choice Requires="p14">
      <p:transition spd="slow" p14:dur="2000" advTm="184479"/>
    </mc:Choice>
    <mc:Fallback xmlns="">
      <p:transition spd="slow" advTm="18447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04918"/>
          </a:xfrm>
        </p:spPr>
        <p:txBody>
          <a:bodyPr/>
          <a:lstStyle/>
          <a:p>
            <a:r>
              <a:rPr lang="cs-CZ" dirty="0">
                <a:solidFill>
                  <a:schemeClr val="accent1">
                    <a:lumMod val="60000"/>
                    <a:lumOff val="40000"/>
                  </a:schemeClr>
                </a:solidFill>
              </a:rPr>
              <a:t>Strukturální funkcionalismus II.</a:t>
            </a:r>
          </a:p>
        </p:txBody>
      </p:sp>
      <p:sp>
        <p:nvSpPr>
          <p:cNvPr id="3" name="Zástupný symbol pro obsah 2"/>
          <p:cNvSpPr>
            <a:spLocks noGrp="1"/>
          </p:cNvSpPr>
          <p:nvPr>
            <p:ph idx="1"/>
          </p:nvPr>
        </p:nvSpPr>
        <p:spPr>
          <a:xfrm>
            <a:off x="838200" y="1381328"/>
            <a:ext cx="10515600" cy="4795635"/>
          </a:xfrm>
        </p:spPr>
        <p:txBody>
          <a:bodyPr>
            <a:normAutofit lnSpcReduction="10000"/>
          </a:bodyPr>
          <a:lstStyle/>
          <a:p>
            <a:r>
              <a:rPr lang="cs-CZ" dirty="0"/>
              <a:t>Rovnováha je nastolována prostřednictvím sociální kontroly</a:t>
            </a:r>
          </a:p>
          <a:p>
            <a:r>
              <a:rPr lang="cs-CZ" dirty="0"/>
              <a:t>Normální společnost = všechny součásti společenského systému jsou v rovnováze a plní své poslání. Vše ostatní je patologické!</a:t>
            </a:r>
          </a:p>
          <a:p>
            <a:r>
              <a:rPr lang="cs-CZ" dirty="0"/>
              <a:t>SP tedy není zlý </a:t>
            </a:r>
            <a:r>
              <a:rPr lang="cs-CZ" i="1" dirty="0"/>
              <a:t>per se</a:t>
            </a:r>
            <a:r>
              <a:rPr lang="cs-CZ" dirty="0"/>
              <a:t>, ale je problémem tehdy, pokud neplní funkci (je dysfunkční), vzniká ze sociální desorganizace (např. rozvodovost)</a:t>
            </a:r>
          </a:p>
          <a:p>
            <a:r>
              <a:rPr lang="cs-CZ" u="sng" dirty="0"/>
              <a:t>Makro</a:t>
            </a:r>
            <a:r>
              <a:rPr lang="cs-CZ" dirty="0"/>
              <a:t> pohled na společnost (velké skupiny, sociální instituce, společnost jako celek)</a:t>
            </a:r>
          </a:p>
          <a:p>
            <a:r>
              <a:rPr lang="cs-CZ" dirty="0"/>
              <a:t>Představitelé: Talcott Parsons, Robert King Merton  (částečná reforma, pojem </a:t>
            </a:r>
            <a:r>
              <a:rPr lang="cs-CZ" i="1" dirty="0"/>
              <a:t>sociální</a:t>
            </a:r>
            <a:r>
              <a:rPr lang="cs-CZ" dirty="0"/>
              <a:t> </a:t>
            </a:r>
            <a:r>
              <a:rPr lang="cs-CZ" i="1" dirty="0"/>
              <a:t>dysfunkce</a:t>
            </a:r>
            <a:r>
              <a:rPr lang="cs-CZ" dirty="0"/>
              <a:t> - jev, který má pro společnost negativní důsledky, nicméně závisí na úhlu pohledu, např. korupce, celku škodí, někteří benefitují. Dále </a:t>
            </a:r>
            <a:r>
              <a:rPr lang="cs-CZ" i="1" dirty="0"/>
              <a:t>latentní x manifestační </a:t>
            </a:r>
            <a:r>
              <a:rPr lang="cs-CZ" dirty="0"/>
              <a:t>funkce jednání, př. „tance deště“, role školy)</a:t>
            </a:r>
          </a:p>
        </p:txBody>
      </p:sp>
    </p:spTree>
    <p:extLst>
      <p:ext uri="{BB962C8B-B14F-4D97-AF65-F5344CB8AC3E}">
        <p14:creationId xmlns:p14="http://schemas.microsoft.com/office/powerpoint/2010/main" val="3273338357"/>
      </p:ext>
    </p:extLst>
  </p:cSld>
  <p:clrMapOvr>
    <a:masterClrMapping/>
  </p:clrMapOvr>
  <mc:AlternateContent xmlns:mc="http://schemas.openxmlformats.org/markup-compatibility/2006" xmlns:p14="http://schemas.microsoft.com/office/powerpoint/2010/main">
    <mc:Choice Requires="p14">
      <p:transition spd="slow" p14:dur="2000" advTm="289089"/>
    </mc:Choice>
    <mc:Fallback xmlns="">
      <p:transition spd="slow" advTm="28908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1">
                    <a:lumMod val="60000"/>
                    <a:lumOff val="40000"/>
                  </a:schemeClr>
                </a:solidFill>
              </a:rPr>
              <a:t>Kritika strukturálního funkcionalismus</a:t>
            </a:r>
          </a:p>
        </p:txBody>
      </p:sp>
      <p:sp>
        <p:nvSpPr>
          <p:cNvPr id="3" name="Zástupný symbol pro obsah 2"/>
          <p:cNvSpPr>
            <a:spLocks noGrp="1"/>
          </p:cNvSpPr>
          <p:nvPr>
            <p:ph idx="1"/>
          </p:nvPr>
        </p:nvSpPr>
        <p:spPr/>
        <p:txBody>
          <a:bodyPr>
            <a:normAutofit/>
          </a:bodyPr>
          <a:lstStyle/>
          <a:p>
            <a:r>
              <a:rPr lang="cs-CZ" dirty="0"/>
              <a:t>není empiricky testovatelný</a:t>
            </a:r>
          </a:p>
          <a:p>
            <a:r>
              <a:rPr lang="cs-CZ" dirty="0"/>
              <a:t>nevysvětluje sociální změny</a:t>
            </a:r>
          </a:p>
          <a:p>
            <a:r>
              <a:rPr lang="cs-CZ" dirty="0"/>
              <a:t>změny jako takové vnímá jako patologii</a:t>
            </a:r>
          </a:p>
          <a:p>
            <a:r>
              <a:rPr lang="cs-CZ" dirty="0"/>
              <a:t>neříká, kde se berou hodnoty</a:t>
            </a:r>
          </a:p>
          <a:p>
            <a:r>
              <a:rPr lang="cs-CZ" dirty="0"/>
              <a:t>nevysvětluje, proč jednotlivci přijímají nebo odmítají dané normy</a:t>
            </a:r>
          </a:p>
          <a:p>
            <a:endParaRPr lang="cs-CZ" dirty="0"/>
          </a:p>
          <a:p>
            <a:pPr marL="0" indent="0">
              <a:buNone/>
            </a:pPr>
            <a:r>
              <a:rPr lang="cs-CZ" i="1" dirty="0"/>
              <a:t>Pro porozumění této teorii je třeba vzít v potaz rozdíl mezi dnešní relativistickou a tekutou společností a staletím lidské společnosti s přítomností výrazného sociálního řádu.</a:t>
            </a:r>
          </a:p>
        </p:txBody>
      </p:sp>
    </p:spTree>
    <p:extLst>
      <p:ext uri="{BB962C8B-B14F-4D97-AF65-F5344CB8AC3E}">
        <p14:creationId xmlns:p14="http://schemas.microsoft.com/office/powerpoint/2010/main" val="3806129750"/>
      </p:ext>
    </p:extLst>
  </p:cSld>
  <p:clrMapOvr>
    <a:masterClrMapping/>
  </p:clrMapOvr>
  <mc:AlternateContent xmlns:mc="http://schemas.openxmlformats.org/markup-compatibility/2006" xmlns:p14="http://schemas.microsoft.com/office/powerpoint/2010/main">
    <mc:Choice Requires="p14">
      <p:transition spd="slow" p14:dur="2000" advTm="147215"/>
    </mc:Choice>
    <mc:Fallback xmlns="">
      <p:transition spd="slow" advTm="147215"/>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46552"/>
          </a:xfrm>
        </p:spPr>
        <p:txBody>
          <a:bodyPr>
            <a:normAutofit fontScale="90000"/>
          </a:bodyPr>
          <a:lstStyle/>
          <a:p>
            <a:r>
              <a:rPr lang="cs-CZ" dirty="0">
                <a:solidFill>
                  <a:schemeClr val="accent4">
                    <a:lumMod val="60000"/>
                    <a:lumOff val="40000"/>
                  </a:schemeClr>
                </a:solidFill>
              </a:rPr>
              <a:t>Teorie konfliktu I.</a:t>
            </a:r>
          </a:p>
        </p:txBody>
      </p:sp>
      <p:sp>
        <p:nvSpPr>
          <p:cNvPr id="3" name="Zástupný symbol pro obsah 2"/>
          <p:cNvSpPr>
            <a:spLocks noGrp="1"/>
          </p:cNvSpPr>
          <p:nvPr>
            <p:ph idx="1"/>
          </p:nvPr>
        </p:nvSpPr>
        <p:spPr>
          <a:xfrm>
            <a:off x="838200" y="1138136"/>
            <a:ext cx="10515600" cy="5437762"/>
          </a:xfrm>
        </p:spPr>
        <p:txBody>
          <a:bodyPr>
            <a:normAutofit fontScale="92500" lnSpcReduction="20000"/>
          </a:bodyPr>
          <a:lstStyle/>
          <a:p>
            <a:r>
              <a:rPr lang="cs-CZ" dirty="0"/>
              <a:t>Vzniká i v reakci na jednostrannost sociálního funkcionalismu (není to o konsenzu a stabilitě, ale o konfliktu), rovněž </a:t>
            </a:r>
            <a:r>
              <a:rPr lang="cs-CZ" i="1" dirty="0"/>
              <a:t>makro</a:t>
            </a:r>
            <a:r>
              <a:rPr lang="cs-CZ" dirty="0"/>
              <a:t> pohled</a:t>
            </a:r>
          </a:p>
          <a:p>
            <a:r>
              <a:rPr lang="cs-CZ" dirty="0"/>
              <a:t>Také se snaží porozumět společnosti a souhlasí s tím, že společnost je strukturována, ovšem ne na základě sdílených norem a hodnost, ale skrze moc a donucení, z čehož někteří benefitují</a:t>
            </a:r>
          </a:p>
          <a:p>
            <a:r>
              <a:rPr lang="cs-CZ" dirty="0"/>
              <a:t>Skrze struktury je však rozdělena a uspořádána, tj. existuje v ní nerovnost</a:t>
            </a:r>
          </a:p>
          <a:p>
            <a:r>
              <a:rPr lang="cs-CZ" dirty="0"/>
              <a:t>Z uspořádání mají nějaké skupiny větší prospěch než jiné</a:t>
            </a:r>
          </a:p>
          <a:p>
            <a:r>
              <a:rPr lang="cs-CZ" dirty="0"/>
              <a:t>Konflikty jsou trvale přítomny</a:t>
            </a:r>
          </a:p>
          <a:p>
            <a:r>
              <a:rPr lang="cs-CZ" dirty="0"/>
              <a:t>Společnost je složena z různých skupin, které mají různé zájmy a soutěží o moc a zdroje</a:t>
            </a:r>
          </a:p>
          <a:p>
            <a:r>
              <a:rPr lang="cs-CZ" dirty="0"/>
              <a:t>Společenské dění vysvětluje na základě pohledu na to, jaké skupiny mají moc a jak benefitují z konkrétního uspořádání ve společnosti (př. feministická teorie</a:t>
            </a:r>
            <a:r>
              <a:rPr lang="cs-CZ" sz="1400" dirty="0"/>
              <a:t>, byť i těch je více</a:t>
            </a:r>
            <a:r>
              <a:rPr lang="cs-CZ" dirty="0"/>
              <a:t>) </a:t>
            </a:r>
          </a:p>
          <a:p>
            <a:r>
              <a:rPr lang="cs-CZ" dirty="0"/>
              <a:t>Čerpá z díla Karla Marxe (ovšem nerovná se marxismus, na to pozor): často pracuje s dichotomií vládnoucí x ovládaní</a:t>
            </a:r>
          </a:p>
        </p:txBody>
      </p:sp>
    </p:spTree>
    <p:extLst>
      <p:ext uri="{BB962C8B-B14F-4D97-AF65-F5344CB8AC3E}">
        <p14:creationId xmlns:p14="http://schemas.microsoft.com/office/powerpoint/2010/main" val="2404715133"/>
      </p:ext>
    </p:extLst>
  </p:cSld>
  <p:clrMapOvr>
    <a:masterClrMapping/>
  </p:clrMapOvr>
  <mc:AlternateContent xmlns:mc="http://schemas.openxmlformats.org/markup-compatibility/2006" xmlns:p14="http://schemas.microsoft.com/office/powerpoint/2010/main">
    <mc:Choice Requires="p14">
      <p:transition spd="slow" p14:dur="2000" advTm="218131"/>
    </mc:Choice>
    <mc:Fallback xmlns="">
      <p:transition spd="slow" advTm="218131"/>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31377"/>
          </a:xfrm>
        </p:spPr>
        <p:txBody>
          <a:bodyPr/>
          <a:lstStyle/>
          <a:p>
            <a:r>
              <a:rPr lang="cs-CZ" dirty="0">
                <a:solidFill>
                  <a:schemeClr val="accent4">
                    <a:lumMod val="60000"/>
                    <a:lumOff val="40000"/>
                  </a:schemeClr>
                </a:solidFill>
              </a:rPr>
              <a:t>Teorie konfliktu II.</a:t>
            </a:r>
          </a:p>
        </p:txBody>
      </p:sp>
      <p:sp>
        <p:nvSpPr>
          <p:cNvPr id="3" name="Zástupný symbol pro obsah 2"/>
          <p:cNvSpPr>
            <a:spLocks noGrp="1"/>
          </p:cNvSpPr>
          <p:nvPr>
            <p:ph idx="1"/>
          </p:nvPr>
        </p:nvSpPr>
        <p:spPr>
          <a:xfrm>
            <a:off x="838200" y="1578634"/>
            <a:ext cx="10515600" cy="4997264"/>
          </a:xfrm>
        </p:spPr>
        <p:txBody>
          <a:bodyPr>
            <a:normAutofit fontScale="92500" lnSpcReduction="10000"/>
          </a:bodyPr>
          <a:lstStyle/>
          <a:p>
            <a:r>
              <a:rPr lang="cs-CZ" dirty="0"/>
              <a:t>Zkoumá sociální konflikt (řízení, kontrolu, roli institucí, vztahy, závislosti, mechanismy…)</a:t>
            </a:r>
          </a:p>
          <a:p>
            <a:r>
              <a:rPr lang="cs-CZ" dirty="0"/>
              <a:t>Sociální konflikt  – široké pojetí ne pouze násilné, ale i moc a různé zdroje. Boj i sociální proces.</a:t>
            </a:r>
          </a:p>
          <a:p>
            <a:r>
              <a:rPr lang="cs-CZ" dirty="0"/>
              <a:t>Je konflikt funkční nebo dysfunkční? (sociální evoluce – vytváří pravidla, ustanovuje vztahy a hranice… x destrukce – přerušení interakce)</a:t>
            </a:r>
          </a:p>
          <a:p>
            <a:r>
              <a:rPr lang="cs-CZ" dirty="0"/>
              <a:t>SP – již samotný systém</a:t>
            </a:r>
          </a:p>
          <a:p>
            <a:r>
              <a:rPr lang="cs-CZ" dirty="0"/>
              <a:t>SP – jiné pro různé skupiny (různé perspektivy), snaha nějaké skupiny, které má zdroje, změnit situace, aby jejich moc a zdroje nebyly ohroženy (např. rozvod může být vnímaný jako negativní, ale SP se stane ve chvíli, kdy konkrétní skupina lidi, kteří mají nějakou moc, považuje svoje zájmy za ohrožené rozsahem rozvodů ve společnosti)</a:t>
            </a:r>
          </a:p>
          <a:p>
            <a:r>
              <a:rPr lang="cs-CZ" dirty="0"/>
              <a:t>Představitelé: Lewis Coser, Charles Wright Mills, Ralf Dahrendorf…</a:t>
            </a:r>
          </a:p>
          <a:p>
            <a:endParaRPr lang="cs-CZ" dirty="0"/>
          </a:p>
          <a:p>
            <a:endParaRPr lang="cs-CZ" dirty="0"/>
          </a:p>
        </p:txBody>
      </p:sp>
    </p:spTree>
    <p:extLst>
      <p:ext uri="{BB962C8B-B14F-4D97-AF65-F5344CB8AC3E}">
        <p14:creationId xmlns:p14="http://schemas.microsoft.com/office/powerpoint/2010/main" val="3317594005"/>
      </p:ext>
    </p:extLst>
  </p:cSld>
  <p:clrMapOvr>
    <a:masterClrMapping/>
  </p:clrMapOvr>
  <mc:AlternateContent xmlns:mc="http://schemas.openxmlformats.org/markup-compatibility/2006" xmlns:p14="http://schemas.microsoft.com/office/powerpoint/2010/main">
    <mc:Choice Requires="p14">
      <p:transition spd="slow" p14:dur="2000" advTm="248853"/>
    </mc:Choice>
    <mc:Fallback xmlns="">
      <p:transition spd="slow" advTm="248853"/>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4">
                    <a:lumMod val="60000"/>
                    <a:lumOff val="40000"/>
                  </a:schemeClr>
                </a:solidFill>
              </a:rPr>
              <a:t>Kritika teorie konfliktu </a:t>
            </a:r>
          </a:p>
        </p:txBody>
      </p:sp>
      <p:sp>
        <p:nvSpPr>
          <p:cNvPr id="3" name="Zástupný symbol pro obsah 2"/>
          <p:cNvSpPr>
            <a:spLocks noGrp="1"/>
          </p:cNvSpPr>
          <p:nvPr>
            <p:ph idx="1"/>
          </p:nvPr>
        </p:nvSpPr>
        <p:spPr/>
        <p:txBody>
          <a:bodyPr>
            <a:normAutofit/>
          </a:bodyPr>
          <a:lstStyle/>
          <a:p>
            <a:r>
              <a:rPr lang="cs-CZ" dirty="0"/>
              <a:t>Různé: neustálé vnášení dichotomického pohledu (vládnoucí x utlačovaní)</a:t>
            </a:r>
          </a:p>
          <a:p>
            <a:r>
              <a:rPr lang="cs-CZ" dirty="0"/>
              <a:t>Tendence dávat přílišný důraz na konflikt a nerovnost</a:t>
            </a:r>
          </a:p>
          <a:p>
            <a:r>
              <a:rPr lang="cs-CZ" dirty="0"/>
              <a:t>Ignorance převažující stability a konsenzu ve společnosti</a:t>
            </a:r>
          </a:p>
          <a:p>
            <a:r>
              <a:rPr lang="cs-CZ" dirty="0"/>
              <a:t>Výše zmíněné může vést k přehlížení faktorů, které jsou pro SP zásadní</a:t>
            </a:r>
          </a:p>
          <a:p>
            <a:pPr marL="0" indent="0">
              <a:buNone/>
            </a:pPr>
            <a:endParaRPr lang="cs-CZ" dirty="0"/>
          </a:p>
          <a:p>
            <a:pPr marL="0" indent="0">
              <a:buNone/>
            </a:pPr>
            <a:r>
              <a:rPr lang="cs-CZ" i="1" dirty="0"/>
              <a:t>Mohly by vás bavit různé poznatky vyvozené z teorie her (hra – soutěž – konflikt, vězňova dilema….) a rozhodně důležité pro společenské vědy.</a:t>
            </a:r>
          </a:p>
        </p:txBody>
      </p:sp>
    </p:spTree>
    <p:extLst>
      <p:ext uri="{BB962C8B-B14F-4D97-AF65-F5344CB8AC3E}">
        <p14:creationId xmlns:p14="http://schemas.microsoft.com/office/powerpoint/2010/main" val="923787888"/>
      </p:ext>
    </p:extLst>
  </p:cSld>
  <p:clrMapOvr>
    <a:masterClrMapping/>
  </p:clrMapOvr>
  <mc:AlternateContent xmlns:mc="http://schemas.openxmlformats.org/markup-compatibility/2006" xmlns:p14="http://schemas.microsoft.com/office/powerpoint/2010/main">
    <mc:Choice Requires="p14">
      <p:transition spd="slow" p14:dur="2000" advTm="97907"/>
    </mc:Choice>
    <mc:Fallback xmlns="">
      <p:transition spd="slow" advTm="97907"/>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rgbClr val="92D050"/>
                </a:solidFill>
              </a:rPr>
              <a:t>Symbolický interakcionismus I. </a:t>
            </a:r>
            <a:r>
              <a:rPr lang="cs-CZ" sz="2200" dirty="0"/>
              <a:t>(spadá pod interpretativní sociologii, např. společně s fenomenologickou sociologií)</a:t>
            </a:r>
          </a:p>
        </p:txBody>
      </p:sp>
      <p:sp>
        <p:nvSpPr>
          <p:cNvPr id="3" name="Zástupný symbol pro obsah 2"/>
          <p:cNvSpPr>
            <a:spLocks noGrp="1"/>
          </p:cNvSpPr>
          <p:nvPr>
            <p:ph idx="1"/>
          </p:nvPr>
        </p:nvSpPr>
        <p:spPr>
          <a:xfrm>
            <a:off x="713509" y="1584556"/>
            <a:ext cx="10515600" cy="4351338"/>
          </a:xfrm>
        </p:spPr>
        <p:txBody>
          <a:bodyPr>
            <a:normAutofit lnSpcReduction="10000"/>
          </a:bodyPr>
          <a:lstStyle/>
          <a:p>
            <a:r>
              <a:rPr lang="cs-CZ" dirty="0"/>
              <a:t>Lidé dávají věcem významy, které jsou produktem sociálních interakcí, (a proto nejsou stále, ale mohou se měnit)</a:t>
            </a:r>
          </a:p>
          <a:p>
            <a:r>
              <a:rPr lang="cs-CZ" dirty="0"/>
              <a:t>Zaměřuje se na každodenní </a:t>
            </a:r>
            <a:r>
              <a:rPr lang="cs-CZ" b="1" dirty="0"/>
              <a:t>sociální interakce mezi jednotlivci </a:t>
            </a:r>
            <a:r>
              <a:rPr lang="cs-CZ" dirty="0"/>
              <a:t>(mikro úroveň) spíše než na rozsáhlé sociální struktury </a:t>
            </a:r>
          </a:p>
          <a:p>
            <a:r>
              <a:rPr lang="cs-CZ" sz="2800" dirty="0">
                <a:effectLst/>
                <a:latin typeface="Aptos" panose="020B0004020202020204" pitchFamily="34" charset="0"/>
                <a:ea typeface="Aptos" panose="020B0004020202020204" pitchFamily="34" charset="0"/>
                <a:cs typeface="Arial" panose="020B0604020202020204" pitchFamily="34" charset="0"/>
              </a:rPr>
              <a:t>Význam věcí je odvozen z interakce, která probíhá mezi člověkem a společností / Tyto významy jsou řešeny a upravovány přes výkladový proces, který člověk používá při řešení věcí, kterým čelí.</a:t>
            </a:r>
            <a:endParaRPr lang="cs-CZ" dirty="0"/>
          </a:p>
          <a:p>
            <a:r>
              <a:rPr lang="cs-CZ" dirty="0"/>
              <a:t>Společnost je složena z jednotlivců, kteří jsou ve vzájemné kontaktu</a:t>
            </a:r>
          </a:p>
          <a:p>
            <a:r>
              <a:rPr lang="cs-CZ" dirty="0"/>
              <a:t>Porozumění společnosti = porozumění sociálním interakcím</a:t>
            </a:r>
          </a:p>
          <a:p>
            <a:r>
              <a:rPr lang="cs-CZ" dirty="0"/>
              <a:t>Sociální změna = potřeba nové shody </a:t>
            </a:r>
          </a:p>
        </p:txBody>
      </p:sp>
    </p:spTree>
    <p:extLst>
      <p:ext uri="{BB962C8B-B14F-4D97-AF65-F5344CB8AC3E}">
        <p14:creationId xmlns:p14="http://schemas.microsoft.com/office/powerpoint/2010/main" val="3217639213"/>
      </p:ext>
    </p:extLst>
  </p:cSld>
  <p:clrMapOvr>
    <a:masterClrMapping/>
  </p:clrMapOvr>
  <mc:AlternateContent xmlns:mc="http://schemas.openxmlformats.org/markup-compatibility/2006" xmlns:p14="http://schemas.microsoft.com/office/powerpoint/2010/main">
    <mc:Choice Requires="p14">
      <p:transition spd="slow" p14:dur="2000" advTm="170599"/>
    </mc:Choice>
    <mc:Fallback xmlns="">
      <p:transition spd="slow" advTm="17059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838200" y="80683"/>
            <a:ext cx="10515600" cy="851646"/>
          </a:xfrm>
        </p:spPr>
        <p:txBody>
          <a:bodyPr/>
          <a:lstStyle/>
          <a:p>
            <a:r>
              <a:rPr lang="cs-CZ" dirty="0">
                <a:solidFill>
                  <a:srgbClr val="92D050"/>
                </a:solidFill>
              </a:rPr>
              <a:t>Symbolický interakcionismus II.</a:t>
            </a:r>
          </a:p>
        </p:txBody>
      </p:sp>
      <p:sp>
        <p:nvSpPr>
          <p:cNvPr id="3" name="Zástupný symbol pro obsah 2"/>
          <p:cNvSpPr>
            <a:spLocks noGrp="1"/>
          </p:cNvSpPr>
          <p:nvPr>
            <p:ph idx="1"/>
          </p:nvPr>
        </p:nvSpPr>
        <p:spPr>
          <a:xfrm>
            <a:off x="838200" y="932330"/>
            <a:ext cx="10515600" cy="5692588"/>
          </a:xfrm>
        </p:spPr>
        <p:txBody>
          <a:bodyPr>
            <a:normAutofit fontScale="92500" lnSpcReduction="10000"/>
          </a:bodyPr>
          <a:lstStyle/>
          <a:p>
            <a:r>
              <a:rPr lang="cs-CZ" dirty="0"/>
              <a:t>Na základě interakce společnost vytváří institucionalizované hodnoty, , vyjadřují a uspořádávají orientace účastníků interakce a zároveň vyvolávají proces jejich sociální kontroly</a:t>
            </a:r>
          </a:p>
          <a:p>
            <a:r>
              <a:rPr lang="cs-CZ" dirty="0"/>
              <a:t>Uznání těchto hodnot – stabilita sociálního řádu</a:t>
            </a:r>
          </a:p>
          <a:p>
            <a:r>
              <a:rPr lang="cs-CZ" dirty="0"/>
              <a:t>Význam symbolů – sdílené významy</a:t>
            </a:r>
          </a:p>
          <a:p>
            <a:r>
              <a:rPr lang="cs-CZ" dirty="0"/>
              <a:t>Sociální změna – pokud se mění významy</a:t>
            </a:r>
          </a:p>
          <a:p>
            <a:r>
              <a:rPr lang="cs-CZ" dirty="0"/>
              <a:t>Sociální problém – nějaký stav či situace je vlivnou skupinou definována jako stigmatizující nebo ohrožující její hodnoty a narušující normální společenské očekávání (př. změny ve stigmatizaci rozvodu, ale stále pro některé stále SP ohrožující stabilitu rodiny) </a:t>
            </a:r>
          </a:p>
          <a:p>
            <a:r>
              <a:rPr lang="cs-CZ" dirty="0"/>
              <a:t>Thomasův teorém: „Pokud je nějaká situace definovaná lidmi jako reálná, stává se reálnou ve svých důsledcích“ (sebenaplňující se proroctví)</a:t>
            </a:r>
          </a:p>
          <a:p>
            <a:r>
              <a:rPr lang="cs-CZ" dirty="0"/>
              <a:t>Představitelé: G. H. </a:t>
            </a:r>
            <a:r>
              <a:rPr lang="cs-CZ" dirty="0" err="1"/>
              <a:t>Mead</a:t>
            </a:r>
            <a:r>
              <a:rPr lang="cs-CZ" dirty="0"/>
              <a:t> (osobnost je výsledkem přejímání postojů ostatních), H.G. </a:t>
            </a:r>
            <a:r>
              <a:rPr lang="cs-CZ" dirty="0" err="1"/>
              <a:t>Blumer</a:t>
            </a:r>
            <a:endParaRPr lang="cs-CZ" dirty="0"/>
          </a:p>
          <a:p>
            <a:endParaRPr lang="cs-CZ" dirty="0"/>
          </a:p>
          <a:p>
            <a:endParaRPr lang="cs-CZ" dirty="0"/>
          </a:p>
        </p:txBody>
      </p:sp>
    </p:spTree>
    <p:extLst>
      <p:ext uri="{BB962C8B-B14F-4D97-AF65-F5344CB8AC3E}">
        <p14:creationId xmlns:p14="http://schemas.microsoft.com/office/powerpoint/2010/main" val="3100551533"/>
      </p:ext>
    </p:extLst>
  </p:cSld>
  <p:clrMapOvr>
    <a:masterClrMapping/>
  </p:clrMapOvr>
  <mc:AlternateContent xmlns:mc="http://schemas.openxmlformats.org/markup-compatibility/2006" xmlns:p14="http://schemas.microsoft.com/office/powerpoint/2010/main">
    <mc:Choice Requires="p14">
      <p:transition spd="slow" p14:dur="2000" advTm="304432"/>
    </mc:Choice>
    <mc:Fallback xmlns="">
      <p:transition spd="slow" advTm="30443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Jaké sociální problémy řešily volební programy?</a:t>
            </a:r>
          </a:p>
        </p:txBody>
      </p:sp>
      <p:pic>
        <p:nvPicPr>
          <p:cNvPr id="1026" name="Picture 2">
            <a:extLst>
              <a:ext uri="{FF2B5EF4-FFF2-40B4-BE49-F238E27FC236}">
                <a16:creationId xmlns:a16="http://schemas.microsoft.com/office/drawing/2014/main" id="{61F76363-5D04-ED21-9282-EBCB40E7784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64787" y="2230015"/>
            <a:ext cx="7290822" cy="42628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340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92D050"/>
                </a:solidFill>
              </a:rPr>
              <a:t>Symbolický interakcionismus - kritika</a:t>
            </a:r>
          </a:p>
        </p:txBody>
      </p:sp>
      <p:sp>
        <p:nvSpPr>
          <p:cNvPr id="3" name="Zástupný symbol pro obsah 2"/>
          <p:cNvSpPr>
            <a:spLocks noGrp="1"/>
          </p:cNvSpPr>
          <p:nvPr>
            <p:ph idx="1"/>
          </p:nvPr>
        </p:nvSpPr>
        <p:spPr/>
        <p:txBody>
          <a:bodyPr/>
          <a:lstStyle/>
          <a:p>
            <a:r>
              <a:rPr lang="cs-CZ" dirty="0"/>
              <a:t>Zaměření se na interakce mezi jednotlivci → možné podceňování společenských institucí jako je politika či náboženství nebo vlivů typu industrializace na lidské chování.</a:t>
            </a:r>
          </a:p>
          <a:p>
            <a:r>
              <a:rPr lang="cs-CZ" dirty="0"/>
              <a:t>Ignoruje makroúroveň (společnosti jako celku.</a:t>
            </a:r>
          </a:p>
          <a:p>
            <a:r>
              <a:rPr lang="cs-CZ" dirty="0"/>
              <a:t>Nepoužívá kvantitativní údaje.</a:t>
            </a:r>
          </a:p>
          <a:p>
            <a:r>
              <a:rPr lang="cs-CZ" dirty="0"/>
              <a:t>Je příliš obecná a široká na to, aby byla užitečná.</a:t>
            </a:r>
          </a:p>
        </p:txBody>
      </p:sp>
    </p:spTree>
    <p:extLst>
      <p:ext uri="{BB962C8B-B14F-4D97-AF65-F5344CB8AC3E}">
        <p14:creationId xmlns:p14="http://schemas.microsoft.com/office/powerpoint/2010/main" val="4201791830"/>
      </p:ext>
    </p:extLst>
  </p:cSld>
  <p:clrMapOvr>
    <a:masterClrMapping/>
  </p:clrMapOvr>
  <mc:AlternateContent xmlns:mc="http://schemas.openxmlformats.org/markup-compatibility/2006" xmlns:p14="http://schemas.microsoft.com/office/powerpoint/2010/main">
    <mc:Choice Requires="p14">
      <p:transition spd="slow" p14:dur="2000" advTm="59754"/>
    </mc:Choice>
    <mc:Fallback xmlns="">
      <p:transition spd="slow" advTm="59754"/>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Děkuji za pozornost, nyní je váš úkol vyplnit přiloženou tabulku.</a:t>
            </a:r>
          </a:p>
        </p:txBody>
      </p:sp>
      <p:sp>
        <p:nvSpPr>
          <p:cNvPr id="3" name="Zástupný symbol pro obsah 2"/>
          <p:cNvSpPr>
            <a:spLocks noGrp="1"/>
          </p:cNvSpPr>
          <p:nvPr>
            <p:ph idx="1"/>
          </p:nvPr>
        </p:nvSpPr>
        <p:spPr/>
        <p:txBody>
          <a:bodyPr>
            <a:normAutofit fontScale="85000" lnSpcReduction="20000"/>
          </a:bodyPr>
          <a:lstStyle/>
          <a:p>
            <a:pPr marL="0" indent="0">
              <a:buNone/>
            </a:pPr>
            <a:br>
              <a:rPr lang="cs-CZ" dirty="0"/>
            </a:br>
            <a:r>
              <a:rPr lang="cs-CZ" dirty="0"/>
              <a:t>Vím, že to není úplně jednoduché. Předpoklad je, že budete hledat v různých zdrojích ne pouze čerpat z této prezentace. </a:t>
            </a:r>
            <a:r>
              <a:rPr lang="cs-CZ" dirty="0">
                <a:solidFill>
                  <a:srgbClr val="FFFF00"/>
                </a:solidFill>
              </a:rPr>
              <a:t>Nahrajte ji prosím před příští hodinou, tj. do 16.10.  Děkuji!</a:t>
            </a:r>
          </a:p>
          <a:p>
            <a:pPr marL="0" indent="0">
              <a:buNone/>
            </a:pPr>
            <a:endParaRPr lang="cs-CZ" dirty="0"/>
          </a:p>
          <a:p>
            <a:pPr marL="0" indent="0">
              <a:buNone/>
            </a:pPr>
            <a:r>
              <a:rPr lang="cs-CZ" dirty="0">
                <a:solidFill>
                  <a:srgbClr val="FFFF00"/>
                </a:solidFill>
              </a:rPr>
              <a:t>Smyslem tabulky není vás zbytečně úkolovat, ale dovést vás k tomu nad teoriemi přemýšlet a hlouběji jim porozumět</a:t>
            </a:r>
            <a:r>
              <a:rPr lang="cs-CZ" dirty="0"/>
              <a:t>.</a:t>
            </a:r>
          </a:p>
          <a:p>
            <a:pPr marL="0" indent="0">
              <a:buNone/>
            </a:pPr>
            <a:r>
              <a:rPr lang="cs-CZ" dirty="0"/>
              <a:t>Další hezká vysvětlení těchto tří přístupů v angličtině viz třeba:</a:t>
            </a:r>
          </a:p>
          <a:p>
            <a:pPr marL="0" indent="0">
              <a:buNone/>
            </a:pPr>
            <a:r>
              <a:rPr lang="cs-CZ" dirty="0">
                <a:hlinkClick r:id="rId2"/>
              </a:rPr>
              <a:t>https://www.youtube.com/watch?v=paA61KfOcEc</a:t>
            </a:r>
            <a:r>
              <a:rPr lang="cs-CZ" dirty="0"/>
              <a:t> (tyto tři teorie z rychlíku, ale moc pěkně)</a:t>
            </a:r>
          </a:p>
          <a:p>
            <a:pPr marL="0" indent="0">
              <a:buNone/>
            </a:pPr>
            <a:r>
              <a:rPr lang="cs-CZ" dirty="0">
                <a:hlinkClick r:id="rId3"/>
              </a:rPr>
              <a:t>https://www.youtube.com/watch?v=KpaLchFpJZ8</a:t>
            </a:r>
            <a:r>
              <a:rPr lang="cs-CZ" dirty="0"/>
              <a:t> (úvod </a:t>
            </a:r>
            <a:r>
              <a:rPr lang="cs-CZ" dirty="0" err="1"/>
              <a:t>Khan</a:t>
            </a:r>
            <a:r>
              <a:rPr lang="cs-CZ" dirty="0"/>
              <a:t> </a:t>
            </a:r>
            <a:r>
              <a:rPr lang="cs-CZ" dirty="0" err="1"/>
              <a:t>Academy</a:t>
            </a:r>
            <a:r>
              <a:rPr lang="cs-CZ" dirty="0"/>
              <a:t>, viz i jejich navazují prezentace pro každou z třech představovaných teorií)</a:t>
            </a:r>
          </a:p>
          <a:p>
            <a:pPr marL="0" indent="0">
              <a:buNone/>
            </a:pPr>
            <a:r>
              <a:rPr lang="cs-CZ" dirty="0">
                <a:hlinkClick r:id="rId4"/>
              </a:rPr>
              <a:t>https://www.youtube.com/watch?v=JNpxrMlssh8</a:t>
            </a:r>
            <a:r>
              <a:rPr lang="cs-CZ" dirty="0"/>
              <a:t> (detailněji vysvětlené teorie)</a:t>
            </a:r>
          </a:p>
          <a:p>
            <a:pPr marL="0" indent="0">
              <a:buNone/>
            </a:pPr>
            <a:endParaRPr lang="cs-CZ" dirty="0"/>
          </a:p>
        </p:txBody>
      </p:sp>
    </p:spTree>
    <p:extLst>
      <p:ext uri="{BB962C8B-B14F-4D97-AF65-F5344CB8AC3E}">
        <p14:creationId xmlns:p14="http://schemas.microsoft.com/office/powerpoint/2010/main" val="891626788"/>
      </p:ext>
    </p:extLst>
  </p:cSld>
  <p:clrMapOvr>
    <a:masterClrMapping/>
  </p:clrMapOvr>
  <mc:AlternateContent xmlns:mc="http://schemas.openxmlformats.org/markup-compatibility/2006" xmlns:p14="http://schemas.microsoft.com/office/powerpoint/2010/main">
    <mc:Choice Requires="p14">
      <p:transition spd="slow" p14:dur="2000" advTm="106694"/>
    </mc:Choice>
    <mc:Fallback xmlns="">
      <p:transition spd="slow" advTm="10669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Teorie…nepodceňujte!</a:t>
            </a:r>
          </a:p>
        </p:txBody>
      </p:sp>
      <p:sp>
        <p:nvSpPr>
          <p:cNvPr id="3" name="Zástupný symbol pro obsah 2"/>
          <p:cNvSpPr>
            <a:spLocks noGrp="1"/>
          </p:cNvSpPr>
          <p:nvPr>
            <p:ph idx="1"/>
          </p:nvPr>
        </p:nvSpPr>
        <p:spPr/>
        <p:txBody>
          <a:bodyPr/>
          <a:lstStyle/>
          <a:p>
            <a:pPr marL="0" indent="0">
              <a:buNone/>
            </a:pPr>
            <a:r>
              <a:rPr lang="cs-CZ" dirty="0"/>
              <a:t>                                     …určují nám perspektivu, a nejen tu!</a:t>
            </a:r>
          </a:p>
        </p:txBody>
      </p:sp>
    </p:spTree>
    <p:extLst>
      <p:ext uri="{BB962C8B-B14F-4D97-AF65-F5344CB8AC3E}">
        <p14:creationId xmlns:p14="http://schemas.microsoft.com/office/powerpoint/2010/main" val="2700759898"/>
      </p:ext>
    </p:extLst>
  </p:cSld>
  <p:clrMapOvr>
    <a:masterClrMapping/>
  </p:clrMapOvr>
  <mc:AlternateContent xmlns:mc="http://schemas.openxmlformats.org/markup-compatibility/2006" xmlns:p14="http://schemas.microsoft.com/office/powerpoint/2010/main">
    <mc:Choice Requires="p14">
      <p:transition spd="slow" p14:dur="2000" advTm="21331"/>
    </mc:Choice>
    <mc:Fallback xmlns="">
      <p:transition spd="slow" advTm="21331"/>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pic>
        <p:nvPicPr>
          <p:cNvPr id="1026" name="Picture 2" descr="Blind Men and the Elephant | cvi teach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1316" y="376594"/>
            <a:ext cx="8480324" cy="6230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07113"/>
      </p:ext>
    </p:extLst>
  </p:cSld>
  <p:clrMapOvr>
    <a:masterClrMapping/>
  </p:clrMapOvr>
  <mc:AlternateContent xmlns:mc="http://schemas.openxmlformats.org/markup-compatibility/2006" xmlns:p14="http://schemas.microsoft.com/office/powerpoint/2010/main">
    <mc:Choice Requires="p14">
      <p:transition spd="slow" p14:dur="2000" advTm="83288"/>
    </mc:Choice>
    <mc:Fallback xmlns="">
      <p:transition spd="slow" advTm="8328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Role teorií</a:t>
            </a:r>
          </a:p>
        </p:txBody>
      </p:sp>
      <p:sp>
        <p:nvSpPr>
          <p:cNvPr id="3" name="Zástupný symbol pro obsah 2"/>
          <p:cNvSpPr>
            <a:spLocks noGrp="1"/>
          </p:cNvSpPr>
          <p:nvPr>
            <p:ph idx="1"/>
          </p:nvPr>
        </p:nvSpPr>
        <p:spPr/>
        <p:txBody>
          <a:bodyPr>
            <a:normAutofit/>
          </a:bodyPr>
          <a:lstStyle/>
          <a:p>
            <a:r>
              <a:rPr lang="cs-CZ" dirty="0"/>
              <a:t>Pozor mezi rozdílem lidového vnímání teorie (něco by tak mohlo být, ale je to abstraktní, asi to moc nefunguje) a teoriemi v sociálních vědách.</a:t>
            </a:r>
          </a:p>
          <a:p>
            <a:r>
              <a:rPr lang="cs-CZ" dirty="0"/>
              <a:t>Vědecké teorie jsou systémy vysvětlující, jak se něco stalo, </a:t>
            </a:r>
            <a:r>
              <a:rPr lang="cs-CZ" dirty="0">
                <a:solidFill>
                  <a:srgbClr val="FFFF00"/>
                </a:solidFill>
              </a:rPr>
              <a:t>proč</a:t>
            </a:r>
            <a:r>
              <a:rPr lang="cs-CZ" dirty="0"/>
              <a:t> je svět takový jaký je.</a:t>
            </a:r>
          </a:p>
          <a:p>
            <a:r>
              <a:rPr lang="cs-CZ" dirty="0"/>
              <a:t>Řadu teorií z jiných oborů znáte – třeba evoluční teorie  (o postupné evoluci druhu s přirozeným výběrem), teorie v sociálních vědách vysvětlují, jak fungují lidé a společnost (ekonomické se pak víc týkají otázek bohatství, jeho tvorby a distribuce, sociologické naopak organizace společnosti atp.).</a:t>
            </a:r>
          </a:p>
        </p:txBody>
      </p:sp>
    </p:spTree>
    <p:extLst>
      <p:ext uri="{BB962C8B-B14F-4D97-AF65-F5344CB8AC3E}">
        <p14:creationId xmlns:p14="http://schemas.microsoft.com/office/powerpoint/2010/main" val="1259030030"/>
      </p:ext>
    </p:extLst>
  </p:cSld>
  <p:clrMapOvr>
    <a:masterClrMapping/>
  </p:clrMapOvr>
  <mc:AlternateContent xmlns:mc="http://schemas.openxmlformats.org/markup-compatibility/2006" xmlns:p14="http://schemas.microsoft.com/office/powerpoint/2010/main">
    <mc:Choice Requires="p14">
      <p:transition spd="slow" p14:dur="2000" advTm="95703"/>
    </mc:Choice>
    <mc:Fallback xmlns="">
      <p:transition spd="slow" advTm="95703"/>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Induktivní a deduktivní přístupy</a:t>
            </a:r>
          </a:p>
        </p:txBody>
      </p:sp>
      <p:sp>
        <p:nvSpPr>
          <p:cNvPr id="3" name="Zástupný symbol pro obsah 2"/>
          <p:cNvSpPr>
            <a:spLocks noGrp="1"/>
          </p:cNvSpPr>
          <p:nvPr>
            <p:ph idx="1"/>
          </p:nvPr>
        </p:nvSpPr>
        <p:spPr/>
        <p:txBody>
          <a:bodyPr>
            <a:normAutofit fontScale="92500" lnSpcReduction="10000"/>
          </a:bodyPr>
          <a:lstStyle/>
          <a:p>
            <a:r>
              <a:rPr lang="cs-CZ" dirty="0"/>
              <a:t>Teorie postulují (stanovují) určitý typ faktorů a proměnných jako zvlášť důležitých, tedy říkají: těmto věcem byste měli věnovat pozornost a proč.</a:t>
            </a:r>
          </a:p>
          <a:p>
            <a:r>
              <a:rPr lang="cs-CZ" dirty="0"/>
              <a:t>Velká část výzkumů se pak týká testování teorií.</a:t>
            </a:r>
          </a:p>
          <a:p>
            <a:pPr marL="0" indent="0">
              <a:buNone/>
            </a:pPr>
            <a:r>
              <a:rPr lang="cs-CZ" dirty="0">
                <a:solidFill>
                  <a:srgbClr val="FFFF00"/>
                </a:solidFill>
              </a:rPr>
              <a:t>Deduktivní</a:t>
            </a:r>
            <a:r>
              <a:rPr lang="cs-CZ" dirty="0"/>
              <a:t> (od teorie odvozený a pak testovaný většinou skrze hypotézy: převažuje kvantitativní výzkum, experimenty…tj. teorie → hypotéza → data …→ vyvrácení x potvrzení)</a:t>
            </a:r>
          </a:p>
          <a:p>
            <a:pPr marL="0" indent="0">
              <a:buNone/>
            </a:pPr>
            <a:r>
              <a:rPr lang="cs-CZ" dirty="0"/>
              <a:t>  x </a:t>
            </a:r>
            <a:r>
              <a:rPr lang="cs-CZ" dirty="0">
                <a:solidFill>
                  <a:srgbClr val="FFFF00"/>
                </a:solidFill>
              </a:rPr>
              <a:t>induktivní výzkum </a:t>
            </a:r>
            <a:r>
              <a:rPr lang="cs-CZ" dirty="0"/>
              <a:t>(pozoruje, co se děje, odvozuje vzorce…většinou kvalitativní data netestuje hypotézy, ptá se otázky, pozoruje a teprve pak se teorie „objevuje“ z dat… tj. data → hypotéza → teorie)</a:t>
            </a:r>
          </a:p>
          <a:p>
            <a:r>
              <a:rPr lang="cs-CZ" dirty="0"/>
              <a:t>Smíšená metoda (mix </a:t>
            </a:r>
            <a:r>
              <a:rPr lang="cs-CZ" dirty="0" err="1"/>
              <a:t>method</a:t>
            </a:r>
            <a:r>
              <a:rPr lang="cs-CZ" dirty="0"/>
              <a:t>)</a:t>
            </a:r>
          </a:p>
          <a:p>
            <a:r>
              <a:rPr lang="cs-CZ" dirty="0"/>
              <a:t>Teorie nám umožňují oblasti studovat a porozumět jim! </a:t>
            </a:r>
          </a:p>
        </p:txBody>
      </p:sp>
    </p:spTree>
    <p:extLst>
      <p:ext uri="{BB962C8B-B14F-4D97-AF65-F5344CB8AC3E}">
        <p14:creationId xmlns:p14="http://schemas.microsoft.com/office/powerpoint/2010/main" val="3879961509"/>
      </p:ext>
    </p:extLst>
  </p:cSld>
  <p:clrMapOvr>
    <a:masterClrMapping/>
  </p:clrMapOvr>
  <mc:AlternateContent xmlns:mc="http://schemas.openxmlformats.org/markup-compatibility/2006" xmlns:p14="http://schemas.microsoft.com/office/powerpoint/2010/main">
    <mc:Choice Requires="p14">
      <p:transition spd="slow" p14:dur="2000" advTm="136543"/>
    </mc:Choice>
    <mc:Fallback xmlns="">
      <p:transition spd="slow" advTm="136543"/>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Teorie jsou opravdu důležité a bez porozumění teoriím se v sociální vědách nehneme</a:t>
            </a:r>
          </a:p>
        </p:txBody>
      </p:sp>
      <p:sp>
        <p:nvSpPr>
          <p:cNvPr id="3" name="Zástupný symbol pro obsah 2"/>
          <p:cNvSpPr>
            <a:spLocks noGrp="1"/>
          </p:cNvSpPr>
          <p:nvPr>
            <p:ph idx="1"/>
          </p:nvPr>
        </p:nvSpPr>
        <p:spPr/>
        <p:txBody>
          <a:bodyPr>
            <a:normAutofit/>
          </a:bodyPr>
          <a:lstStyle/>
          <a:p>
            <a:pPr marL="0" indent="0">
              <a:buNone/>
            </a:pPr>
            <a:r>
              <a:rPr lang="cs-CZ" dirty="0"/>
              <a:t>Teorie: </a:t>
            </a:r>
          </a:p>
          <a:p>
            <a:endParaRPr lang="cs-CZ" dirty="0"/>
          </a:p>
          <a:p>
            <a:pPr lvl="4"/>
            <a:r>
              <a:rPr lang="cs-CZ" sz="2800" dirty="0"/>
              <a:t>Jsou odpovědí na výzkumný problém (</a:t>
            </a:r>
            <a:r>
              <a:rPr lang="en-GB" sz="2800" dirty="0"/>
              <a:t>the „WHY“ question</a:t>
            </a:r>
            <a:r>
              <a:rPr lang="cs-CZ" sz="2800" dirty="0"/>
              <a:t>)</a:t>
            </a:r>
          </a:p>
          <a:p>
            <a:pPr lvl="4"/>
            <a:r>
              <a:rPr lang="cs-CZ" sz="2800" dirty="0"/>
              <a:t>Přináší koncepty, modely vedou k výběru metodologie</a:t>
            </a:r>
          </a:p>
          <a:p>
            <a:pPr lvl="4"/>
            <a:r>
              <a:rPr lang="cs-CZ" sz="2800" dirty="0"/>
              <a:t>Rámují závěry</a:t>
            </a:r>
          </a:p>
          <a:p>
            <a:pPr lvl="4"/>
            <a:r>
              <a:rPr lang="cs-CZ" sz="2800" dirty="0"/>
              <a:t>Vysvětlují proč, co a jak problém zkoumáme</a:t>
            </a:r>
          </a:p>
          <a:p>
            <a:pPr lvl="4"/>
            <a:r>
              <a:rPr lang="cs-CZ" sz="2800" dirty="0"/>
              <a:t>A ukazují na důsledky…</a:t>
            </a:r>
          </a:p>
        </p:txBody>
      </p:sp>
    </p:spTree>
    <p:extLst>
      <p:ext uri="{BB962C8B-B14F-4D97-AF65-F5344CB8AC3E}">
        <p14:creationId xmlns:p14="http://schemas.microsoft.com/office/powerpoint/2010/main" val="1179505125"/>
      </p:ext>
    </p:extLst>
  </p:cSld>
  <p:clrMapOvr>
    <a:masterClrMapping/>
  </p:clrMapOvr>
  <mc:AlternateContent xmlns:mc="http://schemas.openxmlformats.org/markup-compatibility/2006" xmlns:p14="http://schemas.microsoft.com/office/powerpoint/2010/main">
    <mc:Choice Requires="p14">
      <p:transition spd="slow" p14:dur="2000" advTm="59032"/>
    </mc:Choice>
    <mc:Fallback xmlns="">
      <p:transition spd="slow" advTm="59032"/>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Pluralita teorií</a:t>
            </a:r>
          </a:p>
        </p:txBody>
      </p:sp>
      <p:sp>
        <p:nvSpPr>
          <p:cNvPr id="3" name="Zástupný symbol pro obsah 2"/>
          <p:cNvSpPr>
            <a:spLocks noGrp="1"/>
          </p:cNvSpPr>
          <p:nvPr>
            <p:ph idx="1"/>
          </p:nvPr>
        </p:nvSpPr>
        <p:spPr/>
        <p:txBody>
          <a:bodyPr/>
          <a:lstStyle/>
          <a:p>
            <a:pPr marL="457200" indent="-457200">
              <a:buFontTx/>
              <a:buChar char="-"/>
              <a:defRPr/>
            </a:pPr>
            <a:r>
              <a:rPr lang="cs-CZ" dirty="0"/>
              <a:t>SP = komplexní fenomén, není možné ho 	vysvětlit jednou teorií</a:t>
            </a:r>
          </a:p>
          <a:p>
            <a:pPr marL="457200" indent="-457200">
              <a:buFontTx/>
              <a:buChar char="-"/>
              <a:defRPr/>
            </a:pPr>
            <a:r>
              <a:rPr lang="cs-CZ" dirty="0"/>
              <a:t>Společenské vědy (sociologie, veřejná politika, politologie …) jsou multiparadigmatické</a:t>
            </a:r>
          </a:p>
          <a:p>
            <a:pPr marL="457200" indent="-457200">
              <a:buFontTx/>
              <a:buChar char="-"/>
              <a:defRPr/>
            </a:pPr>
            <a:r>
              <a:rPr lang="cs-CZ" b="1" dirty="0"/>
              <a:t>Každá teorie vysvětluje jen část komplexního sociálního problému</a:t>
            </a:r>
          </a:p>
          <a:p>
            <a:pPr marL="457200" indent="-457200">
              <a:buFontTx/>
              <a:buChar char="-"/>
              <a:defRPr/>
            </a:pPr>
            <a:r>
              <a:rPr lang="cs-CZ" dirty="0"/>
              <a:t>Osvětluje příčiny sociálních problémů jen z jednoho úhlu pohledu</a:t>
            </a:r>
          </a:p>
          <a:p>
            <a:endParaRPr lang="cs-CZ" dirty="0"/>
          </a:p>
        </p:txBody>
      </p:sp>
    </p:spTree>
    <p:extLst>
      <p:ext uri="{BB962C8B-B14F-4D97-AF65-F5344CB8AC3E}">
        <p14:creationId xmlns:p14="http://schemas.microsoft.com/office/powerpoint/2010/main" val="1067143816"/>
      </p:ext>
    </p:extLst>
  </p:cSld>
  <p:clrMapOvr>
    <a:masterClrMapping/>
  </p:clrMapOvr>
  <mc:AlternateContent xmlns:mc="http://schemas.openxmlformats.org/markup-compatibility/2006" xmlns:p14="http://schemas.microsoft.com/office/powerpoint/2010/main">
    <mc:Choice Requires="p14">
      <p:transition spd="slow" p14:dur="2000" advTm="68816"/>
    </mc:Choice>
    <mc:Fallback xmlns="">
      <p:transition spd="slow" advTm="68816"/>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14883"/>
          </a:xfrm>
        </p:spPr>
        <p:txBody>
          <a:bodyPr/>
          <a:lstStyle/>
          <a:p>
            <a:r>
              <a:rPr lang="cs-CZ" dirty="0"/>
              <a:t>Mýlí se společenské vědy? A další vědy?</a:t>
            </a:r>
          </a:p>
        </p:txBody>
      </p:sp>
      <p:sp>
        <p:nvSpPr>
          <p:cNvPr id="3" name="Zástupný symbol pro obsah 2"/>
          <p:cNvSpPr>
            <a:spLocks noGrp="1"/>
          </p:cNvSpPr>
          <p:nvPr>
            <p:ph idx="1"/>
          </p:nvPr>
        </p:nvSpPr>
        <p:spPr>
          <a:xfrm>
            <a:off x="838200" y="1621766"/>
            <a:ext cx="10515600" cy="4555197"/>
          </a:xfrm>
        </p:spPr>
        <p:txBody>
          <a:bodyPr>
            <a:normAutofit fontScale="92500" lnSpcReduction="20000"/>
          </a:bodyPr>
          <a:lstStyle/>
          <a:p>
            <a:pPr>
              <a:buFontTx/>
              <a:buChar char="-"/>
            </a:pPr>
            <a:r>
              <a:rPr lang="cs-CZ" dirty="0"/>
              <a:t>frenologie: podle lebky poznáš člověka</a:t>
            </a:r>
          </a:p>
          <a:p>
            <a:pPr>
              <a:buFontTx/>
              <a:buChar char="-"/>
            </a:pPr>
            <a:r>
              <a:rPr lang="cs-CZ" dirty="0"/>
              <a:t>marihuanu „pašují“ mladíci v roztrhaných džínech s delšími vlasy</a:t>
            </a:r>
          </a:p>
          <a:p>
            <a:endParaRPr lang="cs-CZ" dirty="0"/>
          </a:p>
          <a:p>
            <a:pPr marL="0" indent="0">
              <a:buNone/>
            </a:pPr>
            <a:endParaRPr lang="cs-CZ" dirty="0"/>
          </a:p>
          <a:p>
            <a:r>
              <a:rPr lang="cs-CZ" dirty="0"/>
              <a:t>Verifikace – induktivní potvrzování teorií (ověřování hypotéz odvozených z teorie)</a:t>
            </a:r>
          </a:p>
          <a:p>
            <a:r>
              <a:rPr lang="cs-CZ" dirty="0"/>
              <a:t>Falzifikace - vyvrácení falešných domněnek v deduktivním schématu </a:t>
            </a:r>
            <a:r>
              <a:rPr lang="cs-CZ" i="1" dirty="0"/>
              <a:t>(všichni čerti jsou černí)</a:t>
            </a:r>
          </a:p>
          <a:p>
            <a:endParaRPr lang="cs-CZ" dirty="0"/>
          </a:p>
          <a:p>
            <a:pPr marL="0" indent="0">
              <a:buNone/>
            </a:pPr>
            <a:endParaRPr lang="cs-CZ" dirty="0"/>
          </a:p>
          <a:p>
            <a:pPr marL="0" indent="0">
              <a:buNone/>
            </a:pPr>
            <a:r>
              <a:rPr lang="cs-CZ" dirty="0"/>
              <a:t>Chyby mají ve vědě své nezastupitelné místo!</a:t>
            </a:r>
          </a:p>
          <a:p>
            <a:endParaRPr lang="cs-CZ" dirty="0"/>
          </a:p>
          <a:p>
            <a:endParaRPr lang="cs-CZ" dirty="0"/>
          </a:p>
        </p:txBody>
      </p:sp>
      <p:sp>
        <p:nvSpPr>
          <p:cNvPr id="4" name="Obdélník 3"/>
          <p:cNvSpPr/>
          <p:nvPr/>
        </p:nvSpPr>
        <p:spPr>
          <a:xfrm>
            <a:off x="2978988" y="3924391"/>
            <a:ext cx="6096000" cy="369332"/>
          </a:xfrm>
          <a:prstGeom prst="rect">
            <a:avLst/>
          </a:prstGeom>
        </p:spPr>
        <p:txBody>
          <a:bodyPr>
            <a:spAutoFit/>
          </a:bodyPr>
          <a:lstStyle/>
          <a:p>
            <a:endParaRPr lang="cs-CZ" dirty="0"/>
          </a:p>
        </p:txBody>
      </p:sp>
    </p:spTree>
    <p:extLst>
      <p:ext uri="{BB962C8B-B14F-4D97-AF65-F5344CB8AC3E}">
        <p14:creationId xmlns:p14="http://schemas.microsoft.com/office/powerpoint/2010/main" val="778282864"/>
      </p:ext>
    </p:extLst>
  </p:cSld>
  <p:clrMapOvr>
    <a:masterClrMapping/>
  </p:clrMapOvr>
</p:sld>
</file>

<file path=ppt/theme/theme1.xml><?xml version="1.0" encoding="utf-8"?>
<a:theme xmlns:a="http://schemas.openxmlformats.org/drawingml/2006/main" name="Office Theme">
  <a:themeElements>
    <a:clrScheme name="Vlastní 7">
      <a:dk1>
        <a:srgbClr val="17406D"/>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262</TotalTime>
  <Words>1752</Words>
  <Application>Microsoft Office PowerPoint</Application>
  <PresentationFormat>Širokoúhlá obrazovka</PresentationFormat>
  <Paragraphs>136</Paragraphs>
  <Slides>21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21</vt:i4>
      </vt:variant>
    </vt:vector>
  </HeadingPairs>
  <TitlesOfParts>
    <vt:vector size="27" baseType="lpstr">
      <vt:lpstr>Aptos</vt:lpstr>
      <vt:lpstr>Arial</vt:lpstr>
      <vt:lpstr>Calibri</vt:lpstr>
      <vt:lpstr>Calibri Light</vt:lpstr>
      <vt:lpstr>Wingdings</vt:lpstr>
      <vt:lpstr>Office Theme</vt:lpstr>
      <vt:lpstr>Sociální problémy II.</vt:lpstr>
      <vt:lpstr>Jaké sociální problémy řešily volební programy?</vt:lpstr>
      <vt:lpstr>Teorie…nepodceňujte!</vt:lpstr>
      <vt:lpstr>Prezentace aplikace PowerPoint</vt:lpstr>
      <vt:lpstr>Role teorií</vt:lpstr>
      <vt:lpstr>Induktivní a deduktivní přístupy</vt:lpstr>
      <vt:lpstr>Teorie jsou opravdu důležité a bez porozumění teoriím se v sociální vědách nehneme</vt:lpstr>
      <vt:lpstr>Pluralita teorií</vt:lpstr>
      <vt:lpstr>Mýlí se společenské vědy? A další vědy?</vt:lpstr>
      <vt:lpstr>Neváhejte se dozvědět více</vt:lpstr>
      <vt:lpstr>Tři významné teorie (Významných teorií je mnohem více, ale začněme základními informace k těmto, které se samozřejmě také dál člení.)</vt:lpstr>
      <vt:lpstr>Strukturální funkcionalismus I.</vt:lpstr>
      <vt:lpstr>Strukturální funkcionalismus II.</vt:lpstr>
      <vt:lpstr>Kritika strukturálního funkcionalismus</vt:lpstr>
      <vt:lpstr>Teorie konfliktu I.</vt:lpstr>
      <vt:lpstr>Teorie konfliktu II.</vt:lpstr>
      <vt:lpstr>Kritika teorie konfliktu </vt:lpstr>
      <vt:lpstr>Symbolický interakcionismus I. (spadá pod interpretativní sociologii, např. společně s fenomenologickou sociologií)</vt:lpstr>
      <vt:lpstr>Symbolický interakcionismus II.</vt:lpstr>
      <vt:lpstr>Symbolický interakcionismus - kritika</vt:lpstr>
      <vt:lpstr>Děkuji za pozornost, nyní je váš úkol vyplnit přiloženou tabulku.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problémy</dc:title>
  <dc:creator>Marie Jelínková</dc:creator>
  <cp:lastModifiedBy>Marie Jelínková</cp:lastModifiedBy>
  <cp:revision>23</cp:revision>
  <dcterms:created xsi:type="dcterms:W3CDTF">2020-10-12T06:53:53Z</dcterms:created>
  <dcterms:modified xsi:type="dcterms:W3CDTF">2024-10-10T06:49:28Z</dcterms:modified>
</cp:coreProperties>
</file>