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y="6858000" cx="12192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14" roundtripDataSignature="AMtx7mhxXJCn/AftpxuNIxzg4UIyAsTnu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4" Type="http://customschemas.google.com/relationships/presentationmetadata" Target="meta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-US"/>
              <a:t>For later, it could be worth pointing out to Poland that climate change leads to more people fleeing, potentially leading to more immigration to Europe</a:t>
            </a:r>
            <a:endParaRPr/>
          </a:p>
        </p:txBody>
      </p:sp>
      <p:sp>
        <p:nvSpPr>
          <p:cNvPr id="155" name="Google Shape;155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" name="Google Shape;169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6" name="Google Shape;176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8292a5594c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8292a5594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8292a5594c_0_1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" name="Google Shape;187;g8292a5594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showMasterSp="0" type="title">
  <p:cSld name="TITLE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oogle Shape;23;p10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4" name="Google Shape;24;p10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25" name="Google Shape;25;p10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6" name="Google Shape;26;p10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27" name="Google Shape;27;p10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28" name="Google Shape;28;p10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10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30" name="Google Shape;30;p10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</p:sp>
        <p:sp>
          <p:nvSpPr>
            <p:cNvPr id="31" name="Google Shape;31;p10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32" name="Google Shape;32;p1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10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4" name="Google Shape;34;p10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  <a:defRPr sz="5400">
                <a:solidFill>
                  <a:schemeClr val="accen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0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r">
              <a:spcBef>
                <a:spcPts val="1000"/>
              </a:spcBef>
              <a:spcAft>
                <a:spcPts val="0"/>
              </a:spcAft>
              <a:buSzPts val="1440"/>
              <a:buNone/>
              <a:defRPr>
                <a:solidFill>
                  <a:srgbClr val="7F7F7F"/>
                </a:solidFill>
              </a:defRPr>
            </a:lvl1pPr>
            <a:lvl2pPr lvl="1" algn="ctr">
              <a:spcBef>
                <a:spcPts val="1000"/>
              </a:spcBef>
              <a:spcAft>
                <a:spcPts val="0"/>
              </a:spcAft>
              <a:buSzPts val="128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1000"/>
              </a:spcBef>
              <a:spcAft>
                <a:spcPts val="0"/>
              </a:spcAft>
              <a:buSzPts val="112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1000"/>
              </a:spcBef>
              <a:spcAft>
                <a:spcPts val="0"/>
              </a:spcAft>
              <a:buSzPts val="96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6" name="Google Shape;36;p1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1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aption">
  <p:cSld name="Title and Caption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/>
          <p:nvPr>
            <p:ph type="title"/>
          </p:nvPr>
        </p:nvSpPr>
        <p:spPr>
          <a:xfrm>
            <a:off x="677335" y="609600"/>
            <a:ext cx="8596668" cy="34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93" name="Google Shape;93;p1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 with Caption">
  <p:cSld name="Quote with Caption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" type="body"/>
          </p:nvPr>
        </p:nvSpPr>
        <p:spPr>
          <a:xfrm>
            <a:off x="1366139" y="3632200"/>
            <a:ext cx="7224524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 sz="16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2" type="body"/>
          </p:nvPr>
        </p:nvSpPr>
        <p:spPr>
          <a:xfrm>
            <a:off x="677335" y="4470400"/>
            <a:ext cx="8596668" cy="15709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0" name="Google Shape;100;p20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1" name="Google Shape;101;p20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20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03" name="Google Shape;103;p20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04" name="Google Shape;104;p20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 b="0" i="0" sz="1800" u="none" cap="none" strike="noStrike">
              <a:solidFill>
                <a:srgbClr val="BFE47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Name Card">
  <p:cSld name="Name Card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677335" y="1931988"/>
            <a:ext cx="8596668" cy="259546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08" name="Google Shape;108;p2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2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Quote Name Card">
  <p:cSld name="Quote Name Card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931334" y="609600"/>
            <a:ext cx="8094134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rgbClr val="3F3F3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5" name="Google Shape;115;p2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6" name="Google Shape;116;p2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18" name="Google Shape;118;p22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endParaRPr/>
          </a:p>
        </p:txBody>
      </p:sp>
      <p:sp>
        <p:nvSpPr>
          <p:cNvPr id="119" name="Google Shape;119;p22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8000" u="none" cap="none" strike="noStrike">
                <a:solidFill>
                  <a:srgbClr val="BFE47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rue or False">
  <p:cSld name="True or False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3"/>
          <p:cNvSpPr txBox="1"/>
          <p:nvPr>
            <p:ph type="title"/>
          </p:nvPr>
        </p:nvSpPr>
        <p:spPr>
          <a:xfrm>
            <a:off x="685799" y="609600"/>
            <a:ext cx="8588203" cy="30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400"/>
              <a:buFont typeface="Trebuchet MS"/>
              <a:buNone/>
              <a:defRPr b="0" sz="44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23"/>
          <p:cNvSpPr txBox="1"/>
          <p:nvPr>
            <p:ph idx="1" type="body"/>
          </p:nvPr>
        </p:nvSpPr>
        <p:spPr>
          <a:xfrm>
            <a:off x="677332" y="4013200"/>
            <a:ext cx="8596669" cy="51424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Font typeface="Trebuchet MS"/>
              <a:buNone/>
              <a:defRPr sz="2400">
                <a:solidFill>
                  <a:schemeClr val="accent1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280"/>
              <a:buFont typeface="Trebuchet MS"/>
              <a:buNone/>
              <a:defRPr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120"/>
              <a:buFont typeface="Trebuchet MS"/>
              <a:buNone/>
              <a:defRPr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960"/>
              <a:buFont typeface="Trebuchet MS"/>
              <a:buNone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23" name="Google Shape;123;p23"/>
          <p:cNvSpPr txBox="1"/>
          <p:nvPr>
            <p:ph idx="2" type="body"/>
          </p:nvPr>
        </p:nvSpPr>
        <p:spPr>
          <a:xfrm>
            <a:off x="677335" y="4527448"/>
            <a:ext cx="8596668" cy="151391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24" name="Google Shape;124;p2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Vertical Text" type="vertTx">
  <p:cSld name="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24"/>
          <p:cNvSpPr txBox="1"/>
          <p:nvPr>
            <p:ph idx="1" type="body"/>
          </p:nvPr>
        </p:nvSpPr>
        <p:spPr>
          <a:xfrm rot="5400000">
            <a:off x="3035282" y="-197358"/>
            <a:ext cx="3880773" cy="85966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0" name="Google Shape;130;p2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1" name="Google Shape;131;p2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2" name="Google Shape;132;p2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Vertical Title and Text" type="vertTitleAndTx">
  <p:cSld name="VERTICAL_TITLE_AND_VERTICAL_TEXT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/>
          <p:nvPr>
            <p:ph type="title"/>
          </p:nvPr>
        </p:nvSpPr>
        <p:spPr>
          <a:xfrm rot="5400000">
            <a:off x="5994319" y="2582953"/>
            <a:ext cx="5251451" cy="130474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5" name="Google Shape;135;p25"/>
          <p:cNvSpPr txBox="1"/>
          <p:nvPr>
            <p:ph idx="1" type="body"/>
          </p:nvPr>
        </p:nvSpPr>
        <p:spPr>
          <a:xfrm rot="5400000">
            <a:off x="1581685" y="-294750"/>
            <a:ext cx="5251450" cy="70601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136" name="Google Shape;136;p2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7" name="Google Shape;137;p2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8" name="Google Shape;138;p2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 type="obj">
  <p:cSld name="OBJEC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1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sz="36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1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42" name="Google Shape;42;p11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1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1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2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12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2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77335" y="2700867"/>
            <a:ext cx="8596668" cy="182658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Font typeface="Trebuchet MS"/>
              <a:buNone/>
              <a:defRPr b="0" sz="4000" cap="none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77335" y="4527448"/>
            <a:ext cx="8596668" cy="860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600"/>
              <a:buNone/>
              <a:defRPr sz="2000">
                <a:solidFill>
                  <a:srgbClr val="7F7F7F"/>
                </a:solidFill>
              </a:defRPr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44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 type="twoObj">
  <p:cSld name="TWO_OBJECTS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677334" y="2160589"/>
            <a:ext cx="4184035" cy="38807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2" type="body"/>
          </p:nvPr>
        </p:nvSpPr>
        <p:spPr>
          <a:xfrm>
            <a:off x="5089970" y="2160589"/>
            <a:ext cx="4184034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4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ison" type="twoTxTwoObj">
  <p:cSld name="TWO_OBJECTS_WITH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675745" y="2160983"/>
            <a:ext cx="4185623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6" name="Google Shape;66;p15"/>
          <p:cNvSpPr txBox="1"/>
          <p:nvPr>
            <p:ph idx="2" type="body"/>
          </p:nvPr>
        </p:nvSpPr>
        <p:spPr>
          <a:xfrm>
            <a:off x="675745" y="2737245"/>
            <a:ext cx="4185623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3" type="body"/>
          </p:nvPr>
        </p:nvSpPr>
        <p:spPr>
          <a:xfrm>
            <a:off x="5088383" y="2160983"/>
            <a:ext cx="4185618" cy="5762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920"/>
              <a:buNone/>
              <a:defRPr b="0" sz="2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600"/>
              <a:buNone/>
              <a:defRPr b="1" sz="20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1440"/>
              <a:buNone/>
              <a:defRPr b="1" sz="18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1280"/>
              <a:buNone/>
              <a:defRPr b="1" sz="1600"/>
            </a:lvl9pPr>
          </a:lstStyle>
          <a:p/>
        </p:txBody>
      </p:sp>
      <p:sp>
        <p:nvSpPr>
          <p:cNvPr id="68" name="Google Shape;68;p15"/>
          <p:cNvSpPr txBox="1"/>
          <p:nvPr>
            <p:ph idx="4" type="body"/>
          </p:nvPr>
        </p:nvSpPr>
        <p:spPr>
          <a:xfrm>
            <a:off x="5088384" y="2737245"/>
            <a:ext cx="4185617" cy="330411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5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5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nt with Caption" type="objTx">
  <p:cSld name="OBJECT_WITH_CAPTION_TEX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77334" y="1498604"/>
            <a:ext cx="3854528" cy="127846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000"/>
              <a:buFont typeface="Trebuchet MS"/>
              <a:buNone/>
              <a:defRPr sz="20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4760461" y="514924"/>
            <a:ext cx="4513541" cy="55264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1pPr>
            <a:lvl2pPr indent="-320040" lvl="1" marL="914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2pPr>
            <a:lvl3pPr indent="-320039" lvl="2" marL="1371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3pPr>
            <a:lvl4pPr indent="-320039" lvl="3" marL="1828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4pPr>
            <a:lvl5pPr indent="-320039" lvl="4" marL="22860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5pPr>
            <a:lvl6pPr indent="-320039" lvl="5" marL="27432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6pPr>
            <a:lvl7pPr indent="-320039" lvl="6" marL="32004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7pPr>
            <a:lvl8pPr indent="-320040" lvl="7" marL="36576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8pPr>
            <a:lvl9pPr indent="-320040" lvl="8" marL="4114800" algn="l">
              <a:spcBef>
                <a:spcPts val="1000"/>
              </a:spcBef>
              <a:spcAft>
                <a:spcPts val="0"/>
              </a:spcAft>
              <a:buSzPts val="1440"/>
              <a:buChar char="►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677334" y="2777069"/>
            <a:ext cx="3854528" cy="25844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1120"/>
              <a:buNone/>
              <a:defRPr sz="14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Picture with Caption" type="picTx">
  <p:cSld name="PICTURE_WITH_CAPTION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77334" y="4800600"/>
            <a:ext cx="8596667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Trebuchet MS"/>
              <a:buNone/>
              <a:defRPr b="0" sz="2400"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/>
          <p:nvPr>
            <p:ph idx="2" type="pic"/>
          </p:nvPr>
        </p:nvSpPr>
        <p:spPr>
          <a:xfrm>
            <a:off x="677334" y="609600"/>
            <a:ext cx="8596668" cy="38457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None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6" name="Google Shape;86;p18"/>
          <p:cNvSpPr txBox="1"/>
          <p:nvPr>
            <p:ph idx="1" type="body"/>
          </p:nvPr>
        </p:nvSpPr>
        <p:spPr>
          <a:xfrm>
            <a:off x="677334" y="5367338"/>
            <a:ext cx="8596667" cy="674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1pPr>
            <a:lvl2pPr indent="-228600" lvl="1" marL="914400" algn="l">
              <a:spcBef>
                <a:spcPts val="1000"/>
              </a:spcBef>
              <a:spcAft>
                <a:spcPts val="0"/>
              </a:spcAft>
              <a:buSzPts val="960"/>
              <a:buNone/>
              <a:defRPr sz="1200"/>
            </a:lvl2pPr>
            <a:lvl3pPr indent="-228600" lvl="2" marL="1371600" algn="l">
              <a:spcBef>
                <a:spcPts val="1000"/>
              </a:spcBef>
              <a:spcAft>
                <a:spcPts val="0"/>
              </a:spcAft>
              <a:buSzPts val="800"/>
              <a:buNone/>
              <a:defRPr sz="1000"/>
            </a:lvl3pPr>
            <a:lvl4pPr indent="-228600" lvl="3" marL="1828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4pPr>
            <a:lvl5pPr indent="-228600" lvl="4" marL="22860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5pPr>
            <a:lvl6pPr indent="-228600" lvl="5" marL="27432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6pPr>
            <a:lvl7pPr indent="-228600" lvl="6" marL="32004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7pPr>
            <a:lvl8pPr indent="-228600" lvl="7" marL="36576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8pPr>
            <a:lvl9pPr indent="-228600" lvl="8" marL="4114800" algn="l">
              <a:spcBef>
                <a:spcPts val="1000"/>
              </a:spcBef>
              <a:spcAft>
                <a:spcPts val="0"/>
              </a:spcAft>
              <a:buSzPts val="720"/>
              <a:buNone/>
              <a:defRPr sz="900"/>
            </a:lvl9pPr>
          </a:lstStyle>
          <a:p/>
        </p:txBody>
      </p:sp>
      <p:sp>
        <p:nvSpPr>
          <p:cNvPr id="87" name="Google Shape;87;p18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18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theme" Target="../theme/theme2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6;p9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7" name="Google Shape;7;p9"/>
            <p:cNvCxnSpPr/>
            <p:nvPr/>
          </p:nvCxnSpPr>
          <p:spPr>
            <a:xfrm>
              <a:off x="9371012" y="0"/>
              <a:ext cx="1219200" cy="6858000"/>
            </a:xfrm>
            <a:prstGeom prst="straightConnector1">
              <a:avLst/>
            </a:prstGeom>
            <a:noFill/>
            <a:ln cap="flat" cmpd="sng" w="9525">
              <a:solidFill>
                <a:srgbClr val="BFBFBF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8" name="Google Shape;8;p9"/>
            <p:cNvCxnSpPr/>
            <p:nvPr/>
          </p:nvCxnSpPr>
          <p:spPr>
            <a:xfrm flipH="1">
              <a:off x="7425267" y="3681413"/>
              <a:ext cx="4763558" cy="3176587"/>
            </a:xfrm>
            <a:prstGeom prst="straightConnector1">
              <a:avLst/>
            </a:prstGeom>
            <a:noFill/>
            <a:ln cap="flat" cmpd="sng" w="9525">
              <a:solidFill>
                <a:srgbClr val="D8D8D8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9" name="Google Shape;9;p9"/>
            <p:cNvSpPr/>
            <p:nvPr/>
          </p:nvSpPr>
          <p:spPr>
            <a:xfrm>
              <a:off x="9181476" y="-8467"/>
              <a:ext cx="3007349" cy="6866467"/>
            </a:xfrm>
            <a:custGeom>
              <a:rect b="b" l="l" r="r" t="t"/>
              <a:pathLst>
                <a:path extrusionOk="0" h="6866467" w="3007349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29803"/>
              </a:schemeClr>
            </a:solidFill>
            <a:ln>
              <a:noFill/>
            </a:ln>
          </p:spPr>
        </p:sp>
        <p:sp>
          <p:nvSpPr>
            <p:cNvPr id="10" name="Google Shape;10;p9"/>
            <p:cNvSpPr/>
            <p:nvPr/>
          </p:nvSpPr>
          <p:spPr>
            <a:xfrm>
              <a:off x="9603442" y="-8467"/>
              <a:ext cx="2588558" cy="6866467"/>
            </a:xfrm>
            <a:custGeom>
              <a:rect b="b" l="l" r="r" t="t"/>
              <a:pathLst>
                <a:path extrusionOk="0" h="6866467" w="2573311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</p:spPr>
        </p:sp>
        <p:sp>
          <p:nvSpPr>
            <p:cNvPr id="11" name="Google Shape;11;p9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fmla="val 100000" name="adj"/>
              </a:avLst>
            </a:prstGeom>
            <a:solidFill>
              <a:schemeClr val="accent2">
                <a:alpha val="71764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9"/>
            <p:cNvSpPr/>
            <p:nvPr/>
          </p:nvSpPr>
          <p:spPr>
            <a:xfrm>
              <a:off x="9334500" y="-8467"/>
              <a:ext cx="2854326" cy="6866467"/>
            </a:xfrm>
            <a:custGeom>
              <a:rect b="b" l="l" r="r" t="t"/>
              <a:pathLst>
                <a:path extrusionOk="0" h="6866467" w="2858013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F7818">
                <a:alpha val="69803"/>
              </a:srgbClr>
            </a:solidFill>
            <a:ln>
              <a:noFill/>
            </a:ln>
          </p:spPr>
        </p:sp>
        <p:sp>
          <p:nvSpPr>
            <p:cNvPr id="13" name="Google Shape;13;p9"/>
            <p:cNvSpPr/>
            <p:nvPr/>
          </p:nvSpPr>
          <p:spPr>
            <a:xfrm>
              <a:off x="10898730" y="-8467"/>
              <a:ext cx="1290094" cy="6866467"/>
            </a:xfrm>
            <a:custGeom>
              <a:rect b="b" l="l" r="r" t="t"/>
              <a:pathLst>
                <a:path extrusionOk="0" h="6858000" w="1290094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rgbClr val="BFE471">
                <a:alpha val="69803"/>
              </a:srgbClr>
            </a:solidFill>
            <a:ln>
              <a:noFill/>
            </a:ln>
          </p:spPr>
        </p:sp>
        <p:sp>
          <p:nvSpPr>
            <p:cNvPr id="14" name="Google Shape;14;p9"/>
            <p:cNvSpPr/>
            <p:nvPr/>
          </p:nvSpPr>
          <p:spPr>
            <a:xfrm>
              <a:off x="10938999" y="-8467"/>
              <a:ext cx="1249825" cy="6866467"/>
            </a:xfrm>
            <a:custGeom>
              <a:rect b="b" l="l" r="r" t="t"/>
              <a:pathLst>
                <a:path extrusionOk="0" h="6858000" w="1249825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4705"/>
              </a:schemeClr>
            </a:solidFill>
            <a:ln>
              <a:noFill/>
            </a:ln>
          </p:spPr>
        </p:sp>
        <p:sp>
          <p:nvSpPr>
            <p:cNvPr id="15" name="Google Shape;15;p9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fmla="val 100000" name="adj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9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fmla="val 0" name="adj"/>
              </a:avLst>
            </a:prstGeom>
            <a:solidFill>
              <a:schemeClr val="accent1">
                <a:alpha val="84705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" name="Google Shape;17;p9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  <a:defRPr b="0" i="0" sz="36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18" name="Google Shape;18;p9"/>
          <p:cNvSpPr txBox="1"/>
          <p:nvPr>
            <p:ph idx="1" type="body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20040" lvl="0" marL="457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40"/>
              <a:buFont typeface="Noto Sans Symbols"/>
              <a:buChar char="►"/>
              <a:defRPr b="0" i="0" sz="18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-309880" lvl="1" marL="914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280"/>
              <a:buFont typeface="Noto Sans Symbols"/>
              <a:buChar char="►"/>
              <a:defRPr b="0" i="0" sz="16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-299719" lvl="2" marL="1371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120"/>
              <a:buFont typeface="Noto Sans Symbols"/>
              <a:buChar char="►"/>
              <a:defRPr b="0" i="0" sz="14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-289560" lvl="3" marL="1828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-289560" lvl="4" marL="22860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-289560" lvl="5" marL="27432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-289560" lvl="6" marL="32004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-289559" lvl="7" marL="36576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-289559" lvl="8" marL="4114800" marR="0" rtl="0" algn="l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960"/>
              <a:buFont typeface="Noto Sans Symbols"/>
              <a:buChar char="►"/>
              <a:defRPr b="0" i="0" sz="1200" u="none" cap="none" strike="noStrike">
                <a:solidFill>
                  <a:srgbClr val="3F3F3F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19" name="Google Shape;19;p9"/>
          <p:cNvSpPr txBox="1"/>
          <p:nvPr>
            <p:ph idx="10" type="dt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0" name="Google Shape;20;p9"/>
          <p:cNvSpPr txBox="1"/>
          <p:nvPr>
            <p:ph idx="11" type="ftr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900" u="none" cap="none" strike="noStrike">
                <a:solidFill>
                  <a:srgbClr val="888888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21" name="Google Shape;21;p9"/>
          <p:cNvSpPr txBox="1"/>
          <p:nvPr>
            <p:ph idx="12" type="sldNum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chemeClr val="accen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"/>
          <p:cNvSpPr txBox="1"/>
          <p:nvPr>
            <p:ph type="ctrTitle"/>
          </p:nvPr>
        </p:nvSpPr>
        <p:spPr>
          <a:xfrm>
            <a:off x="1507067" y="2404534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Font typeface="Trebuchet MS"/>
              <a:buNone/>
            </a:pPr>
            <a:r>
              <a:rPr lang="en-US"/>
              <a:t>European Commission </a:t>
            </a:r>
            <a:br>
              <a:rPr lang="en-US"/>
            </a:br>
            <a:r>
              <a:rPr lang="en-US"/>
              <a:t>Proposal</a:t>
            </a:r>
            <a:endParaRPr/>
          </a:p>
        </p:txBody>
      </p:sp>
      <p:sp>
        <p:nvSpPr>
          <p:cNvPr id="144" name="Google Shape;144;p1"/>
          <p:cNvSpPr txBox="1"/>
          <p:nvPr>
            <p:ph idx="1" type="subTitle"/>
          </p:nvPr>
        </p:nvSpPr>
        <p:spPr>
          <a:xfrm>
            <a:off x="1507067" y="4050833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40"/>
              <a:buNone/>
            </a:pPr>
            <a:r>
              <a:rPr lang="en-US"/>
              <a:t>Tatevik Vantsyan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/>
              <a:t>Kevin Curran</a:t>
            </a:r>
            <a:endParaRPr/>
          </a:p>
          <a:p>
            <a:pPr indent="0" lvl="0" marL="0" rtl="0" algn="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rPr lang="en-US"/>
              <a:t>Knut Øye Brandsås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"/>
          <p:cNvSpPr txBox="1"/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Background </a:t>
            </a:r>
            <a:endParaRPr/>
          </a:p>
        </p:txBody>
      </p:sp>
      <p:sp>
        <p:nvSpPr>
          <p:cNvPr id="150" name="Google Shape;150;p3"/>
          <p:cNvSpPr txBox="1"/>
          <p:nvPr>
            <p:ph idx="1" type="body"/>
          </p:nvPr>
        </p:nvSpPr>
        <p:spPr>
          <a:xfrm>
            <a:off x="377975" y="1289729"/>
            <a:ext cx="8596800" cy="54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Base case: Humans are contributing to climate change and we must act to curb our impact</a:t>
            </a:r>
            <a:endParaRPr/>
          </a:p>
          <a:p>
            <a:pPr indent="0" lvl="0" marL="3429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b="1" lang="en-US"/>
              <a:t>Observable evidence from carbon intensive industry</a:t>
            </a:r>
            <a:endParaRPr b="1"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Font typeface="Trebuchet MS"/>
              <a:buAutoNum type="arabicPeriod"/>
            </a:pPr>
            <a:r>
              <a:rPr lang="en-US"/>
              <a:t>About half of total greenhouse gas emissions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Font typeface="Trebuchet MS"/>
              <a:buAutoNum type="arabicPeriod"/>
            </a:pPr>
            <a:r>
              <a:rPr lang="en-US"/>
              <a:t>90% of biodiversity loss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Font typeface="Trebuchet MS"/>
              <a:buAutoNum type="arabicPeriod"/>
            </a:pPr>
            <a:r>
              <a:rPr lang="en-US"/>
              <a:t>Water stress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EU Impact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About 10% of world CO2 Emissions as a bloc</a:t>
            </a:r>
            <a:endParaRPr/>
          </a:p>
          <a:p>
            <a:pPr indent="-228600" lvl="2" marL="11430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3rd largest in the world (absolute terms)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Pr</a:t>
            </a:r>
            <a:r>
              <a:rPr lang="en-US"/>
              <a:t>oduction and use of energy accounts for about 75% of the EU’s               greenhouse gas emissions</a:t>
            </a:r>
            <a:endParaRPr/>
          </a:p>
          <a:p>
            <a:pPr indent="-228600" lvl="2" marL="11430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20% of greenhouse gas emissions come from extraction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Only 12% of material goods are derived from recycled materials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1" name="Google Shape;151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52750" y="1743727"/>
            <a:ext cx="3122650" cy="207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03750" y="4712200"/>
            <a:ext cx="4443750" cy="1844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5"/>
          <p:cNvSpPr txBox="1"/>
          <p:nvPr>
            <p:ph type="title"/>
          </p:nvPr>
        </p:nvSpPr>
        <p:spPr>
          <a:xfrm>
            <a:off x="230059" y="108125"/>
            <a:ext cx="8596800" cy="13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Long Term Effects Of Climate Change</a:t>
            </a:r>
            <a:endParaRPr/>
          </a:p>
        </p:txBody>
      </p:sp>
      <p:sp>
        <p:nvSpPr>
          <p:cNvPr id="158" name="Google Shape;158;p5"/>
          <p:cNvSpPr txBox="1"/>
          <p:nvPr>
            <p:ph idx="1" type="body"/>
          </p:nvPr>
        </p:nvSpPr>
        <p:spPr>
          <a:xfrm>
            <a:off x="337975" y="973575"/>
            <a:ext cx="9726300" cy="44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Human mortality particularly in southern Europe</a:t>
            </a:r>
            <a:endParaRPr/>
          </a:p>
          <a:p>
            <a:pPr indent="-285750" lvl="1" marL="74295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Air quality decreases</a:t>
            </a:r>
            <a:endParaRPr/>
          </a:p>
          <a:p>
            <a:pPr indent="-285750" lvl="1" marL="74295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Increased prevalence of natural disasters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Food security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1 out of 8 million species at risk of being lost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Many plants and ecosystems could be irreparably damaged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Crop yields to fluctuate across the continent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Rising sea levels</a:t>
            </a:r>
            <a:endParaRPr/>
          </a:p>
          <a:p>
            <a:pPr indent="-295910" lvl="1" marL="74295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/>
              <a:t>Potential for further refugee crises based on arable and habitable land</a:t>
            </a:r>
            <a:endParaRPr/>
          </a:p>
          <a:p>
            <a:pPr indent="-238760" lvl="3" marL="1600200" rtl="0" algn="l">
              <a:spcBef>
                <a:spcPts val="1000"/>
              </a:spcBef>
              <a:spcAft>
                <a:spcPts val="0"/>
              </a:spcAft>
              <a:buSzPts val="1600"/>
              <a:buChar char="►"/>
            </a:pPr>
            <a:r>
              <a:rPr lang="en-US" sz="1600"/>
              <a:t>Northward and inland</a:t>
            </a:r>
            <a:endParaRPr sz="1600"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Particular impact on mediterranean and coastal areas of Southern Europe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Economic Impact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Energy demand for heating falls rapidly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Tourism, marine, agricultural industries upended 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The poor and those that lack mobility are hurt </a:t>
            </a:r>
            <a:r>
              <a:rPr lang="en-US"/>
              <a:t>the</a:t>
            </a:r>
            <a:r>
              <a:rPr lang="en-US"/>
              <a:t> most</a:t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  <a:p>
            <a:pPr indent="-251459" lvl="0" marL="342900" rtl="0" algn="l">
              <a:spcBef>
                <a:spcPts val="1000"/>
              </a:spcBef>
              <a:spcAft>
                <a:spcPts val="0"/>
              </a:spcAft>
              <a:buSzPts val="144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4"/>
          <p:cNvSpPr txBox="1"/>
          <p:nvPr>
            <p:ph type="title"/>
          </p:nvPr>
        </p:nvSpPr>
        <p:spPr>
          <a:xfrm>
            <a:off x="677325" y="609600"/>
            <a:ext cx="8596800" cy="693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Disagreements 								Solutions</a:t>
            </a:r>
            <a:endParaRPr/>
          </a:p>
        </p:txBody>
      </p:sp>
      <p:sp>
        <p:nvSpPr>
          <p:cNvPr id="164" name="Google Shape;164;p4"/>
          <p:cNvSpPr txBox="1"/>
          <p:nvPr>
            <p:ph idx="1" type="body"/>
          </p:nvPr>
        </p:nvSpPr>
        <p:spPr>
          <a:xfrm>
            <a:off x="405180" y="1303350"/>
            <a:ext cx="4133700" cy="388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Budgets 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Economic impacts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Sovereignty over national policy</a:t>
            </a:r>
            <a:endParaRPr/>
          </a:p>
        </p:txBody>
      </p:sp>
      <p:pic>
        <p:nvPicPr>
          <p:cNvPr id="165" name="Google Shape;165;p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136" y="2609650"/>
            <a:ext cx="5036014" cy="3363900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4"/>
          <p:cNvSpPr txBox="1"/>
          <p:nvPr/>
        </p:nvSpPr>
        <p:spPr>
          <a:xfrm>
            <a:off x="6253250" y="1475425"/>
            <a:ext cx="4133700" cy="496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rebuchet MS"/>
              <a:buChar char="➢"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Decoupling of economic and environmental aims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Font typeface="Trebuchet MS"/>
              <a:buChar char="○"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Protection of labor, innovation in industry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rebuchet MS"/>
              <a:buChar char="➢"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Long Term Transition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Font typeface="Trebuchet MS"/>
              <a:buChar char="○"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EIB Backing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Font typeface="Trebuchet MS"/>
              <a:buChar char="○"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Reinvestment in green industry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Trebuchet MS"/>
              <a:buChar char="➢"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Primacy of collective action in areas that demand this coordination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Font typeface="Trebuchet MS"/>
              <a:buChar char="○"/>
            </a:pPr>
            <a:r>
              <a:rPr lang="en-US" sz="1800">
                <a:latin typeface="Trebuchet MS"/>
                <a:ea typeface="Trebuchet MS"/>
                <a:cs typeface="Trebuchet MS"/>
                <a:sym typeface="Trebuchet MS"/>
              </a:rPr>
              <a:t>Avoid future crises</a:t>
            </a:r>
            <a:endParaRPr sz="18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6"/>
          <p:cNvSpPr txBox="1"/>
          <p:nvPr>
            <p:ph type="title"/>
          </p:nvPr>
        </p:nvSpPr>
        <p:spPr>
          <a:xfrm>
            <a:off x="677325" y="359775"/>
            <a:ext cx="85968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Trebuchet MS"/>
              <a:buNone/>
            </a:pPr>
            <a:r>
              <a:rPr lang="en-US"/>
              <a:t>Action</a:t>
            </a:r>
            <a:endParaRPr/>
          </a:p>
        </p:txBody>
      </p:sp>
      <p:sp>
        <p:nvSpPr>
          <p:cNvPr id="172" name="Google Shape;172;p6"/>
          <p:cNvSpPr txBox="1"/>
          <p:nvPr>
            <p:ph idx="1" type="body"/>
          </p:nvPr>
        </p:nvSpPr>
        <p:spPr>
          <a:xfrm>
            <a:off x="677325" y="1115473"/>
            <a:ext cx="8596800" cy="44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Collective and ambitious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Carbon neutrality by 2050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Decrease CO2 emissions by 55% by 2030</a:t>
            </a:r>
            <a:endParaRPr/>
          </a:p>
          <a:p>
            <a:pPr indent="-342900" lvl="0" marL="34290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Strong funding for the Multiannual Financial Framework 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1.3% of gross national income</a:t>
            </a:r>
            <a:endParaRPr/>
          </a:p>
          <a:p>
            <a:pPr indent="-285750" lvl="1" marL="742950" rtl="0" algn="l">
              <a:spcBef>
                <a:spcPts val="1000"/>
              </a:spcBef>
              <a:spcAft>
                <a:spcPts val="0"/>
              </a:spcAft>
              <a:buSzPts val="1440"/>
              <a:buChar char="►"/>
            </a:pPr>
            <a:r>
              <a:rPr lang="en-US"/>
              <a:t>Discuss InvestEU expenditures as well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3" name="Google Shape;17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6625" y="3786200"/>
            <a:ext cx="7207250" cy="294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"/>
          <p:cNvSpPr txBox="1"/>
          <p:nvPr>
            <p:ph type="title"/>
          </p:nvPr>
        </p:nvSpPr>
        <p:spPr>
          <a:xfrm>
            <a:off x="677334" y="609599"/>
            <a:ext cx="8596668" cy="60102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40"/>
              <a:buFont typeface="Trebuchet MS"/>
              <a:buNone/>
            </a:pPr>
            <a:r>
              <a:rPr i="1" lang="en-US" sz="3240"/>
              <a:t>“In a world divided and beset by every type of conflict, the conviction is growing of a radical interdependence and consequently of the need for a solidarity which will take up interdependence and transfer it to the moral plane. Today perhaps more than in the past, people are realizing that they are linked together by a common destiny, which is to be constructed together, if catastrophe for all is to be avoided.”</a:t>
            </a:r>
            <a:br>
              <a:rPr i="1" lang="en-US" sz="3240"/>
            </a:br>
            <a:br>
              <a:rPr i="1" lang="en-US" sz="3240"/>
            </a:br>
            <a:r>
              <a:rPr lang="en-US" sz="2790"/>
              <a:t>Paul II, P. J. (1987). Sollicitudo rei socialis.</a:t>
            </a:r>
            <a:endParaRPr sz="279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8292a5594c_0_0"/>
          <p:cNvSpPr txBox="1"/>
          <p:nvPr>
            <p:ph type="title"/>
          </p:nvPr>
        </p:nvSpPr>
        <p:spPr>
          <a:xfrm>
            <a:off x="677325" y="189375"/>
            <a:ext cx="8596800" cy="7149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References </a:t>
            </a:r>
            <a:endParaRPr/>
          </a:p>
        </p:txBody>
      </p:sp>
      <p:sp>
        <p:nvSpPr>
          <p:cNvPr id="184" name="Google Shape;184;g8292a5594c_0_0"/>
          <p:cNvSpPr txBox="1"/>
          <p:nvPr/>
        </p:nvSpPr>
        <p:spPr>
          <a:xfrm>
            <a:off x="677325" y="802800"/>
            <a:ext cx="9144000" cy="60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Ayittey, F. K., Ayittey, M. K., Chiwero, N. B., Kamasah, J. S., &amp; Dzuvor, C. (2020). Economic impacts of Wuhan 2019‐nCoV on China and the world.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Journal of Medical Virology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Paul II, P. J. (1987). Sollicitudo rei socialis.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Li, X., &amp; Tilt, B. (2019). Public engagements with smog in urban China: Knowledge, trust, and action.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Environmental science &amp; policy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,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92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, 220-227.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 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McCloskey, B., &amp; Heymann, D. L. (2020). SARS to novel coronavirus–old lessons and new lessons.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Epidemiology &amp; Infection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,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148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Mbeng, L. O. (2013). Informal waste recovery and recycling: alleviating poverty, environmental pollution and unemployment in douala, cameroon.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Krugman, P. (2010). Building a green economy.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The New York Times Magazine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,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5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, 2-16.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Volintiru, C., Popescu, M. F., Franţescu, D., &amp; Ciot, M. G. (2019). Political Support at EU Level for Energy and Environmental Policies.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Romanian Journal of European Affairs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,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19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(2).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Babiker, M. H., &amp; Eckaus, R. S. (2007). Unemployment effects of climate policy.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Environmental science &amp; policy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,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10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(7-8), 600-609.</a:t>
            </a:r>
            <a:endParaRPr sz="16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Oberle, B., Bringezu, S., Hatfield-Dodds, S., Hellweg, S., Schandl, H., Clement, J., ... &amp; Ekins, P. (2019).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Global Resources Outlook 2019: Natural Resources for the Future We Want.</a:t>
            </a:r>
            <a:endParaRPr i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8292a5594c_0_10"/>
          <p:cNvSpPr txBox="1"/>
          <p:nvPr/>
        </p:nvSpPr>
        <p:spPr>
          <a:xfrm>
            <a:off x="668300" y="293375"/>
            <a:ext cx="9165300" cy="646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i="1"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Allen, M., Antwi-Agyei, P., Aragon-Durand, F., Babiker, M., Bertoldi, P., Bind, M., ... &amp; Cramer, W. (2019).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An IPCC Special Report on the impacts of global warming of 1.5° C above pre-industrial levels and related global greenhouse gas emission pathways, in the context of strengthening the global response to the threat of climate change, sustainable development, and efforts to eradicate poverty. 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Switzerland.</a:t>
            </a:r>
            <a:endParaRPr sz="16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Thuiller, W., Lavorel, S., Araújo, M. B., Sykes, M. T., &amp; Prentice, I. C. (2005). Climate change threats to plant diversity in Europe.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Proceedings of the National Academy of Sciences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,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102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(23), 8245-8250.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chemeClr val="dk1"/>
                </a:solidFill>
              </a:rPr>
              <a:t>Ballester, J., Robine, J. M., Herrmann, F. R., &amp; Rodó, X. (2011).</a:t>
            </a:r>
            <a:r>
              <a:rPr i="1" lang="en-US" sz="1600">
                <a:solidFill>
                  <a:schemeClr val="dk1"/>
                </a:solidFill>
              </a:rPr>
              <a:t> Long-term projections and acclimatization scenarios of temperature-related mortality in Europe. Nature Communications,</a:t>
            </a:r>
            <a:r>
              <a:rPr lang="en-US" sz="1600">
                <a:solidFill>
                  <a:schemeClr val="dk1"/>
                </a:solidFill>
              </a:rPr>
              <a:t> 2(1), 1-8.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Ullah, E. (2020). The Novel coronavirus outbreak: A challenge beyond borders.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Pak J Surg Med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,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1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(1), 8-9.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Liu, S. L., &amp; Saif, L. (2020). Emerging viruses without borders: The Wuhan coronavirus.</a:t>
            </a:r>
            <a:endParaRPr sz="16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Gostin, L. O., &amp; Hodge, J. G. (2020). US Emergency Legal Responses to Novel Coronavirus: Balancing Public Health and Civil Liberties.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JAMA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.</a:t>
            </a:r>
            <a:endParaRPr sz="16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6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Gostin, L. O., &amp; Hodge, J. G. (2020). US Emergency Legal Responses to Novel Coronavirus: Balancing Public Health and Civil Liberties. </a:t>
            </a:r>
            <a:r>
              <a:rPr i="1" lang="en-US" sz="1600">
                <a:solidFill>
                  <a:srgbClr val="222222"/>
                </a:solidFill>
                <a:highlight>
                  <a:srgbClr val="FFFFFF"/>
                </a:highlight>
              </a:rPr>
              <a:t>JAMA</a:t>
            </a:r>
            <a:r>
              <a:rPr lang="en-US" sz="1600">
                <a:solidFill>
                  <a:srgbClr val="222222"/>
                </a:solidFill>
                <a:highlight>
                  <a:srgbClr val="FFFFFF"/>
                </a:highlight>
              </a:rPr>
              <a:t>.</a:t>
            </a:r>
            <a:endParaRPr sz="1600"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8"/>
          <p:cNvSpPr txBox="1"/>
          <p:nvPr>
            <p:ph type="title"/>
          </p:nvPr>
        </p:nvSpPr>
        <p:spPr>
          <a:xfrm>
            <a:off x="677334" y="2609850"/>
            <a:ext cx="8847666" cy="13525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Trebuchet MS"/>
              <a:buNone/>
            </a:pPr>
            <a:r>
              <a:rPr b="1" i="1" lang="en-US" sz="6000"/>
              <a:t>Thank You!</a:t>
            </a:r>
            <a:endParaRPr b="1" i="1" sz="6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Facet">
  <a:themeElements>
    <a:clrScheme name="Facet">
      <a:dk1>
        <a:srgbClr val="000000"/>
      </a:dk1>
      <a:lt1>
        <a:srgbClr val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2020-03-28T22:17:27Z</dcterms:created>
  <dc:creator>User</dc:creator>
</cp:coreProperties>
</file>