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hxXJCn/AftpxuNIxzg4UIyAsTn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US"/>
              <a:t>For later, it could be worth pointing out to Poland that climate change leads to more people fleeing, potentially leading to more immigration to Europe</a:t>
            </a:r>
            <a:endParaRPr/>
          </a:p>
        </p:txBody>
      </p:sp>
      <p:sp>
        <p:nvSpPr>
          <p:cNvPr id="155" name="Google Shape;15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292a5594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8292a559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292a5594c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8292a5594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10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10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10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10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10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1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0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10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10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1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10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10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20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2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3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8" name="Google Shape;68;p15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9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9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9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9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9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9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9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/>
              <a:t>European Commission </a:t>
            </a:r>
            <a:br>
              <a:rPr lang="en-US"/>
            </a:br>
            <a:r>
              <a:rPr lang="en-US"/>
              <a:t>Proposal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Tatevik Vantsyan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Kevin Curran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Knut Øye Brandsås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Background </a:t>
            </a:r>
            <a:endParaRPr/>
          </a:p>
        </p:txBody>
      </p:sp>
      <p:sp>
        <p:nvSpPr>
          <p:cNvPr id="150" name="Google Shape;150;p3"/>
          <p:cNvSpPr txBox="1"/>
          <p:nvPr>
            <p:ph idx="1" type="body"/>
          </p:nvPr>
        </p:nvSpPr>
        <p:spPr>
          <a:xfrm>
            <a:off x="377975" y="1289729"/>
            <a:ext cx="8596800" cy="54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Base case: Humans are contributing to climate change and we must act to curb our impact</a:t>
            </a:r>
            <a:endParaRPr/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Observable evidence from carbon intensive industry</a:t>
            </a:r>
            <a:endParaRPr b="1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/>
              <a:t>About half of total greenhouse gas emissions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/>
              <a:t>90% of biodiversity loss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Font typeface="Trebuchet MS"/>
              <a:buAutoNum type="arabicPeriod"/>
            </a:pPr>
            <a:r>
              <a:rPr lang="en-US"/>
              <a:t>Water stress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EU Impact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About 10% of world CO2 Emissions as a bloc</a:t>
            </a:r>
            <a:endParaRPr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3rd largest in the world (absolute terms)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Pr</a:t>
            </a:r>
            <a:r>
              <a:rPr lang="en-US"/>
              <a:t>oduction and use of energy accounts for about 75% of the EU’s               greenhouse gas emissions</a:t>
            </a:r>
            <a:endParaRPr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20% of greenhouse gas emissions come from extraction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Only 12% of material goods are derived from recycled materials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1" name="Google Shape;15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2750" y="1743727"/>
            <a:ext cx="3122650" cy="207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3750" y="4712200"/>
            <a:ext cx="4443750" cy="184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"/>
          <p:cNvSpPr txBox="1"/>
          <p:nvPr>
            <p:ph type="title"/>
          </p:nvPr>
        </p:nvSpPr>
        <p:spPr>
          <a:xfrm>
            <a:off x="230059" y="108125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Long Term Effects Of Climate Change</a:t>
            </a:r>
            <a:endParaRPr/>
          </a:p>
        </p:txBody>
      </p:sp>
      <p:sp>
        <p:nvSpPr>
          <p:cNvPr id="158" name="Google Shape;158;p5"/>
          <p:cNvSpPr txBox="1"/>
          <p:nvPr>
            <p:ph idx="1" type="body"/>
          </p:nvPr>
        </p:nvSpPr>
        <p:spPr>
          <a:xfrm>
            <a:off x="337975" y="973575"/>
            <a:ext cx="9726300" cy="44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Human mortality particularly in southern Europe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Air quality decreases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Increased prevalence of natural disasters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Food security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1 out of 8 million species at risk of being lost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Many plants and ecosystems could be irreparably damaged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Crop yields to fluctuate across the continent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Rising sea levels</a:t>
            </a:r>
            <a:endParaRPr/>
          </a:p>
          <a:p>
            <a:pPr indent="-29591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/>
              <a:t>Potential for further refugee crises based on arable and habitable land</a:t>
            </a:r>
            <a:endParaRPr/>
          </a:p>
          <a:p>
            <a:pPr indent="-238760" lvl="3" marL="1600200" rtl="0" algn="l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1600"/>
              <a:t>Northward and inland</a:t>
            </a:r>
            <a:endParaRPr sz="1600"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Particular impact on mediterranean and coastal areas of Southern Europe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Economic Impact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Energy demand for heating falls rapidly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Tourism, marine, agricultural industries upended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The poor and those that lack mobility are hurt </a:t>
            </a:r>
            <a:r>
              <a:rPr lang="en-US"/>
              <a:t>the</a:t>
            </a:r>
            <a:r>
              <a:rPr lang="en-US"/>
              <a:t> most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"/>
          <p:cNvSpPr txBox="1"/>
          <p:nvPr>
            <p:ph type="title"/>
          </p:nvPr>
        </p:nvSpPr>
        <p:spPr>
          <a:xfrm>
            <a:off x="677325" y="609600"/>
            <a:ext cx="8596800" cy="6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Disagreements 								Solutions</a:t>
            </a:r>
            <a:endParaRPr/>
          </a:p>
        </p:txBody>
      </p:sp>
      <p:sp>
        <p:nvSpPr>
          <p:cNvPr id="164" name="Google Shape;164;p4"/>
          <p:cNvSpPr txBox="1"/>
          <p:nvPr>
            <p:ph idx="1" type="body"/>
          </p:nvPr>
        </p:nvSpPr>
        <p:spPr>
          <a:xfrm>
            <a:off x="405180" y="1303350"/>
            <a:ext cx="41337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Budgets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Economic impacts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Sovereignty over national policy</a:t>
            </a:r>
            <a:endParaRPr/>
          </a:p>
        </p:txBody>
      </p:sp>
      <p:pic>
        <p:nvPicPr>
          <p:cNvPr id="165" name="Google Shape;165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136" y="2609650"/>
            <a:ext cx="5036014" cy="336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4"/>
          <p:cNvSpPr txBox="1"/>
          <p:nvPr/>
        </p:nvSpPr>
        <p:spPr>
          <a:xfrm>
            <a:off x="6253250" y="1475425"/>
            <a:ext cx="4133700" cy="49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➢"/>
            </a:pPr>
            <a:r>
              <a:rPr lang="en-US" sz="1800">
                <a:latin typeface="Trebuchet MS"/>
                <a:ea typeface="Trebuchet MS"/>
                <a:cs typeface="Trebuchet MS"/>
                <a:sym typeface="Trebuchet MS"/>
              </a:rPr>
              <a:t>Decoupling of economic and environmental aims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n-US" sz="1800">
                <a:latin typeface="Trebuchet MS"/>
                <a:ea typeface="Trebuchet MS"/>
                <a:cs typeface="Trebuchet MS"/>
                <a:sym typeface="Trebuchet MS"/>
              </a:rPr>
              <a:t>Protection of labor, innovation in industry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➢"/>
            </a:pPr>
            <a:r>
              <a:rPr lang="en-US" sz="1800">
                <a:latin typeface="Trebuchet MS"/>
                <a:ea typeface="Trebuchet MS"/>
                <a:cs typeface="Trebuchet MS"/>
                <a:sym typeface="Trebuchet MS"/>
              </a:rPr>
              <a:t>Long Term Transition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n-US" sz="1800">
                <a:latin typeface="Trebuchet MS"/>
                <a:ea typeface="Trebuchet MS"/>
                <a:cs typeface="Trebuchet MS"/>
                <a:sym typeface="Trebuchet MS"/>
              </a:rPr>
              <a:t>EIB Backing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n-US" sz="1800">
                <a:latin typeface="Trebuchet MS"/>
                <a:ea typeface="Trebuchet MS"/>
                <a:cs typeface="Trebuchet MS"/>
                <a:sym typeface="Trebuchet MS"/>
              </a:rPr>
              <a:t>Reinvestment in green industry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➢"/>
            </a:pPr>
            <a:r>
              <a:rPr lang="en-US" sz="1800">
                <a:latin typeface="Trebuchet MS"/>
                <a:ea typeface="Trebuchet MS"/>
                <a:cs typeface="Trebuchet MS"/>
                <a:sym typeface="Trebuchet MS"/>
              </a:rPr>
              <a:t>Primacy of collective action in areas that demand this coordination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Trebuchet MS"/>
              <a:buChar char="○"/>
            </a:pPr>
            <a:r>
              <a:rPr lang="en-US" sz="1800">
                <a:latin typeface="Trebuchet MS"/>
                <a:ea typeface="Trebuchet MS"/>
                <a:cs typeface="Trebuchet MS"/>
                <a:sym typeface="Trebuchet MS"/>
              </a:rPr>
              <a:t>Avoid future crises</a:t>
            </a:r>
            <a:endParaRPr sz="1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"/>
          <p:cNvSpPr txBox="1"/>
          <p:nvPr>
            <p:ph type="title"/>
          </p:nvPr>
        </p:nvSpPr>
        <p:spPr>
          <a:xfrm>
            <a:off x="677325" y="359775"/>
            <a:ext cx="85968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Action</a:t>
            </a:r>
            <a:endParaRPr/>
          </a:p>
        </p:txBody>
      </p:sp>
      <p:sp>
        <p:nvSpPr>
          <p:cNvPr id="172" name="Google Shape;172;p6"/>
          <p:cNvSpPr txBox="1"/>
          <p:nvPr>
            <p:ph idx="1" type="body"/>
          </p:nvPr>
        </p:nvSpPr>
        <p:spPr>
          <a:xfrm>
            <a:off x="677325" y="1115473"/>
            <a:ext cx="8596800" cy="44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Collective and ambitious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Carbon neutrality by 2050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Decrease CO2 emissions by 55% by 2030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Strong funding for the Multiannual Financial Framework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1.3% of gross national income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Discuss InvestEU expenditures as well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Google Shape;173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6625" y="3786200"/>
            <a:ext cx="7207250" cy="294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"/>
          <p:cNvSpPr txBox="1"/>
          <p:nvPr>
            <p:ph type="title"/>
          </p:nvPr>
        </p:nvSpPr>
        <p:spPr>
          <a:xfrm>
            <a:off x="677334" y="609599"/>
            <a:ext cx="8596668" cy="6010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40"/>
              <a:buFont typeface="Trebuchet MS"/>
              <a:buNone/>
            </a:pPr>
            <a:r>
              <a:rPr i="1" lang="en-US" sz="3240"/>
              <a:t>“In a world divided and beset by every type of conflict, the conviction is growing of a radical interdependence and consequently of the need for a solidarity which will take up interdependence and transfer it to the moral plane. Today perhaps more than in the past, people are realizing that they are linked together by a common destiny, which is to be constructed together, if catastrophe for all is to be avoided.”</a:t>
            </a:r>
            <a:br>
              <a:rPr i="1" lang="en-US" sz="3240"/>
            </a:br>
            <a:br>
              <a:rPr i="1" lang="en-US" sz="3240"/>
            </a:br>
            <a:r>
              <a:rPr lang="en-US" sz="2790"/>
              <a:t>Paul II, P. J. (1987). Sollicitudo rei socialis.</a:t>
            </a:r>
            <a:endParaRPr sz="279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292a5594c_0_0"/>
          <p:cNvSpPr txBox="1"/>
          <p:nvPr>
            <p:ph type="title"/>
          </p:nvPr>
        </p:nvSpPr>
        <p:spPr>
          <a:xfrm>
            <a:off x="677325" y="189375"/>
            <a:ext cx="8596800" cy="714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 </a:t>
            </a:r>
            <a:endParaRPr/>
          </a:p>
        </p:txBody>
      </p:sp>
      <p:sp>
        <p:nvSpPr>
          <p:cNvPr id="184" name="Google Shape;184;g8292a5594c_0_0"/>
          <p:cNvSpPr txBox="1"/>
          <p:nvPr/>
        </p:nvSpPr>
        <p:spPr>
          <a:xfrm>
            <a:off x="677325" y="802800"/>
            <a:ext cx="9144000" cy="60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Ayittey, F. K., Ayittey, M. K., Chiwero, N. B., Kamasah, J. S., &amp; Dzuvor, C. (2020). Economic impacts of Wuhan 2019‐nCoV on China and the world.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Journal of Medical Virology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Paul II, P. J. (1987). Sollicitudo rei socialis.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Li, X., &amp; Tilt, B. (2019). Public engagements with smog in urban China: Knowledge, trust, and action.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Environmental science &amp; policy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92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, 220-227.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 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McCloskey, B., &amp; Heymann, D. L. (2020). SARS to novel coronavirus–old lessons and new lessons.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Epidemiology &amp; Infection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148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Mbeng, L. O. (2013). Informal waste recovery and recycling: alleviating poverty, environmental pollution and unemployment in douala, cameroon.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Krugman, P. (2010). Building a green economy.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The New York Times Magazine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5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, 2-16.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Volintiru, C., Popescu, M. F., Franţescu, D., &amp; Ciot, M. G. (2019). Political Support at EU Level for Energy and Environmental Policies.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Romanian Journal of European Affairs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19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(2).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Babiker, M. H., &amp; Eckaus, R. S. (2007). Unemployment effects of climate policy.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Environmental science &amp; policy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10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(7-8), 600-609.</a:t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Oberle, B., Bringezu, S., Hatfield-Dodds, S., Hellweg, S., Schandl, H., Clement, J., ... &amp; Ekins, P. (2019).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Global Resources Outlook 2019: Natural Resources for the Future We Want.</a:t>
            </a:r>
            <a:endParaRPr i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8292a5594c_0_10"/>
          <p:cNvSpPr txBox="1"/>
          <p:nvPr/>
        </p:nvSpPr>
        <p:spPr>
          <a:xfrm>
            <a:off x="668300" y="293375"/>
            <a:ext cx="9165300" cy="6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Allen, M., Antwi-Agyei, P., Aragon-Durand, F., Babiker, M., Bertoldi, P., Bind, M., ... &amp; Cramer, W. (2019).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An IPCC Special Report on the impacts of global warming of 1.5° C above pre-industrial levels and related global greenhouse gas emission pathways, in the context of strengthening the global response to the threat of climate change, sustainable development, and efforts to eradicate poverty. 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Switzerland.</a:t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Thuiller, W., Lavorel, S., Araújo, M. B., Sykes, M. T., &amp; Prentice, I. C. (2005). Climate change threats to plant diversity in Europe.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Proceedings of the National Academy of Sciences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102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(23), 8245-8250.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Ballester, J., Robine, J. M., Herrmann, F. R., &amp; Rodó, X. (2011).</a:t>
            </a:r>
            <a:r>
              <a:rPr i="1" lang="en-US" sz="1600">
                <a:solidFill>
                  <a:schemeClr val="dk1"/>
                </a:solidFill>
              </a:rPr>
              <a:t> Long-term projections and acclimatization scenarios of temperature-related mortality in Europe. Nature Communications,</a:t>
            </a:r>
            <a:r>
              <a:rPr lang="en-US" sz="1600">
                <a:solidFill>
                  <a:schemeClr val="dk1"/>
                </a:solidFill>
              </a:rPr>
              <a:t> 2(1), 1-8.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Ullah, E. (2020). The Novel coronavirus outbreak: A challenge beyond borders.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Pak J Surg Med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1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(1), 8-9.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Liu, S. L., &amp; Saif, L. (2020). Emerging viruses without borders: The Wuhan coronavirus.</a:t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Gostin, L. O., &amp; Hodge, J. G. (2020). US Emergency Legal Responses to Novel Coronavirus: Balancing Public Health and Civil Liberties.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JAMA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Gostin, L. O., &amp; Hodge, J. G. (2020). US Emergency Legal Responses to Novel Coronavirus: Balancing Public Health and Civil Liberties. </a:t>
            </a:r>
            <a:r>
              <a:rPr i="1" lang="en-US" sz="1600">
                <a:solidFill>
                  <a:srgbClr val="222222"/>
                </a:solidFill>
                <a:highlight>
                  <a:srgbClr val="FFFFFF"/>
                </a:highlight>
              </a:rPr>
              <a:t>JAMA</a:t>
            </a:r>
            <a:r>
              <a:rPr lang="en-US" sz="1600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endParaRPr sz="16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8"/>
          <p:cNvSpPr txBox="1"/>
          <p:nvPr>
            <p:ph type="title"/>
          </p:nvPr>
        </p:nvSpPr>
        <p:spPr>
          <a:xfrm>
            <a:off x="677334" y="2609850"/>
            <a:ext cx="8847666" cy="1352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Trebuchet MS"/>
              <a:buNone/>
            </a:pPr>
            <a:r>
              <a:rPr b="1" i="1" lang="en-US" sz="6000"/>
              <a:t>Thank You!</a:t>
            </a:r>
            <a:endParaRPr b="1" i="1" sz="6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2020-03-28T22:17:27Z</dcterms:created>
  <dc:creator>User</dc:creator>
</cp:coreProperties>
</file>