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handoutMasterIdLst>
    <p:handoutMasterId r:id="rId49"/>
  </p:handoutMasterIdLst>
  <p:sldIdLst>
    <p:sldId id="257" r:id="rId2"/>
    <p:sldId id="463" r:id="rId3"/>
    <p:sldId id="523" r:id="rId4"/>
    <p:sldId id="356" r:id="rId5"/>
    <p:sldId id="526" r:id="rId6"/>
    <p:sldId id="432" r:id="rId7"/>
    <p:sldId id="525" r:id="rId8"/>
    <p:sldId id="465" r:id="rId9"/>
    <p:sldId id="476" r:id="rId10"/>
    <p:sldId id="527" r:id="rId11"/>
    <p:sldId id="322" r:id="rId12"/>
    <p:sldId id="319" r:id="rId13"/>
    <p:sldId id="528" r:id="rId14"/>
    <p:sldId id="549" r:id="rId15"/>
    <p:sldId id="534" r:id="rId16"/>
    <p:sldId id="530" r:id="rId17"/>
    <p:sldId id="529" r:id="rId18"/>
    <p:sldId id="531" r:id="rId19"/>
    <p:sldId id="533" r:id="rId20"/>
    <p:sldId id="535" r:id="rId21"/>
    <p:sldId id="537" r:id="rId22"/>
    <p:sldId id="536" r:id="rId23"/>
    <p:sldId id="538" r:id="rId24"/>
    <p:sldId id="550" r:id="rId25"/>
    <p:sldId id="539" r:id="rId26"/>
    <p:sldId id="540" r:id="rId27"/>
    <p:sldId id="334" r:id="rId28"/>
    <p:sldId id="336" r:id="rId29"/>
    <p:sldId id="552" r:id="rId30"/>
    <p:sldId id="320" r:id="rId31"/>
    <p:sldId id="321" r:id="rId32"/>
    <p:sldId id="335" r:id="rId33"/>
    <p:sldId id="553" r:id="rId34"/>
    <p:sldId id="337" r:id="rId35"/>
    <p:sldId id="338" r:id="rId36"/>
    <p:sldId id="554" r:id="rId37"/>
    <p:sldId id="541" r:id="rId38"/>
    <p:sldId id="551" r:id="rId39"/>
    <p:sldId id="542" r:id="rId40"/>
    <p:sldId id="543" r:id="rId41"/>
    <p:sldId id="544" r:id="rId42"/>
    <p:sldId id="545" r:id="rId43"/>
    <p:sldId id="546" r:id="rId44"/>
    <p:sldId id="547" r:id="rId45"/>
    <p:sldId id="548" r:id="rId46"/>
    <p:sldId id="532" r:id="rId47"/>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7869C-9FD9-4A4E-A5D2-40B9BB98DBFF}">
          <p14:sldIdLst>
            <p14:sldId id="257"/>
            <p14:sldId id="463"/>
            <p14:sldId id="523"/>
            <p14:sldId id="356"/>
            <p14:sldId id="526"/>
            <p14:sldId id="432"/>
            <p14:sldId id="525"/>
            <p14:sldId id="465"/>
            <p14:sldId id="476"/>
            <p14:sldId id="527"/>
            <p14:sldId id="322"/>
            <p14:sldId id="319"/>
          </p14:sldIdLst>
        </p14:section>
        <p14:section name="Untitled Section" id="{BFADE8BC-909D-43D9-AB87-EA82C43E2E13}">
          <p14:sldIdLst>
            <p14:sldId id="528"/>
            <p14:sldId id="549"/>
            <p14:sldId id="534"/>
            <p14:sldId id="530"/>
            <p14:sldId id="529"/>
            <p14:sldId id="531"/>
            <p14:sldId id="533"/>
            <p14:sldId id="535"/>
            <p14:sldId id="537"/>
            <p14:sldId id="536"/>
            <p14:sldId id="538"/>
            <p14:sldId id="550"/>
            <p14:sldId id="539"/>
            <p14:sldId id="540"/>
            <p14:sldId id="334"/>
            <p14:sldId id="336"/>
            <p14:sldId id="552"/>
            <p14:sldId id="320"/>
            <p14:sldId id="321"/>
            <p14:sldId id="335"/>
            <p14:sldId id="553"/>
            <p14:sldId id="337"/>
            <p14:sldId id="338"/>
            <p14:sldId id="554"/>
            <p14:sldId id="541"/>
            <p14:sldId id="551"/>
            <p14:sldId id="542"/>
            <p14:sldId id="543"/>
            <p14:sldId id="544"/>
            <p14:sldId id="545"/>
            <p14:sldId id="546"/>
            <p14:sldId id="547"/>
            <p14:sldId id="548"/>
            <p14:sldId id="5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D1F"/>
    <a:srgbClr val="061050"/>
    <a:srgbClr val="744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7" d="100"/>
          <a:sy n="77" d="100"/>
        </p:scale>
        <p:origin x="80" y="1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2ECFC56-470C-4598-95A2-DCF2FDB3AED0}" type="datetimeFigureOut">
              <a:rPr lang="it-IT" smtClean="0"/>
              <a:t>14/05/2018</a:t>
            </a:fld>
            <a:endParaRPr lang="it-IT"/>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CACC008-A053-4C37-B5B8-A50B2145FB2C}" type="slidenum">
              <a:rPr lang="it-IT" smtClean="0"/>
              <a:t>‹#›</a:t>
            </a:fld>
            <a:endParaRPr lang="it-IT"/>
          </a:p>
        </p:txBody>
      </p:sp>
    </p:spTree>
    <p:extLst>
      <p:ext uri="{BB962C8B-B14F-4D97-AF65-F5344CB8AC3E}">
        <p14:creationId xmlns:p14="http://schemas.microsoft.com/office/powerpoint/2010/main" val="3004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3276D454-0792-487B-A5BC-BB14AB591423}" type="datetimeFigureOut">
              <a:rPr lang="it-IT" smtClean="0"/>
              <a:t>14/05/2018</a:t>
            </a:fld>
            <a:endParaRPr lang="it-IT"/>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817803E-BBA6-4AC1-8146-A8756167E3EB}" type="slidenum">
              <a:rPr lang="it-IT" smtClean="0"/>
              <a:t>‹#›</a:t>
            </a:fld>
            <a:endParaRPr lang="it-IT"/>
          </a:p>
        </p:txBody>
      </p:sp>
    </p:spTree>
    <p:extLst>
      <p:ext uri="{BB962C8B-B14F-4D97-AF65-F5344CB8AC3E}">
        <p14:creationId xmlns:p14="http://schemas.microsoft.com/office/powerpoint/2010/main" val="423835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2</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2</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7785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3</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3</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3536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4</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4</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01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5</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5</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5016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6</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6</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440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7</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7</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7343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8</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8</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78593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5/14/2018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5/14/2018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5/14/2018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png"/><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png"/><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png"/><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png"/><Relationship Id="rId4" Type="http://schemas.openxmlformats.org/officeDocument/2006/relationships/image" Target="../media/image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png"/><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png"/><Relationship Id="rId4" Type="http://schemas.openxmlformats.org/officeDocument/2006/relationships/image" Target="../media/image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2.png"/><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2.png"/><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2.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2.png"/><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2.png"/><Relationship Id="rId4" Type="http://schemas.openxmlformats.org/officeDocument/2006/relationships/image" Target="../media/image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2.png"/><Relationship Id="rId4" Type="http://schemas.openxmlformats.org/officeDocument/2006/relationships/image" Target="../media/image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2.png"/><Relationship Id="rId4" Type="http://schemas.openxmlformats.org/officeDocument/2006/relationships/image" Target="../media/image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image" Target="../media/image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21342" y="4483862"/>
            <a:ext cx="10355956"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it-IT" sz="2000" b="1" dirty="0">
                <a:solidFill>
                  <a:schemeClr val="tx1"/>
                </a:solidFill>
              </a:rPr>
              <a:t>Paul blokker, </a:t>
            </a:r>
            <a:r>
              <a:rPr lang="it-IT" sz="1050" b="1" dirty="0">
                <a:solidFill>
                  <a:schemeClr val="tx1"/>
                </a:solidFill>
              </a:rPr>
              <a:t>PhD</a:t>
            </a:r>
            <a:endParaRPr lang="it-IT" sz="700" b="1" dirty="0">
              <a:solidFill>
                <a:schemeClr val="tx1"/>
              </a:solidFill>
            </a:endParaRPr>
          </a:p>
          <a:p>
            <a:pPr>
              <a:spcBef>
                <a:spcPts val="600"/>
              </a:spcBef>
            </a:pPr>
            <a:r>
              <a:rPr lang="it-IT" sz="1400" i="1" dirty="0">
                <a:solidFill>
                  <a:schemeClr val="tx1"/>
                </a:solidFill>
              </a:rPr>
              <a:t>Institute of Sociological studies, Charles University</a:t>
            </a:r>
          </a:p>
          <a:p>
            <a:endParaRPr lang="it-IT" sz="1600" i="1" dirty="0">
              <a:solidFill>
                <a:schemeClr val="tx1"/>
              </a:solidFill>
            </a:endParaRPr>
          </a:p>
          <a:p>
            <a:r>
              <a:rPr lang="it-IT" sz="1600" dirty="0">
                <a:solidFill>
                  <a:schemeClr val="tx1"/>
                </a:solidFill>
              </a:rPr>
              <a:t>15 May, 2018</a:t>
            </a:r>
          </a:p>
        </p:txBody>
      </p:sp>
      <p:sp>
        <p:nvSpPr>
          <p:cNvPr id="2" name="TextBox 1"/>
          <p:cNvSpPr txBox="1"/>
          <p:nvPr/>
        </p:nvSpPr>
        <p:spPr>
          <a:xfrm>
            <a:off x="987230" y="824273"/>
            <a:ext cx="7327391" cy="2031325"/>
          </a:xfrm>
          <a:prstGeom prst="rect">
            <a:avLst/>
          </a:prstGeom>
          <a:noFill/>
        </p:spPr>
        <p:txBody>
          <a:bodyPr wrap="none" rtlCol="0">
            <a:spAutoFit/>
          </a:bodyPr>
          <a:lstStyle/>
          <a:p>
            <a:r>
              <a:rPr lang="en-US" sz="3600" b="1" dirty="0">
                <a:solidFill>
                  <a:schemeClr val="bg1">
                    <a:lumMod val="50000"/>
                  </a:schemeClr>
                </a:solidFill>
                <a:latin typeface="+mj-lt"/>
              </a:rPr>
              <a:t>The Constitutional Sociology of Europe:</a:t>
            </a:r>
          </a:p>
          <a:p>
            <a:r>
              <a:rPr lang="en-US" sz="3600" b="1" i="1" dirty="0">
                <a:solidFill>
                  <a:schemeClr val="bg1">
                    <a:lumMod val="50000"/>
                  </a:schemeClr>
                </a:solidFill>
                <a:latin typeface="+mj-lt"/>
              </a:rPr>
              <a:t>Politics, Law and Society</a:t>
            </a:r>
          </a:p>
          <a:p>
            <a:endParaRPr lang="en-US" sz="5400" b="1" i="1" dirty="0">
              <a:solidFill>
                <a:schemeClr val="bg1">
                  <a:lumMod val="50000"/>
                </a:schemeClr>
              </a:solidFill>
              <a:latin typeface="+mj-lt"/>
            </a:endParaRPr>
          </a:p>
        </p:txBody>
      </p:sp>
      <p:pic>
        <p:nvPicPr>
          <p:cNvPr id="32772" name="Picture 4" descr="http://www.europeum.org/ess2014/img/logo_uk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189" y="4483862"/>
            <a:ext cx="1578817" cy="155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412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a:extLst>
              <a:ext uri="{FF2B5EF4-FFF2-40B4-BE49-F238E27FC236}">
                <a16:creationId xmlns:a16="http://schemas.microsoft.com/office/drawing/2014/main" id="{23E1A6EC-ABDE-4618-B588-B49560C5C4C7}"/>
              </a:ext>
            </a:extLst>
          </p:cNvPr>
          <p:cNvPicPr>
            <a:picLocks noChangeAspect="1"/>
          </p:cNvPicPr>
          <p:nvPr/>
        </p:nvPicPr>
        <p:blipFill>
          <a:blip r:embed="rId6"/>
          <a:stretch>
            <a:fillRect/>
          </a:stretch>
        </p:blipFill>
        <p:spPr>
          <a:xfrm>
            <a:off x="5270573" y="0"/>
            <a:ext cx="6921427" cy="6858000"/>
          </a:xfrm>
          <a:prstGeom prst="rect">
            <a:avLst/>
          </a:prstGeom>
        </p:spPr>
      </p:pic>
    </p:spTree>
    <p:extLst>
      <p:ext uri="{BB962C8B-B14F-4D97-AF65-F5344CB8AC3E}">
        <p14:creationId xmlns:p14="http://schemas.microsoft.com/office/powerpoint/2010/main" val="204941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Objectives</a:t>
            </a:r>
            <a:br>
              <a:rPr lang="it-IT" sz="3600" b="1" dirty="0">
                <a:solidFill>
                  <a:schemeClr val="bg1">
                    <a:lumMod val="50000"/>
                  </a:schemeClr>
                </a:solidFill>
              </a:rPr>
            </a:br>
            <a:br>
              <a:rPr lang="en-GB" sz="2400" dirty="0">
                <a:solidFill>
                  <a:schemeClr val="bg1">
                    <a:lumMod val="50000"/>
                  </a:schemeClr>
                </a:solidFill>
              </a:rPr>
            </a:br>
            <a:br>
              <a:rPr lang="en-GB" sz="3600" dirty="0">
                <a:solidFill>
                  <a:srgbClr val="9B2D1F"/>
                </a:solidFill>
              </a:rPr>
            </a:br>
            <a:r>
              <a:rPr lang="en-GB" sz="3600" dirty="0">
                <a:solidFill>
                  <a:srgbClr val="9B2D1F"/>
                </a:solidFill>
              </a:rPr>
              <a:t>1. Constitutional theory and the people/civic participation</a:t>
            </a:r>
            <a:br>
              <a:rPr lang="en-GB" sz="3600" dirty="0">
                <a:solidFill>
                  <a:srgbClr val="9B2D1F"/>
                </a:solidFill>
              </a:rPr>
            </a:br>
            <a:br>
              <a:rPr lang="en-GB" sz="3600" dirty="0">
                <a:solidFill>
                  <a:srgbClr val="9B2D1F"/>
                </a:solidFill>
              </a:rPr>
            </a:br>
            <a:r>
              <a:rPr lang="en-GB" sz="3600" dirty="0">
                <a:solidFill>
                  <a:srgbClr val="9B2D1F"/>
                </a:solidFill>
              </a:rPr>
              <a:t>2. Legitimacy and the European constitutional order</a:t>
            </a:r>
            <a:br>
              <a:rPr lang="en-GB" sz="3600" dirty="0">
                <a:solidFill>
                  <a:srgbClr val="9B2D1F"/>
                </a:solidFill>
              </a:rPr>
            </a:br>
            <a:br>
              <a:rPr lang="en-GB" sz="3600" dirty="0">
                <a:solidFill>
                  <a:srgbClr val="9B2D1F"/>
                </a:solidFill>
              </a:rPr>
            </a:br>
            <a:r>
              <a:rPr lang="en-GB" sz="3600" dirty="0">
                <a:solidFill>
                  <a:srgbClr val="9B2D1F"/>
                </a:solidFill>
              </a:rPr>
              <a:t>3. Challenges to constitutional democracy: populism</a:t>
            </a:r>
            <a:br>
              <a:rPr lang="en-GB" sz="3600" dirty="0">
                <a:solidFill>
                  <a:srgbClr val="9B2D1F"/>
                </a:solidFill>
              </a:rPr>
            </a:br>
            <a:br>
              <a:rPr lang="en-GB" sz="3200" dirty="0"/>
            </a:br>
            <a:br>
              <a:rPr lang="en-GB" sz="3200" dirty="0"/>
            </a:br>
            <a:br>
              <a:rPr lang="en-GB" sz="3200" dirty="0"/>
            </a:b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9913"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8536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870" y="837709"/>
            <a:ext cx="8833089" cy="54852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6848" name="Image" r:id="rId4" imgW="495000" imgH="761760" progId="Photoshop.Image.13">
                  <p:embed/>
                </p:oleObj>
              </mc:Choice>
              <mc:Fallback>
                <p:oleObj name="Image" r:id="rId4" imgW="495000" imgH="761760" progId="Photoshop.Image.13">
                  <p:embed/>
                  <p:pic>
                    <p:nvPicPr>
                      <p:cNvPr id="0" name=""/>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4952965" y="1422484"/>
            <a:ext cx="6452904" cy="2800767"/>
          </a:xfrm>
          <a:prstGeom prst="rect">
            <a:avLst/>
          </a:prstGeom>
          <a:noFill/>
        </p:spPr>
        <p:txBody>
          <a:bodyPr wrap="square" rtlCol="0">
            <a:spAutoFit/>
          </a:bodyPr>
          <a:lstStyle/>
          <a:p>
            <a:r>
              <a:rPr lang="it-IT" sz="4400" dirty="0">
                <a:latin typeface="Lucida Handwriting" panose="03010101010101010101" pitchFamily="66" charset="0"/>
              </a:rPr>
              <a:t>What is </a:t>
            </a:r>
            <a:r>
              <a:rPr lang="en-GB" sz="4400" dirty="0">
                <a:latin typeface="Lucida Handwriting" panose="03010101010101010101" pitchFamily="66" charset="0"/>
              </a:rPr>
              <a:t>the relation between the Constitution and the People</a:t>
            </a:r>
            <a:r>
              <a:rPr lang="it-IT" sz="4400" dirty="0">
                <a:latin typeface="Lucida Handwriting" panose="03010101010101010101" pitchFamily="66" charset="0"/>
              </a:rPr>
              <a:t>?</a:t>
            </a:r>
            <a:endParaRPr lang="en-GB" sz="4400" dirty="0">
              <a:latin typeface="Lucida Handwriting" panose="03010101010101010101" pitchFamily="66" charset="0"/>
            </a:endParaRPr>
          </a:p>
        </p:txBody>
      </p:sp>
    </p:spTree>
    <p:extLst>
      <p:ext uri="{BB962C8B-B14F-4D97-AF65-F5344CB8AC3E}">
        <p14:creationId xmlns:p14="http://schemas.microsoft.com/office/powerpoint/2010/main" val="88226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44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515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1527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Four different approaches:</a:t>
            </a:r>
            <a:br>
              <a:rPr lang="en-GB" sz="3200" b="1" dirty="0">
                <a:solidFill>
                  <a:schemeClr val="bg1">
                    <a:lumMod val="50000"/>
                  </a:schemeClr>
                </a:solidFill>
              </a:rPr>
            </a:br>
            <a:r>
              <a:rPr lang="en-GB" sz="3200" dirty="0">
                <a:solidFill>
                  <a:schemeClr val="bg1">
                    <a:lumMod val="50000"/>
                  </a:schemeClr>
                </a:solidFill>
              </a:rPr>
              <a:t>1. Legal constitutionalism;</a:t>
            </a:r>
            <a:br>
              <a:rPr lang="en-GB" sz="3200" dirty="0">
                <a:solidFill>
                  <a:schemeClr val="bg1">
                    <a:lumMod val="50000"/>
                  </a:schemeClr>
                </a:solidFill>
              </a:rPr>
            </a:br>
            <a:r>
              <a:rPr lang="en-GB" sz="3200" dirty="0">
                <a:solidFill>
                  <a:schemeClr val="bg1">
                    <a:lumMod val="50000"/>
                  </a:schemeClr>
                </a:solidFill>
              </a:rPr>
              <a:t>2. Political constitutionalism;</a:t>
            </a:r>
            <a:br>
              <a:rPr lang="en-GB" sz="3200" dirty="0">
                <a:solidFill>
                  <a:schemeClr val="bg1">
                    <a:lumMod val="50000"/>
                  </a:schemeClr>
                </a:solidFill>
              </a:rPr>
            </a:br>
            <a:r>
              <a:rPr lang="en-GB" sz="3200" dirty="0">
                <a:solidFill>
                  <a:schemeClr val="bg1">
                    <a:lumMod val="50000"/>
                  </a:schemeClr>
                </a:solidFill>
              </a:rPr>
              <a:t>3. Popular constitutionalism;</a:t>
            </a:r>
            <a:br>
              <a:rPr lang="en-GB" sz="3200" dirty="0">
                <a:solidFill>
                  <a:schemeClr val="bg1">
                    <a:lumMod val="50000"/>
                  </a:schemeClr>
                </a:solidFill>
              </a:rPr>
            </a:br>
            <a:r>
              <a:rPr lang="en-GB" sz="3200" dirty="0">
                <a:solidFill>
                  <a:schemeClr val="bg1">
                    <a:lumMod val="50000"/>
                  </a:schemeClr>
                </a:solidFill>
              </a:rPr>
              <a:t>4. Democratic  constitutionalism</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660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6384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Legal constitutionalism</a:t>
            </a:r>
            <a:br>
              <a:rPr lang="en-GB" sz="3200" dirty="0">
                <a:solidFill>
                  <a:schemeClr val="bg1">
                    <a:lumMod val="50000"/>
                  </a:schemeClr>
                </a:solidFill>
              </a:rPr>
            </a:br>
            <a:r>
              <a:rPr lang="en-GB" sz="3200" dirty="0">
                <a:solidFill>
                  <a:schemeClr val="bg1">
                    <a:lumMod val="50000"/>
                  </a:schemeClr>
                </a:solidFill>
              </a:rPr>
              <a:t>a. constitution is legal document providing </a:t>
            </a:r>
            <a:r>
              <a:rPr lang="en-GB" sz="3200" i="1" dirty="0">
                <a:solidFill>
                  <a:schemeClr val="bg1">
                    <a:lumMod val="50000"/>
                  </a:schemeClr>
                </a:solidFill>
              </a:rPr>
              <a:t>preconditions for democracy</a:t>
            </a:r>
            <a:r>
              <a:rPr lang="en-GB" sz="3200" dirty="0">
                <a:solidFill>
                  <a:schemeClr val="bg1">
                    <a:lumMod val="50000"/>
                  </a:schemeClr>
                </a:solidFill>
              </a:rPr>
              <a:t>;</a:t>
            </a:r>
            <a:br>
              <a:rPr lang="en-GB" sz="3200" dirty="0">
                <a:solidFill>
                  <a:schemeClr val="bg1">
                    <a:lumMod val="50000"/>
                  </a:schemeClr>
                </a:solidFill>
              </a:rPr>
            </a:br>
            <a:r>
              <a:rPr lang="en-GB" sz="3200" dirty="0">
                <a:solidFill>
                  <a:schemeClr val="bg1">
                    <a:lumMod val="50000"/>
                  </a:schemeClr>
                </a:solidFill>
              </a:rPr>
              <a:t>b. constitution is </a:t>
            </a:r>
            <a:r>
              <a:rPr lang="en-GB" sz="3200" i="1" dirty="0">
                <a:solidFill>
                  <a:schemeClr val="bg1">
                    <a:lumMod val="50000"/>
                  </a:schemeClr>
                </a:solidFill>
              </a:rPr>
              <a:t>superior law </a:t>
            </a:r>
            <a:r>
              <a:rPr lang="en-GB" sz="3200" dirty="0">
                <a:solidFill>
                  <a:schemeClr val="bg1">
                    <a:lumMod val="50000"/>
                  </a:schemeClr>
                </a:solidFill>
              </a:rPr>
              <a:t>with </a:t>
            </a:r>
            <a:r>
              <a:rPr lang="en-GB" sz="3200" i="1" dirty="0">
                <a:solidFill>
                  <a:schemeClr val="bg1">
                    <a:lumMod val="50000"/>
                  </a:schemeClr>
                </a:solidFill>
              </a:rPr>
              <a:t>entrenched fundamental rights</a:t>
            </a:r>
            <a:r>
              <a:rPr lang="en-GB" sz="3200" dirty="0">
                <a:solidFill>
                  <a:schemeClr val="bg1">
                    <a:lumMod val="50000"/>
                  </a:schemeClr>
                </a:solidFill>
              </a:rPr>
              <a:t> and subject to </a:t>
            </a:r>
            <a:r>
              <a:rPr lang="en-GB" sz="3200" i="1" dirty="0">
                <a:solidFill>
                  <a:schemeClr val="bg1">
                    <a:lumMod val="50000"/>
                  </a:schemeClr>
                </a:solidFill>
              </a:rPr>
              <a:t>judicial review</a:t>
            </a:r>
            <a:r>
              <a:rPr lang="en-GB" sz="3200" dirty="0">
                <a:solidFill>
                  <a:schemeClr val="bg1">
                    <a:lumMod val="50000"/>
                  </a:schemeClr>
                </a:solidFill>
              </a:rPr>
              <a:t>;</a:t>
            </a:r>
            <a:br>
              <a:rPr lang="en-GB" sz="3200" dirty="0">
                <a:solidFill>
                  <a:schemeClr val="bg1">
                    <a:lumMod val="50000"/>
                  </a:schemeClr>
                </a:solidFill>
              </a:rPr>
            </a:br>
            <a:r>
              <a:rPr lang="en-GB" sz="3200" dirty="0">
                <a:solidFill>
                  <a:schemeClr val="bg1">
                    <a:lumMod val="50000"/>
                  </a:schemeClr>
                </a:solidFill>
              </a:rPr>
              <a:t>c. constitution as reflection of </a:t>
            </a:r>
            <a:r>
              <a:rPr lang="en-GB" sz="3200" i="1" dirty="0">
                <a:solidFill>
                  <a:schemeClr val="bg1">
                    <a:lumMod val="50000"/>
                  </a:schemeClr>
                </a:solidFill>
              </a:rPr>
              <a:t>reasonable consensus </a:t>
            </a:r>
            <a:r>
              <a:rPr lang="en-GB" sz="3200" dirty="0">
                <a:solidFill>
                  <a:schemeClr val="bg1">
                    <a:lumMod val="50000"/>
                  </a:schemeClr>
                </a:solidFill>
              </a:rPr>
              <a:t>on the preconditions of democracy in the form of rights and fundamental law;</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026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94302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Legal constitutionalism: </a:t>
            </a:r>
            <a:r>
              <a:rPr lang="en-GB" sz="3200" b="1" dirty="0">
                <a:solidFill>
                  <a:srgbClr val="C00000"/>
                </a:solidFill>
              </a:rPr>
              <a:t>the People</a:t>
            </a:r>
            <a:br>
              <a:rPr lang="en-GB" sz="3200" dirty="0">
                <a:solidFill>
                  <a:schemeClr val="bg1">
                    <a:lumMod val="50000"/>
                  </a:schemeClr>
                </a:solidFill>
              </a:rPr>
            </a:br>
            <a:r>
              <a:rPr lang="en-GB" sz="3200" dirty="0">
                <a:solidFill>
                  <a:schemeClr val="bg1">
                    <a:lumMod val="50000"/>
                  </a:schemeClr>
                </a:solidFill>
              </a:rPr>
              <a:t>a. Legal constitutionalism needs popular support, in terms of people’s positive endorsement;</a:t>
            </a:r>
            <a:br>
              <a:rPr lang="en-GB" sz="3200" dirty="0">
                <a:solidFill>
                  <a:schemeClr val="bg1">
                    <a:lumMod val="50000"/>
                  </a:schemeClr>
                </a:solidFill>
              </a:rPr>
            </a:br>
            <a:r>
              <a:rPr lang="en-GB" sz="3200" dirty="0">
                <a:solidFill>
                  <a:schemeClr val="bg1">
                    <a:lumMod val="50000"/>
                  </a:schemeClr>
                </a:solidFill>
              </a:rPr>
              <a:t>b. Constitutional norms are first of all interpreted by constitutional judges, who have a better understanding of the ‘truth’;</a:t>
            </a:r>
            <a:br>
              <a:rPr lang="en-GB" sz="3200" dirty="0">
                <a:solidFill>
                  <a:schemeClr val="bg1">
                    <a:lumMod val="50000"/>
                  </a:schemeClr>
                </a:solidFill>
              </a:rPr>
            </a:br>
            <a:r>
              <a:rPr lang="en-GB" sz="3200" dirty="0">
                <a:solidFill>
                  <a:schemeClr val="bg1">
                    <a:lumMod val="50000"/>
                  </a:schemeClr>
                </a:solidFill>
              </a:rPr>
              <a:t>c. Direct participation in constitutional interpretation or constitutional change by citizens not necessary;</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719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45226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Political constitutionalism</a:t>
            </a:r>
            <a:br>
              <a:rPr lang="en-GB" sz="3200" dirty="0">
                <a:solidFill>
                  <a:schemeClr val="bg1">
                    <a:lumMod val="50000"/>
                  </a:schemeClr>
                </a:solidFill>
              </a:rPr>
            </a:br>
            <a:r>
              <a:rPr lang="en-GB" sz="3200" dirty="0">
                <a:solidFill>
                  <a:schemeClr val="bg1">
                    <a:lumMod val="50000"/>
                  </a:schemeClr>
                </a:solidFill>
              </a:rPr>
              <a:t>a. constitution is a basic framework for resolving disagreements over the right and the good;</a:t>
            </a:r>
            <a:br>
              <a:rPr lang="en-GB" sz="3200" dirty="0">
                <a:solidFill>
                  <a:schemeClr val="bg1">
                    <a:lumMod val="50000"/>
                  </a:schemeClr>
                </a:solidFill>
              </a:rPr>
            </a:br>
            <a:r>
              <a:rPr lang="en-GB" sz="3200" dirty="0">
                <a:solidFill>
                  <a:schemeClr val="bg1">
                    <a:lumMod val="50000"/>
                  </a:schemeClr>
                </a:solidFill>
              </a:rPr>
              <a:t>b. constitutions are the ‘limits that a mature democracy places upon itself’;</a:t>
            </a:r>
            <a:br>
              <a:rPr lang="en-GB" sz="3200" dirty="0">
                <a:solidFill>
                  <a:schemeClr val="bg1">
                    <a:lumMod val="50000"/>
                  </a:schemeClr>
                </a:solidFill>
              </a:rPr>
            </a:br>
            <a:r>
              <a:rPr lang="en-GB" sz="3200" dirty="0">
                <a:solidFill>
                  <a:schemeClr val="bg1">
                    <a:lumMod val="50000"/>
                  </a:schemeClr>
                </a:solidFill>
              </a:rPr>
              <a:t>c. emphasis on including wide range of people’s judgments;</a:t>
            </a:r>
            <a:br>
              <a:rPr lang="en-GB" sz="3200" dirty="0">
                <a:solidFill>
                  <a:schemeClr val="bg1">
                    <a:lumMod val="50000"/>
                  </a:schemeClr>
                </a:solidFill>
              </a:rPr>
            </a:br>
            <a:r>
              <a:rPr lang="en-GB" sz="3200" dirty="0">
                <a:solidFill>
                  <a:schemeClr val="bg1">
                    <a:lumMod val="50000"/>
                  </a:schemeClr>
                </a:solidFill>
              </a:rPr>
              <a:t>d. failure to acknowledge disagreement on rights and fundamental values can be a form of domination in its own right;</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617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9730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Political constitutionalism: </a:t>
            </a:r>
            <a:r>
              <a:rPr lang="en-GB" sz="3200" b="1" dirty="0">
                <a:solidFill>
                  <a:srgbClr val="C00000"/>
                </a:solidFill>
              </a:rPr>
              <a:t>the People</a:t>
            </a:r>
            <a:br>
              <a:rPr lang="en-GB" sz="3200" dirty="0">
                <a:solidFill>
                  <a:schemeClr val="bg1">
                    <a:lumMod val="50000"/>
                  </a:schemeClr>
                </a:solidFill>
              </a:rPr>
            </a:br>
            <a:r>
              <a:rPr lang="en-GB" sz="3200" dirty="0">
                <a:solidFill>
                  <a:schemeClr val="bg1">
                    <a:lumMod val="50000"/>
                  </a:schemeClr>
                </a:solidFill>
              </a:rPr>
              <a:t>a. Political constitutionalism gains popular support by means of a well-function representative, parliamentary democratic system;</a:t>
            </a:r>
            <a:br>
              <a:rPr lang="en-GB" sz="3200" dirty="0">
                <a:solidFill>
                  <a:schemeClr val="bg1">
                    <a:lumMod val="50000"/>
                  </a:schemeClr>
                </a:solidFill>
              </a:rPr>
            </a:br>
            <a:r>
              <a:rPr lang="en-GB" sz="3200" dirty="0">
                <a:solidFill>
                  <a:schemeClr val="bg1">
                    <a:lumMod val="50000"/>
                  </a:schemeClr>
                </a:solidFill>
              </a:rPr>
              <a:t>b. it is the parliamentary institutions, which provide inclusion of a range of different voices;</a:t>
            </a:r>
            <a:br>
              <a:rPr lang="en-GB" sz="3200" dirty="0">
                <a:solidFill>
                  <a:schemeClr val="bg1">
                    <a:lumMod val="50000"/>
                  </a:schemeClr>
                </a:solidFill>
              </a:rPr>
            </a:br>
            <a:r>
              <a:rPr lang="en-GB" sz="3200" dirty="0">
                <a:solidFill>
                  <a:schemeClr val="bg1">
                    <a:lumMod val="50000"/>
                  </a:schemeClr>
                </a:solidFill>
              </a:rPr>
              <a:t>c. participation through representatives, but not </a:t>
            </a:r>
            <a:r>
              <a:rPr lang="en-GB" sz="3200" dirty="0" err="1">
                <a:solidFill>
                  <a:schemeClr val="bg1">
                    <a:lumMod val="50000"/>
                  </a:schemeClr>
                </a:solidFill>
              </a:rPr>
              <a:t>thorugh</a:t>
            </a:r>
            <a:r>
              <a:rPr lang="en-GB" sz="3200" dirty="0">
                <a:solidFill>
                  <a:schemeClr val="bg1">
                    <a:lumMod val="50000"/>
                  </a:schemeClr>
                </a:solidFill>
              </a:rPr>
              <a:t> direct participation of the People;</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822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68426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Popular constitutionalism</a:t>
            </a:r>
            <a:br>
              <a:rPr lang="en-GB" sz="3200" dirty="0">
                <a:solidFill>
                  <a:schemeClr val="bg1">
                    <a:lumMod val="50000"/>
                  </a:schemeClr>
                </a:solidFill>
              </a:rPr>
            </a:br>
            <a:r>
              <a:rPr lang="en-GB" sz="3200" dirty="0">
                <a:solidFill>
                  <a:schemeClr val="bg1">
                    <a:lumMod val="50000"/>
                  </a:schemeClr>
                </a:solidFill>
              </a:rPr>
              <a:t>a.  Dualistic democracy: </a:t>
            </a:r>
            <a:r>
              <a:rPr lang="en-GB" sz="3200" i="1" dirty="0">
                <a:solidFill>
                  <a:schemeClr val="bg1">
                    <a:lumMod val="50000"/>
                  </a:schemeClr>
                </a:solidFill>
              </a:rPr>
              <a:t>normal politics </a:t>
            </a:r>
            <a:r>
              <a:rPr lang="en-GB" sz="3200" dirty="0">
                <a:solidFill>
                  <a:schemeClr val="bg1">
                    <a:lumMod val="50000"/>
                  </a:schemeClr>
                </a:solidFill>
              </a:rPr>
              <a:t>(constitutional constraints)</a:t>
            </a:r>
            <a:r>
              <a:rPr lang="en-GB" sz="3200" i="1" dirty="0">
                <a:solidFill>
                  <a:schemeClr val="bg1">
                    <a:lumMod val="50000"/>
                  </a:schemeClr>
                </a:solidFill>
              </a:rPr>
              <a:t> </a:t>
            </a:r>
            <a:r>
              <a:rPr lang="en-GB" sz="3200" dirty="0">
                <a:solidFill>
                  <a:schemeClr val="bg1">
                    <a:lumMod val="50000"/>
                  </a:schemeClr>
                </a:solidFill>
              </a:rPr>
              <a:t>and </a:t>
            </a:r>
            <a:r>
              <a:rPr lang="en-GB" sz="3200" i="1" dirty="0">
                <a:solidFill>
                  <a:schemeClr val="bg1">
                    <a:lumMod val="50000"/>
                  </a:schemeClr>
                </a:solidFill>
              </a:rPr>
              <a:t>constitutional politics </a:t>
            </a:r>
            <a:r>
              <a:rPr lang="en-GB" sz="3200" dirty="0">
                <a:solidFill>
                  <a:schemeClr val="bg1">
                    <a:lumMod val="50000"/>
                  </a:schemeClr>
                </a:solidFill>
              </a:rPr>
              <a:t>(mass mobilization for change, ‘heightened constitutional consciousness’);</a:t>
            </a:r>
            <a:br>
              <a:rPr lang="en-GB" sz="3200" dirty="0">
                <a:solidFill>
                  <a:schemeClr val="bg1">
                    <a:lumMod val="50000"/>
                  </a:schemeClr>
                </a:solidFill>
              </a:rPr>
            </a:br>
            <a:r>
              <a:rPr lang="en-GB" sz="3200" dirty="0">
                <a:solidFill>
                  <a:schemeClr val="bg1">
                    <a:lumMod val="50000"/>
                  </a:schemeClr>
                </a:solidFill>
              </a:rPr>
              <a:t>b. Constitutional change happens when a comprehensive consensus emerges;</a:t>
            </a:r>
            <a:br>
              <a:rPr lang="en-GB" sz="3200" dirty="0">
                <a:solidFill>
                  <a:schemeClr val="bg1">
                    <a:lumMod val="50000"/>
                  </a:schemeClr>
                </a:solidFill>
              </a:rPr>
            </a:br>
            <a:r>
              <a:rPr lang="en-GB" sz="3200" dirty="0">
                <a:solidFill>
                  <a:schemeClr val="bg1">
                    <a:lumMod val="50000"/>
                  </a:schemeClr>
                </a:solidFill>
              </a:rPr>
              <a:t>c. Constitutional moments constitute specific periods/time frames in which prominent constitutional norms are being redefined;</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129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53601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2</a:t>
            </a:fld>
            <a:endParaRPr lang="nl-NL" altLang="it-IT" sz="1800">
              <a:solidFill>
                <a:srgbClr val="FFFFFF"/>
              </a:solidFill>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9" name="Picture 8"/>
          <p:cNvPicPr>
            <a:picLocks noChangeAspect="1"/>
          </p:cNvPicPr>
          <p:nvPr/>
        </p:nvPicPr>
        <p:blipFill>
          <a:blip r:embed="rId3"/>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11" name="Title 1"/>
          <p:cNvSpPr txBox="1">
            <a:spLocks/>
          </p:cNvSpPr>
          <p:nvPr/>
        </p:nvSpPr>
        <p:spPr>
          <a:xfrm>
            <a:off x="2218944" y="536959"/>
            <a:ext cx="6934200"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it-IT" sz="4400" b="1" dirty="0"/>
            </a:br>
            <a:br>
              <a:rPr lang="it-IT" sz="3600" b="1" dirty="0">
                <a:solidFill>
                  <a:schemeClr val="bg1">
                    <a:lumMod val="50000"/>
                  </a:schemeClr>
                </a:solidFill>
              </a:rPr>
            </a:br>
            <a:r>
              <a:rPr lang="it-IT" sz="3600" b="1" u="sng" dirty="0">
                <a:solidFill>
                  <a:schemeClr val="bg1">
                    <a:lumMod val="50000"/>
                  </a:schemeClr>
                </a:solidFill>
              </a:rPr>
              <a:t>Special announcement</a:t>
            </a:r>
          </a:p>
          <a:p>
            <a:pPr marL="571500" indent="-571500">
              <a:buFont typeface="Arial" panose="020B0604020202020204" pitchFamily="34" charset="0"/>
              <a:buChar char="•"/>
            </a:pPr>
            <a:endParaRPr lang="en-GB" sz="3200" dirty="0"/>
          </a:p>
          <a:p>
            <a:r>
              <a:rPr lang="en-GB" sz="3200" b="1" dirty="0">
                <a:solidFill>
                  <a:srgbClr val="0070C0"/>
                </a:solidFill>
              </a:rPr>
              <a:t>Jean Monnet Lecture </a:t>
            </a:r>
            <a:r>
              <a:rPr lang="en-GB" sz="3200" dirty="0"/>
              <a:t>by prof. </a:t>
            </a:r>
            <a:r>
              <a:rPr lang="en-GB" sz="3200" b="1" dirty="0" err="1"/>
              <a:t>Zdeněk</a:t>
            </a:r>
            <a:r>
              <a:rPr lang="en-GB" sz="3200" b="1" dirty="0"/>
              <a:t> </a:t>
            </a:r>
            <a:r>
              <a:rPr lang="en-GB" sz="3200" b="1" dirty="0" err="1"/>
              <a:t>Kühn</a:t>
            </a:r>
            <a:endParaRPr lang="en-GB" sz="3200" b="1" dirty="0"/>
          </a:p>
          <a:p>
            <a:endParaRPr lang="en-GB" sz="3200" dirty="0"/>
          </a:p>
          <a:p>
            <a:r>
              <a:rPr lang="en-GB" sz="3200" dirty="0"/>
              <a:t>“The decline of liberal constitutionalism in Central and Eastern Europe”</a:t>
            </a:r>
          </a:p>
          <a:p>
            <a:endParaRPr lang="en-GB" sz="3200" dirty="0"/>
          </a:p>
          <a:p>
            <a:r>
              <a:rPr lang="en-GB" sz="3200" dirty="0"/>
              <a:t>Thursday 17 May – </a:t>
            </a:r>
            <a:r>
              <a:rPr lang="en-GB" sz="4000" b="1" dirty="0"/>
              <a:t>11.00am</a:t>
            </a:r>
            <a:endParaRPr lang="en-GB" sz="3200" b="1" dirty="0"/>
          </a:p>
          <a:p>
            <a:r>
              <a:rPr lang="en-GB" sz="3200" dirty="0"/>
              <a:t>Room J1031</a:t>
            </a:r>
          </a:p>
        </p:txBody>
      </p:sp>
      <p:pic>
        <p:nvPicPr>
          <p:cNvPr id="3" name="Picture 2">
            <a:extLst>
              <a:ext uri="{FF2B5EF4-FFF2-40B4-BE49-F238E27FC236}">
                <a16:creationId xmlns:a16="http://schemas.microsoft.com/office/drawing/2014/main" id="{85C0D555-87D3-4FA9-B847-5AAF5C5DAF6A}"/>
              </a:ext>
            </a:extLst>
          </p:cNvPr>
          <p:cNvPicPr>
            <a:picLocks noChangeAspect="1"/>
          </p:cNvPicPr>
          <p:nvPr/>
        </p:nvPicPr>
        <p:blipFill>
          <a:blip r:embed="rId4"/>
          <a:stretch>
            <a:fillRect/>
          </a:stretch>
        </p:blipFill>
        <p:spPr>
          <a:xfrm>
            <a:off x="9029700" y="2085975"/>
            <a:ext cx="1743075" cy="1162050"/>
          </a:xfrm>
          <a:prstGeom prst="rect">
            <a:avLst/>
          </a:prstGeom>
        </p:spPr>
      </p:pic>
    </p:spTree>
    <p:extLst>
      <p:ext uri="{BB962C8B-B14F-4D97-AF65-F5344CB8AC3E}">
        <p14:creationId xmlns:p14="http://schemas.microsoft.com/office/powerpoint/2010/main" val="3181199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Popular constitutionalism: </a:t>
            </a:r>
            <a:r>
              <a:rPr lang="en-GB" sz="3200" b="1" dirty="0">
                <a:solidFill>
                  <a:srgbClr val="C00000"/>
                </a:solidFill>
              </a:rPr>
              <a:t>the People</a:t>
            </a:r>
            <a:br>
              <a:rPr lang="en-GB" sz="3200" dirty="0">
                <a:solidFill>
                  <a:schemeClr val="bg1">
                    <a:lumMod val="50000"/>
                  </a:schemeClr>
                </a:solidFill>
              </a:rPr>
            </a:br>
            <a:r>
              <a:rPr lang="en-GB" sz="3200" dirty="0">
                <a:solidFill>
                  <a:schemeClr val="bg1">
                    <a:lumMod val="50000"/>
                  </a:schemeClr>
                </a:solidFill>
              </a:rPr>
              <a:t>a. In popular constitutionalism, the role of citizens in constitutional change is acknowledged, in a process of constitutional awareness, mobilization of society, mobilization of the institutions;</a:t>
            </a:r>
            <a:br>
              <a:rPr lang="en-GB" sz="3200" dirty="0">
                <a:solidFill>
                  <a:schemeClr val="bg1">
                    <a:lumMod val="50000"/>
                  </a:schemeClr>
                </a:solidFill>
              </a:rPr>
            </a:br>
            <a:r>
              <a:rPr lang="en-GB" sz="3200" dirty="0">
                <a:solidFill>
                  <a:schemeClr val="bg1">
                    <a:lumMod val="50000"/>
                  </a:schemeClr>
                </a:solidFill>
              </a:rPr>
              <a:t>b. The role of the People remains a largely societal, informal one: </a:t>
            </a:r>
            <a:r>
              <a:rPr lang="en-GB" sz="3200" i="1" dirty="0">
                <a:solidFill>
                  <a:schemeClr val="bg1">
                    <a:lumMod val="50000"/>
                  </a:schemeClr>
                </a:solidFill>
              </a:rPr>
              <a:t>initiative</a:t>
            </a:r>
            <a:r>
              <a:rPr lang="en-GB" sz="3200" dirty="0">
                <a:solidFill>
                  <a:schemeClr val="bg1">
                    <a:lumMod val="50000"/>
                  </a:schemeClr>
                </a:solidFill>
              </a:rPr>
              <a:t>;</a:t>
            </a:r>
            <a:br>
              <a:rPr lang="en-GB" sz="3200" dirty="0">
                <a:solidFill>
                  <a:schemeClr val="bg1">
                    <a:lumMod val="50000"/>
                  </a:schemeClr>
                </a:solidFill>
              </a:rPr>
            </a:br>
            <a:r>
              <a:rPr lang="en-GB" sz="3200" dirty="0">
                <a:solidFill>
                  <a:schemeClr val="bg1">
                    <a:lumMod val="50000"/>
                  </a:schemeClr>
                </a:solidFill>
              </a:rPr>
              <a:t>c. There is less attention for more robust, continuous ways of constitutional involvement by citizens;</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231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62226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Democratic constitutionalism</a:t>
            </a:r>
            <a:br>
              <a:rPr lang="en-GB" sz="3200" dirty="0">
                <a:solidFill>
                  <a:schemeClr val="bg1">
                    <a:lumMod val="50000"/>
                  </a:schemeClr>
                </a:solidFill>
              </a:rPr>
            </a:br>
            <a:r>
              <a:rPr lang="en-GB" sz="3200" dirty="0">
                <a:solidFill>
                  <a:schemeClr val="bg1">
                    <a:lumMod val="50000"/>
                  </a:schemeClr>
                </a:solidFill>
              </a:rPr>
              <a:t>a.  Strong critique on legal and political constitutionalism: deficient in terms of democracy;</a:t>
            </a:r>
            <a:br>
              <a:rPr lang="en-GB" sz="3200" dirty="0">
                <a:solidFill>
                  <a:schemeClr val="bg1">
                    <a:lumMod val="50000"/>
                  </a:schemeClr>
                </a:solidFill>
              </a:rPr>
            </a:br>
            <a:r>
              <a:rPr lang="en-GB" sz="3200" dirty="0">
                <a:solidFill>
                  <a:schemeClr val="bg1">
                    <a:lumMod val="50000"/>
                  </a:schemeClr>
                </a:solidFill>
              </a:rPr>
              <a:t>b. Legal constitutionalism in particular leads to ‘depoliticization’ and ‘</a:t>
            </a:r>
            <a:r>
              <a:rPr lang="en-GB" sz="3200" dirty="0" err="1">
                <a:solidFill>
                  <a:schemeClr val="bg1">
                    <a:lumMod val="50000"/>
                  </a:schemeClr>
                </a:solidFill>
              </a:rPr>
              <a:t>juridification</a:t>
            </a:r>
            <a:r>
              <a:rPr lang="en-GB" sz="3200" dirty="0">
                <a:solidFill>
                  <a:schemeClr val="bg1">
                    <a:lumMod val="50000"/>
                  </a:schemeClr>
                </a:solidFill>
              </a:rPr>
              <a:t>’;</a:t>
            </a:r>
            <a:br>
              <a:rPr lang="en-GB" sz="3200" dirty="0">
                <a:solidFill>
                  <a:schemeClr val="bg1">
                    <a:lumMod val="50000"/>
                  </a:schemeClr>
                </a:solidFill>
              </a:rPr>
            </a:br>
            <a:r>
              <a:rPr lang="en-GB" sz="3200" dirty="0">
                <a:solidFill>
                  <a:schemeClr val="bg1">
                    <a:lumMod val="50000"/>
                  </a:schemeClr>
                </a:solidFill>
              </a:rPr>
              <a:t>c. Democratic constitutionalism criticizes the </a:t>
            </a:r>
            <a:r>
              <a:rPr lang="en-GB" sz="3200" i="1" dirty="0">
                <a:solidFill>
                  <a:schemeClr val="bg1">
                    <a:lumMod val="50000"/>
                  </a:schemeClr>
                </a:solidFill>
              </a:rPr>
              <a:t>status quo </a:t>
            </a:r>
            <a:r>
              <a:rPr lang="en-GB" sz="3200" dirty="0">
                <a:solidFill>
                  <a:schemeClr val="bg1">
                    <a:lumMod val="50000"/>
                  </a:schemeClr>
                </a:solidFill>
              </a:rPr>
              <a:t>of liberal constitutionalism, and the lack of its democratic legitimacy;</a:t>
            </a: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333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68827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rgbClr val="C00000"/>
                </a:solidFill>
              </a:rPr>
              <a:t>1. Constitutional Theory and the People</a:t>
            </a:r>
            <a:br>
              <a:rPr lang="it-IT" sz="3600" b="1" dirty="0">
                <a:solidFill>
                  <a:schemeClr val="bg1">
                    <a:lumMod val="50000"/>
                  </a:schemeClr>
                </a:solidFill>
              </a:rPr>
            </a:br>
            <a:br>
              <a:rPr lang="en-GB" sz="2400" dirty="0">
                <a:solidFill>
                  <a:schemeClr val="bg1">
                    <a:lumMod val="50000"/>
                  </a:schemeClr>
                </a:solidFill>
              </a:rPr>
            </a:br>
            <a:r>
              <a:rPr lang="en-GB" sz="3200" b="1" dirty="0">
                <a:solidFill>
                  <a:schemeClr val="bg1">
                    <a:lumMod val="50000"/>
                  </a:schemeClr>
                </a:solidFill>
              </a:rPr>
              <a:t>Democratic constitutionalism: </a:t>
            </a:r>
            <a:r>
              <a:rPr lang="en-GB" sz="3200" b="1" dirty="0">
                <a:solidFill>
                  <a:srgbClr val="C00000"/>
                </a:solidFill>
              </a:rPr>
              <a:t>the People</a:t>
            </a:r>
            <a:br>
              <a:rPr lang="en-GB" sz="3200" dirty="0">
                <a:solidFill>
                  <a:schemeClr val="bg1">
                    <a:lumMod val="50000"/>
                  </a:schemeClr>
                </a:solidFill>
              </a:rPr>
            </a:br>
            <a:r>
              <a:rPr lang="en-GB" sz="3200" dirty="0">
                <a:solidFill>
                  <a:schemeClr val="bg1">
                    <a:lumMod val="50000"/>
                  </a:schemeClr>
                </a:solidFill>
              </a:rPr>
              <a:t>a. A ‘multiplicity’ of sites of democratic participation: in procedures of ‘normal’ constitutional politics as well as in constitution-making;</a:t>
            </a:r>
            <a:br>
              <a:rPr lang="en-GB" sz="3200" dirty="0">
                <a:solidFill>
                  <a:schemeClr val="bg1">
                    <a:lumMod val="50000"/>
                  </a:schemeClr>
                </a:solidFill>
              </a:rPr>
            </a:br>
            <a:r>
              <a:rPr lang="en-GB" sz="3200" dirty="0">
                <a:solidFill>
                  <a:schemeClr val="bg1">
                    <a:lumMod val="50000"/>
                  </a:schemeClr>
                </a:solidFill>
              </a:rPr>
              <a:t>b. Ordinary: constitutional initiatives; referendums</a:t>
            </a:r>
            <a:br>
              <a:rPr lang="en-GB" sz="3200" dirty="0">
                <a:solidFill>
                  <a:schemeClr val="bg1">
                    <a:lumMod val="50000"/>
                  </a:schemeClr>
                </a:solidFill>
              </a:rPr>
            </a:br>
            <a:r>
              <a:rPr lang="en-GB" sz="3200" dirty="0">
                <a:solidFill>
                  <a:schemeClr val="bg1">
                    <a:lumMod val="50000"/>
                  </a:schemeClr>
                </a:solidFill>
              </a:rPr>
              <a:t> Constitution-making: constitutional assembly; deliberative forums;</a:t>
            </a:r>
            <a:br>
              <a:rPr lang="en-GB" sz="3200" dirty="0">
                <a:solidFill>
                  <a:schemeClr val="bg1">
                    <a:lumMod val="50000"/>
                  </a:schemeClr>
                </a:solidFill>
              </a:rPr>
            </a:br>
            <a:r>
              <a:rPr lang="en-GB" sz="3200" dirty="0">
                <a:solidFill>
                  <a:schemeClr val="bg1">
                    <a:lumMod val="50000"/>
                  </a:schemeClr>
                </a:solidFill>
              </a:rPr>
              <a:t>c. Constitutional change as permanent and open process;</a:t>
            </a:r>
            <a:br>
              <a:rPr lang="en-GB" sz="3200" dirty="0">
                <a:solidFill>
                  <a:schemeClr val="bg1">
                    <a:lumMod val="50000"/>
                  </a:schemeClr>
                </a:solidFill>
              </a:rPr>
            </a:b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436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5349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973056" cy="6010232"/>
          </a:xfrm>
        </p:spPr>
        <p:txBody>
          <a:bodyPr anchor="t" anchorCtr="0">
            <a:normAutofit/>
          </a:bodyPr>
          <a:lstStyle/>
          <a:p>
            <a:br>
              <a:rPr lang="it-IT" sz="4400" b="1" dirty="0"/>
            </a:br>
            <a:br>
              <a:rPr lang="it-IT" sz="3600" b="1" dirty="0">
                <a:solidFill>
                  <a:schemeClr val="bg1">
                    <a:lumMod val="50000"/>
                  </a:schemeClr>
                </a:solidFill>
              </a:rPr>
            </a:br>
            <a:r>
              <a:rPr lang="en-GB" sz="4000" b="1" dirty="0">
                <a:solidFill>
                  <a:srgbClr val="C00000"/>
                </a:solidFill>
              </a:rPr>
              <a:t>2. Legitimacy and the European constitutional order</a:t>
            </a:r>
            <a:br>
              <a:rPr lang="it-IT" sz="3600" b="1" dirty="0">
                <a:solidFill>
                  <a:schemeClr val="bg1">
                    <a:lumMod val="50000"/>
                  </a:schemeClr>
                </a:solidFill>
              </a:rPr>
            </a:br>
            <a:br>
              <a:rPr lang="en-GB" sz="2400" dirty="0">
                <a:solidFill>
                  <a:schemeClr val="bg1">
                    <a:lumMod val="50000"/>
                  </a:schemeClr>
                </a:solidFill>
              </a:rPr>
            </a:br>
            <a:br>
              <a:rPr lang="en-GB" sz="3200" dirty="0">
                <a:solidFill>
                  <a:schemeClr val="bg1">
                    <a:lumMod val="50000"/>
                  </a:schemeClr>
                </a:solidFill>
              </a:rPr>
            </a:br>
            <a:br>
              <a:rPr lang="en-GB" sz="3200" dirty="0">
                <a:solidFill>
                  <a:schemeClr val="bg1">
                    <a:lumMod val="50000"/>
                  </a:schemeClr>
                </a:solidFill>
              </a:rPr>
            </a:b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537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460000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420848" cy="6010232"/>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rgbClr val="C00000"/>
                </a:solidFill>
              </a:rPr>
              <a:t>2. Legitimacy and the European constitutional order</a:t>
            </a:r>
            <a:br>
              <a:rPr lang="it-IT" sz="3600" b="1" dirty="0">
                <a:solidFill>
                  <a:schemeClr val="bg1">
                    <a:lumMod val="50000"/>
                  </a:schemeClr>
                </a:solidFill>
              </a:rPr>
            </a:br>
            <a:br>
              <a:rPr lang="en-GB" sz="2400" dirty="0">
                <a:solidFill>
                  <a:schemeClr val="bg1">
                    <a:lumMod val="50000"/>
                  </a:schemeClr>
                </a:solidFill>
              </a:rPr>
            </a:br>
            <a:r>
              <a:rPr lang="en-GB" sz="2400" dirty="0">
                <a:solidFill>
                  <a:schemeClr val="bg1">
                    <a:lumMod val="50000"/>
                  </a:schemeClr>
                </a:solidFill>
              </a:rPr>
              <a:t>- </a:t>
            </a:r>
            <a:r>
              <a:rPr lang="en-GB" sz="3200" dirty="0">
                <a:solidFill>
                  <a:schemeClr val="bg1">
                    <a:lumMod val="50000"/>
                  </a:schemeClr>
                </a:solidFill>
              </a:rPr>
              <a:t>A key problem in any constitutional order is </a:t>
            </a:r>
            <a:r>
              <a:rPr lang="en-GB" sz="3200" i="1" dirty="0">
                <a:solidFill>
                  <a:schemeClr val="bg1">
                    <a:lumMod val="50000"/>
                  </a:schemeClr>
                </a:solidFill>
              </a:rPr>
              <a:t>legitimacy</a:t>
            </a:r>
            <a:r>
              <a:rPr lang="en-GB" sz="3200" dirty="0">
                <a:solidFill>
                  <a:schemeClr val="bg1">
                    <a:lumMod val="50000"/>
                  </a:schemeClr>
                </a:solidFill>
              </a:rPr>
              <a:t>: ‘how to transform the sheer exercise of power into the legitimate exercise of power’ (Ackerman 2015)?;</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 Legitimacy is hence about a relation between the rulers/institutions and wider society;</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 Max Weber originally proposed three ways: </a:t>
            </a:r>
            <a:br>
              <a:rPr lang="en-GB" sz="3200" dirty="0">
                <a:solidFill>
                  <a:schemeClr val="bg1">
                    <a:lumMod val="50000"/>
                  </a:schemeClr>
                </a:solidFill>
              </a:rPr>
            </a:br>
            <a:r>
              <a:rPr lang="en-GB" sz="3200" i="1" dirty="0">
                <a:solidFill>
                  <a:schemeClr val="bg1">
                    <a:lumMod val="50000"/>
                  </a:schemeClr>
                </a:solidFill>
              </a:rPr>
              <a:t>tradition – charisma – bureaucratic rationality</a:t>
            </a:r>
            <a:br>
              <a:rPr lang="en-GB" sz="3200" dirty="0">
                <a:solidFill>
                  <a:schemeClr val="bg1">
                    <a:lumMod val="50000"/>
                  </a:schemeClr>
                </a:solidFill>
              </a:rPr>
            </a:br>
            <a:br>
              <a:rPr lang="en-GB" sz="3200" dirty="0">
                <a:solidFill>
                  <a:schemeClr val="bg1">
                    <a:lumMod val="50000"/>
                  </a:schemeClr>
                </a:solidFill>
              </a:rPr>
            </a:b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763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74604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420848" cy="6010232"/>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rgbClr val="C00000"/>
                </a:solidFill>
              </a:rPr>
              <a:t>2. Legitimacy and the European constitutional order</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2400" dirty="0">
                <a:solidFill>
                  <a:schemeClr val="bg1">
                    <a:lumMod val="50000"/>
                  </a:schemeClr>
                </a:solidFill>
              </a:rPr>
              <a:t>- </a:t>
            </a:r>
            <a:r>
              <a:rPr lang="en-GB" sz="3200" dirty="0">
                <a:solidFill>
                  <a:schemeClr val="bg1">
                    <a:lumMod val="50000"/>
                  </a:schemeClr>
                </a:solidFill>
              </a:rPr>
              <a:t>Ackerman proposes in the context of constitutional democracy three ‘ideal types’:</a:t>
            </a:r>
            <a:br>
              <a:rPr lang="en-GB" sz="3200" dirty="0">
                <a:solidFill>
                  <a:schemeClr val="bg1">
                    <a:lumMod val="50000"/>
                  </a:schemeClr>
                </a:solidFill>
              </a:rPr>
            </a:br>
            <a:br>
              <a:rPr lang="en-GB" sz="3200" dirty="0">
                <a:solidFill>
                  <a:schemeClr val="bg1">
                    <a:lumMod val="50000"/>
                  </a:schemeClr>
                </a:solidFill>
              </a:rPr>
            </a:br>
            <a:br>
              <a:rPr lang="en-GB" sz="3200" dirty="0">
                <a:solidFill>
                  <a:schemeClr val="bg1">
                    <a:lumMod val="50000"/>
                  </a:schemeClr>
                </a:solidFill>
              </a:rPr>
            </a:br>
            <a:br>
              <a:rPr lang="en-GB" sz="3200" dirty="0">
                <a:solidFill>
                  <a:schemeClr val="bg1">
                    <a:lumMod val="50000"/>
                  </a:schemeClr>
                </a:solidFill>
              </a:rPr>
            </a:br>
            <a:br>
              <a:rPr lang="en-GB" sz="3200" dirty="0">
                <a:solidFill>
                  <a:schemeClr val="bg1">
                    <a:lumMod val="50000"/>
                  </a:schemeClr>
                </a:solidFill>
              </a:rPr>
            </a:b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639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7" name="Table 6">
            <a:extLst>
              <a:ext uri="{FF2B5EF4-FFF2-40B4-BE49-F238E27FC236}">
                <a16:creationId xmlns:a16="http://schemas.microsoft.com/office/drawing/2014/main" id="{F5CF71ED-A9EE-4221-BE3D-452D94E2CCB2}"/>
              </a:ext>
            </a:extLst>
          </p:cNvPr>
          <p:cNvGraphicFramePr>
            <a:graphicFrameLocks noGrp="1"/>
          </p:cNvGraphicFramePr>
          <p:nvPr>
            <p:extLst>
              <p:ext uri="{D42A27DB-BD31-4B8C-83A1-F6EECF244321}">
                <p14:modId xmlns:p14="http://schemas.microsoft.com/office/powerpoint/2010/main" val="49543768"/>
              </p:ext>
            </p:extLst>
          </p:nvPr>
        </p:nvGraphicFramePr>
        <p:xfrm>
          <a:off x="2326197" y="3212326"/>
          <a:ext cx="8128000" cy="3108960"/>
        </p:xfrm>
        <a:graphic>
          <a:graphicData uri="http://schemas.openxmlformats.org/drawingml/2006/table">
            <a:tbl>
              <a:tblPr firstRow="1" bandRow="1">
                <a:tableStyleId>{5C22544A-7EE6-4342-B048-85BDC9FD1C3A}</a:tableStyleId>
              </a:tblPr>
              <a:tblGrid>
                <a:gridCol w="2603612">
                  <a:extLst>
                    <a:ext uri="{9D8B030D-6E8A-4147-A177-3AD203B41FA5}">
                      <a16:colId xmlns:a16="http://schemas.microsoft.com/office/drawing/2014/main" val="1560315831"/>
                    </a:ext>
                  </a:extLst>
                </a:gridCol>
                <a:gridCol w="3625794">
                  <a:extLst>
                    <a:ext uri="{9D8B030D-6E8A-4147-A177-3AD203B41FA5}">
                      <a16:colId xmlns:a16="http://schemas.microsoft.com/office/drawing/2014/main" val="4151072088"/>
                    </a:ext>
                  </a:extLst>
                </a:gridCol>
                <a:gridCol w="1898594">
                  <a:extLst>
                    <a:ext uri="{9D8B030D-6E8A-4147-A177-3AD203B41FA5}">
                      <a16:colId xmlns:a16="http://schemas.microsoft.com/office/drawing/2014/main" val="1309329684"/>
                    </a:ext>
                  </a:extLst>
                </a:gridCol>
              </a:tblGrid>
              <a:tr h="311278">
                <a:tc>
                  <a:txBody>
                    <a:bodyPr/>
                    <a:lstStyle/>
                    <a:p>
                      <a:r>
                        <a:rPr lang="en-GB" sz="2000" b="1" dirty="0">
                          <a:solidFill>
                            <a:schemeClr val="bg1"/>
                          </a:solidFill>
                        </a:rPr>
                        <a:t>Constitutional change</a:t>
                      </a:r>
                    </a:p>
                  </a:txBody>
                  <a:tcPr>
                    <a:solidFill>
                      <a:srgbClr val="9B2D1F"/>
                    </a:solidFill>
                  </a:tcPr>
                </a:tc>
                <a:tc>
                  <a:txBody>
                    <a:bodyPr/>
                    <a:lstStyle/>
                    <a:p>
                      <a:r>
                        <a:rPr lang="en-GB" dirty="0"/>
                        <a:t>Legitimacy</a:t>
                      </a:r>
                    </a:p>
                  </a:txBody>
                  <a:tcPr>
                    <a:solidFill>
                      <a:srgbClr val="9B2D1F"/>
                    </a:solidFill>
                  </a:tcPr>
                </a:tc>
                <a:tc>
                  <a:txBody>
                    <a:bodyPr/>
                    <a:lstStyle/>
                    <a:p>
                      <a:r>
                        <a:rPr lang="en-GB" dirty="0"/>
                        <a:t>Examples</a:t>
                      </a:r>
                    </a:p>
                  </a:txBody>
                  <a:tcPr>
                    <a:solidFill>
                      <a:srgbClr val="9B2D1F"/>
                    </a:solidFill>
                  </a:tcPr>
                </a:tc>
                <a:extLst>
                  <a:ext uri="{0D108BD9-81ED-4DB2-BD59-A6C34878D82A}">
                    <a16:rowId xmlns:a16="http://schemas.microsoft.com/office/drawing/2014/main" val="3466818044"/>
                  </a:ext>
                </a:extLst>
              </a:tr>
              <a:tr h="311278">
                <a:tc>
                  <a:txBody>
                    <a:bodyPr/>
                    <a:lstStyle/>
                    <a:p>
                      <a:r>
                        <a:rPr lang="en-GB" sz="2000" b="0" dirty="0">
                          <a:solidFill>
                            <a:schemeClr val="bg1"/>
                          </a:solidFill>
                        </a:rPr>
                        <a:t>revolutionary constitutionalism </a:t>
                      </a:r>
                      <a:br>
                        <a:rPr lang="en-GB" sz="2000" b="0" dirty="0">
                          <a:solidFill>
                            <a:schemeClr val="bg1"/>
                          </a:solidFill>
                        </a:rPr>
                      </a:br>
                      <a:endParaRPr lang="en-GB" sz="2000" b="0" dirty="0">
                        <a:solidFill>
                          <a:schemeClr val="bg1"/>
                        </a:solidFill>
                      </a:endParaRPr>
                    </a:p>
                  </a:txBody>
                  <a:tcPr>
                    <a:solidFill>
                      <a:srgbClr val="9B2D1F"/>
                    </a:solidFill>
                  </a:tcPr>
                </a:tc>
                <a:tc>
                  <a:txBody>
                    <a:bodyPr/>
                    <a:lstStyle/>
                    <a:p>
                      <a:pPr marL="285750" indent="-285750">
                        <a:buFontTx/>
                        <a:buChar char="-"/>
                      </a:pPr>
                      <a:r>
                        <a:rPr lang="en-GB" dirty="0">
                          <a:solidFill>
                            <a:schemeClr val="bg1"/>
                          </a:solidFill>
                        </a:rPr>
                        <a:t>founding myth/charisma</a:t>
                      </a:r>
                    </a:p>
                    <a:p>
                      <a:pPr marL="285750" indent="-285750">
                        <a:buFontTx/>
                        <a:buChar char="-"/>
                      </a:pPr>
                      <a:r>
                        <a:rPr lang="en-GB" dirty="0">
                          <a:solidFill>
                            <a:schemeClr val="bg1"/>
                          </a:solidFill>
                        </a:rPr>
                        <a:t>broad public recognition</a:t>
                      </a:r>
                    </a:p>
                  </a:txBody>
                  <a:tcPr>
                    <a:solidFill>
                      <a:srgbClr val="9B2D1F"/>
                    </a:solidFill>
                  </a:tcPr>
                </a:tc>
                <a:tc>
                  <a:txBody>
                    <a:bodyPr/>
                    <a:lstStyle/>
                    <a:p>
                      <a:pPr marL="0" indent="0">
                        <a:buFontTx/>
                        <a:buNone/>
                      </a:pPr>
                      <a:r>
                        <a:rPr lang="en-GB" dirty="0">
                          <a:solidFill>
                            <a:schemeClr val="bg1"/>
                          </a:solidFill>
                        </a:rPr>
                        <a:t>France, Italy, Poland</a:t>
                      </a:r>
                    </a:p>
                  </a:txBody>
                  <a:tcPr>
                    <a:solidFill>
                      <a:srgbClr val="9B2D1F"/>
                    </a:solidFill>
                  </a:tcPr>
                </a:tc>
                <a:extLst>
                  <a:ext uri="{0D108BD9-81ED-4DB2-BD59-A6C34878D82A}">
                    <a16:rowId xmlns:a16="http://schemas.microsoft.com/office/drawing/2014/main" val="1551265683"/>
                  </a:ext>
                </a:extLst>
              </a:tr>
              <a:tr h="370840">
                <a:tc>
                  <a:txBody>
                    <a:bodyPr/>
                    <a:lstStyle/>
                    <a:p>
                      <a:r>
                        <a:rPr lang="en-GB" sz="2000" b="0" dirty="0">
                          <a:solidFill>
                            <a:schemeClr val="bg1"/>
                          </a:solidFill>
                        </a:rPr>
                        <a:t>insider constitutionalism</a:t>
                      </a:r>
                    </a:p>
                    <a:p>
                      <a:endParaRPr lang="en-GB" sz="2000" b="0" dirty="0">
                        <a:solidFill>
                          <a:schemeClr val="bg1"/>
                        </a:solidFill>
                      </a:endParaRPr>
                    </a:p>
                  </a:txBody>
                  <a:tcPr>
                    <a:solidFill>
                      <a:srgbClr val="9B2D1F"/>
                    </a:solidFill>
                  </a:tcPr>
                </a:tc>
                <a:tc>
                  <a:txBody>
                    <a:bodyPr/>
                    <a:lstStyle/>
                    <a:p>
                      <a:pPr marL="285750" indent="-285750">
                        <a:buFontTx/>
                        <a:buChar char="-"/>
                      </a:pPr>
                      <a:r>
                        <a:rPr lang="en-GB" dirty="0">
                          <a:solidFill>
                            <a:schemeClr val="bg1"/>
                          </a:solidFill>
                        </a:rPr>
                        <a:t>tradition</a:t>
                      </a:r>
                    </a:p>
                    <a:p>
                      <a:pPr marL="285750" indent="-285750">
                        <a:buFontTx/>
                        <a:buChar char="-"/>
                      </a:pPr>
                      <a:r>
                        <a:rPr lang="en-GB" dirty="0">
                          <a:solidFill>
                            <a:schemeClr val="bg1"/>
                          </a:solidFill>
                        </a:rPr>
                        <a:t>elitist expertise/statesmanship</a:t>
                      </a:r>
                    </a:p>
                    <a:p>
                      <a:pPr marL="285750" indent="-285750">
                        <a:buFontTx/>
                        <a:buChar char="-"/>
                      </a:pPr>
                      <a:endParaRPr lang="en-GB" dirty="0">
                        <a:solidFill>
                          <a:schemeClr val="bg1"/>
                        </a:solidFill>
                      </a:endParaRPr>
                    </a:p>
                  </a:txBody>
                  <a:tcPr>
                    <a:solidFill>
                      <a:srgbClr val="9B2D1F"/>
                    </a:solidFill>
                  </a:tcPr>
                </a:tc>
                <a:tc>
                  <a:txBody>
                    <a:bodyPr/>
                    <a:lstStyle/>
                    <a:p>
                      <a:pPr marL="0" indent="0">
                        <a:buFontTx/>
                        <a:buNone/>
                      </a:pPr>
                      <a:r>
                        <a:rPr lang="en-GB" dirty="0">
                          <a:solidFill>
                            <a:schemeClr val="bg1"/>
                          </a:solidFill>
                        </a:rPr>
                        <a:t>Great Britain</a:t>
                      </a:r>
                    </a:p>
                  </a:txBody>
                  <a:tcPr>
                    <a:solidFill>
                      <a:srgbClr val="9B2D1F"/>
                    </a:solidFill>
                  </a:tcPr>
                </a:tc>
                <a:extLst>
                  <a:ext uri="{0D108BD9-81ED-4DB2-BD59-A6C34878D82A}">
                    <a16:rowId xmlns:a16="http://schemas.microsoft.com/office/drawing/2014/main" val="463325827"/>
                  </a:ext>
                </a:extLst>
              </a:tr>
              <a:tr h="370840">
                <a:tc>
                  <a:txBody>
                    <a:bodyPr/>
                    <a:lstStyle/>
                    <a:p>
                      <a:r>
                        <a:rPr lang="en-GB" sz="2000" b="0" dirty="0">
                          <a:solidFill>
                            <a:schemeClr val="bg1"/>
                          </a:solidFill>
                        </a:rPr>
                        <a:t>elitist constitutionalism</a:t>
                      </a:r>
                    </a:p>
                    <a:p>
                      <a:endParaRPr lang="en-GB" sz="2000" b="0" dirty="0">
                        <a:solidFill>
                          <a:schemeClr val="bg1"/>
                        </a:solidFill>
                      </a:endParaRPr>
                    </a:p>
                  </a:txBody>
                  <a:tcPr>
                    <a:solidFill>
                      <a:srgbClr val="9B2D1F"/>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solidFill>
                            <a:schemeClr val="bg1"/>
                          </a:solidFill>
                        </a:rPr>
                        <a:t>elitist expertise/statesmanship</a:t>
                      </a:r>
                    </a:p>
                    <a:p>
                      <a:endParaRPr lang="en-GB" dirty="0"/>
                    </a:p>
                  </a:txBody>
                  <a:tcPr>
                    <a:solidFill>
                      <a:srgbClr val="9B2D1F"/>
                    </a:solidFill>
                  </a:tcPr>
                </a:tc>
                <a:tc>
                  <a:txBody>
                    <a:bodyPr/>
                    <a:lstStyle/>
                    <a:p>
                      <a:r>
                        <a:rPr lang="en-GB" dirty="0">
                          <a:solidFill>
                            <a:schemeClr val="bg1"/>
                          </a:solidFill>
                        </a:rPr>
                        <a:t>Germany, Spain </a:t>
                      </a:r>
                    </a:p>
                  </a:txBody>
                  <a:tcPr>
                    <a:solidFill>
                      <a:srgbClr val="9B2D1F"/>
                    </a:solidFill>
                  </a:tcPr>
                </a:tc>
                <a:extLst>
                  <a:ext uri="{0D108BD9-81ED-4DB2-BD59-A6C34878D82A}">
                    <a16:rowId xmlns:a16="http://schemas.microsoft.com/office/drawing/2014/main" val="4099869617"/>
                  </a:ext>
                </a:extLst>
              </a:tr>
            </a:tbl>
          </a:graphicData>
        </a:graphic>
      </p:graphicFrame>
    </p:spTree>
    <p:extLst>
      <p:ext uri="{BB962C8B-B14F-4D97-AF65-F5344CB8AC3E}">
        <p14:creationId xmlns:p14="http://schemas.microsoft.com/office/powerpoint/2010/main" val="374905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914746" cy="6010232"/>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rgbClr val="C00000"/>
                </a:solidFill>
              </a:rPr>
              <a:t>2. Legitimacy and the European constitutional order</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Any future constitution of the European Union faces great difficulties:</a:t>
            </a:r>
            <a:br>
              <a:rPr lang="en-GB" sz="3200" dirty="0">
                <a:solidFill>
                  <a:schemeClr val="bg1">
                    <a:lumMod val="50000"/>
                  </a:schemeClr>
                </a:solidFill>
              </a:rPr>
            </a:br>
            <a:r>
              <a:rPr lang="en-GB" sz="3200" dirty="0">
                <a:solidFill>
                  <a:schemeClr val="bg1">
                    <a:lumMod val="50000"/>
                  </a:schemeClr>
                </a:solidFill>
              </a:rPr>
              <a:t>		- different national experiences/constitutional 			cultures</a:t>
            </a:r>
            <a:br>
              <a:rPr lang="en-GB" sz="3200" dirty="0">
                <a:solidFill>
                  <a:schemeClr val="bg1">
                    <a:lumMod val="50000"/>
                  </a:schemeClr>
                </a:solidFill>
              </a:rPr>
            </a:br>
            <a:r>
              <a:rPr lang="en-GB" sz="3200" dirty="0">
                <a:solidFill>
                  <a:schemeClr val="bg1">
                    <a:lumMod val="50000"/>
                  </a:schemeClr>
                </a:solidFill>
              </a:rPr>
              <a:t>		- elitist constitutional experience on the EU 				level</a:t>
            </a:r>
            <a:br>
              <a:rPr lang="en-GB" sz="3200" dirty="0">
                <a:solidFill>
                  <a:schemeClr val="bg1">
                    <a:lumMod val="50000"/>
                  </a:schemeClr>
                </a:solidFill>
              </a:rPr>
            </a:br>
            <a:r>
              <a:rPr lang="en-GB" sz="3200" dirty="0">
                <a:solidFill>
                  <a:schemeClr val="bg1">
                    <a:lumMod val="50000"/>
                  </a:schemeClr>
                </a:solidFill>
              </a:rPr>
              <a:t>		- great challenges from:</a:t>
            </a:r>
            <a:br>
              <a:rPr lang="en-GB" sz="3200" dirty="0">
                <a:solidFill>
                  <a:schemeClr val="bg1">
                    <a:lumMod val="50000"/>
                  </a:schemeClr>
                </a:solidFill>
              </a:rPr>
            </a:br>
            <a:r>
              <a:rPr lang="en-GB" sz="3200" dirty="0">
                <a:solidFill>
                  <a:schemeClr val="bg1">
                    <a:lumMod val="50000"/>
                  </a:schemeClr>
                </a:solidFill>
              </a:rPr>
              <a:t>		</a:t>
            </a:r>
            <a:r>
              <a:rPr lang="en-GB" sz="3200" dirty="0">
                <a:solidFill>
                  <a:srgbClr val="9B2D1F"/>
                </a:solidFill>
              </a:rPr>
              <a:t>1. </a:t>
            </a:r>
            <a:r>
              <a:rPr lang="en-GB" sz="3200" i="1" dirty="0">
                <a:solidFill>
                  <a:srgbClr val="9B2D1F"/>
                </a:solidFill>
              </a:rPr>
              <a:t>national-sovereigntist, populist governments</a:t>
            </a:r>
            <a:r>
              <a:rPr lang="en-GB" sz="3200" dirty="0">
                <a:solidFill>
                  <a:srgbClr val="9B2D1F"/>
                </a:solidFill>
              </a:rPr>
              <a:t> </a:t>
            </a:r>
            <a:br>
              <a:rPr lang="en-GB" sz="3200" dirty="0">
                <a:solidFill>
                  <a:srgbClr val="9B2D1F"/>
                </a:solidFill>
              </a:rPr>
            </a:br>
            <a:r>
              <a:rPr lang="en-GB" sz="3200" dirty="0">
                <a:solidFill>
                  <a:srgbClr val="9B2D1F"/>
                </a:solidFill>
              </a:rPr>
              <a:t>		</a:t>
            </a:r>
            <a:r>
              <a:rPr lang="en-GB" sz="3200" dirty="0">
                <a:solidFill>
                  <a:schemeClr val="bg1">
                    <a:lumMod val="50000"/>
                  </a:schemeClr>
                </a:solidFill>
              </a:rPr>
              <a:t>as well as </a:t>
            </a:r>
            <a:br>
              <a:rPr lang="en-GB" sz="3200" dirty="0">
                <a:solidFill>
                  <a:schemeClr val="bg1">
                    <a:lumMod val="50000"/>
                  </a:schemeClr>
                </a:solidFill>
              </a:rPr>
            </a:br>
            <a:r>
              <a:rPr lang="en-GB" sz="3200" dirty="0">
                <a:solidFill>
                  <a:schemeClr val="bg1">
                    <a:lumMod val="50000"/>
                  </a:schemeClr>
                </a:solidFill>
              </a:rPr>
              <a:t>		</a:t>
            </a:r>
            <a:r>
              <a:rPr lang="en-GB" sz="3200" dirty="0">
                <a:solidFill>
                  <a:srgbClr val="9B2D1F"/>
                </a:solidFill>
              </a:rPr>
              <a:t>2. </a:t>
            </a:r>
            <a:r>
              <a:rPr lang="en-GB" sz="3200" i="1" dirty="0">
                <a:solidFill>
                  <a:srgbClr val="9B2D1F"/>
                </a:solidFill>
              </a:rPr>
              <a:t>grass-roots anti-austerity movements</a:t>
            </a:r>
            <a:br>
              <a:rPr lang="en-GB" sz="3200" dirty="0">
                <a:solidFill>
                  <a:schemeClr val="bg1">
                    <a:lumMod val="50000"/>
                  </a:schemeClr>
                </a:solidFill>
              </a:rPr>
            </a:b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741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31921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967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pic>
        <p:nvPicPr>
          <p:cNvPr id="3" name="Picture 2">
            <a:extLst>
              <a:ext uri="{FF2B5EF4-FFF2-40B4-BE49-F238E27FC236}">
                <a16:creationId xmlns:a16="http://schemas.microsoft.com/office/drawing/2014/main" id="{D6CB8C59-FFD9-4201-AEB0-8BE9178B022A}"/>
              </a:ext>
            </a:extLst>
          </p:cNvPr>
          <p:cNvPicPr>
            <a:picLocks noChangeAspect="1"/>
          </p:cNvPicPr>
          <p:nvPr/>
        </p:nvPicPr>
        <p:blipFill>
          <a:blip r:embed="rId6"/>
          <a:stretch>
            <a:fillRect/>
          </a:stretch>
        </p:blipFill>
        <p:spPr>
          <a:xfrm>
            <a:off x="2362200" y="2996141"/>
            <a:ext cx="7467600" cy="2774776"/>
          </a:xfrm>
          <a:prstGeom prst="rect">
            <a:avLst/>
          </a:prstGeom>
        </p:spPr>
      </p:pic>
    </p:spTree>
    <p:extLst>
      <p:ext uri="{BB962C8B-B14F-4D97-AF65-F5344CB8AC3E}">
        <p14:creationId xmlns:p14="http://schemas.microsoft.com/office/powerpoint/2010/main" val="302941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r>
              <a:rPr lang="en-US" sz="3600" b="1" dirty="0">
                <a:solidFill>
                  <a:srgbClr val="FFC000"/>
                </a:solidFill>
              </a:rPr>
              <a:t>Example</a:t>
            </a:r>
            <a:r>
              <a:rPr lang="it-IT" sz="2200" b="1" u="sng" dirty="0">
                <a:solidFill>
                  <a:srgbClr val="FFC000"/>
                </a:solidFill>
              </a:rPr>
              <a:t>  </a:t>
            </a:r>
            <a:r>
              <a:rPr lang="it-IT" sz="2200" b="1" u="sng" dirty="0">
                <a:solidFill>
                  <a:schemeClr val="bg1">
                    <a:lumMod val="50000"/>
                  </a:schemeClr>
                </a:solidFill>
              </a:rPr>
              <a:t> </a:t>
            </a:r>
            <a:br>
              <a:rPr lang="it-IT" sz="3600" b="1" u="sng" dirty="0">
                <a:solidFill>
                  <a:schemeClr val="bg1">
                    <a:lumMod val="50000"/>
                  </a:schemeClr>
                </a:solidFill>
              </a:rPr>
            </a:br>
            <a:r>
              <a:rPr lang="en-GB" sz="3100" dirty="0">
                <a:solidFill>
                  <a:schemeClr val="bg1">
                    <a:lumMod val="50000"/>
                  </a:schemeClr>
                </a:solidFill>
              </a:rPr>
              <a:t>An intriguing example of </a:t>
            </a:r>
            <a:r>
              <a:rPr lang="en-GB" sz="3100" i="1" dirty="0">
                <a:solidFill>
                  <a:schemeClr val="bg1">
                    <a:lumMod val="50000"/>
                  </a:schemeClr>
                </a:solidFill>
              </a:rPr>
              <a:t>a transnational social movement </a:t>
            </a:r>
            <a:r>
              <a:rPr lang="en-GB" sz="3100" dirty="0">
                <a:solidFill>
                  <a:schemeClr val="bg1">
                    <a:lumMod val="50000"/>
                  </a:schemeClr>
                </a:solidFill>
              </a:rPr>
              <a:t>using both legal procedures and public claims made by regards the legal action undertaken by </a:t>
            </a:r>
            <a:r>
              <a:rPr lang="en-GB" sz="3100" dirty="0" err="1">
                <a:solidFill>
                  <a:schemeClr val="bg1">
                    <a:lumMod val="50000"/>
                  </a:schemeClr>
                </a:solidFill>
              </a:rPr>
              <a:t>Yanis</a:t>
            </a:r>
            <a:r>
              <a:rPr lang="en-GB" sz="3100" dirty="0">
                <a:solidFill>
                  <a:schemeClr val="bg1">
                    <a:lumMod val="50000"/>
                  </a:schemeClr>
                </a:solidFill>
              </a:rPr>
              <a:t> Varoufakis (former Greek minister of Finance, and leader of the transnational movement DiEM25) and the German MEP Fabio de </a:t>
            </a:r>
            <a:r>
              <a:rPr lang="en-GB" sz="3100" dirty="0" err="1">
                <a:solidFill>
                  <a:schemeClr val="bg1">
                    <a:lumMod val="50000"/>
                  </a:schemeClr>
                </a:solidFill>
              </a:rPr>
              <a:t>Masi</a:t>
            </a:r>
            <a:r>
              <a:rPr lang="en-GB" sz="3100" dirty="0">
                <a:solidFill>
                  <a:schemeClr val="bg1">
                    <a:lumMod val="50000"/>
                  </a:schemeClr>
                </a:solidFill>
              </a:rPr>
              <a:t>; </a:t>
            </a:r>
            <a:br>
              <a:rPr lang="en-GB" sz="3100" dirty="0">
                <a:solidFill>
                  <a:schemeClr val="bg1">
                    <a:lumMod val="50000"/>
                  </a:schemeClr>
                </a:solidFill>
              </a:rPr>
            </a:br>
            <a:br>
              <a:rPr lang="en-GB" sz="3100" dirty="0">
                <a:solidFill>
                  <a:schemeClr val="bg1">
                    <a:lumMod val="50000"/>
                  </a:schemeClr>
                </a:solidFill>
              </a:rPr>
            </a:br>
            <a:r>
              <a:rPr lang="en-GB" sz="3100" dirty="0">
                <a:solidFill>
                  <a:schemeClr val="bg1">
                    <a:lumMod val="50000"/>
                  </a:schemeClr>
                </a:solidFill>
              </a:rPr>
              <a:t>Varoufakis and de </a:t>
            </a:r>
            <a:r>
              <a:rPr lang="en-GB" sz="3100" dirty="0" err="1">
                <a:solidFill>
                  <a:schemeClr val="bg1">
                    <a:lumMod val="50000"/>
                  </a:schemeClr>
                </a:solidFill>
              </a:rPr>
              <a:t>Masi</a:t>
            </a:r>
            <a:r>
              <a:rPr lang="en-GB" sz="3100" dirty="0">
                <a:solidFill>
                  <a:schemeClr val="bg1">
                    <a:lumMod val="50000"/>
                  </a:schemeClr>
                </a:solidFill>
              </a:rPr>
              <a:t> are legally assisted by professor A. Fischer-</a:t>
            </a:r>
            <a:r>
              <a:rPr lang="en-GB" sz="3100" dirty="0" err="1">
                <a:solidFill>
                  <a:schemeClr val="bg1">
                    <a:lumMod val="50000"/>
                  </a:schemeClr>
                </a:solidFill>
              </a:rPr>
              <a:t>Lescano</a:t>
            </a:r>
            <a:r>
              <a:rPr lang="en-GB" sz="3100" dirty="0">
                <a:solidFill>
                  <a:schemeClr val="bg1">
                    <a:lumMod val="50000"/>
                  </a:schemeClr>
                </a:solidFill>
              </a:rPr>
              <a:t> in a legal case against the European Central Bank (ECB) (Case T-798/17) (2018/C 042/55); </a:t>
            </a: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069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73474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r>
              <a:rPr lang="en-US" sz="3600" b="1" dirty="0">
                <a:solidFill>
                  <a:srgbClr val="FFC000"/>
                </a:solidFill>
              </a:rPr>
              <a:t>Example</a:t>
            </a:r>
            <a:r>
              <a:rPr lang="it-IT" sz="2200" b="1" u="sng" dirty="0">
                <a:solidFill>
                  <a:srgbClr val="FFC000"/>
                </a:solidFill>
              </a:rPr>
              <a:t>  </a:t>
            </a:r>
            <a:r>
              <a:rPr lang="it-IT" sz="2200" b="1" u="sng" dirty="0">
                <a:solidFill>
                  <a:schemeClr val="bg1">
                    <a:lumMod val="50000"/>
                  </a:schemeClr>
                </a:solidFill>
              </a:rPr>
              <a:t> </a:t>
            </a:r>
            <a:br>
              <a:rPr lang="it-IT" sz="3600" b="1" u="sng" dirty="0">
                <a:solidFill>
                  <a:schemeClr val="bg1">
                    <a:lumMod val="50000"/>
                  </a:schemeClr>
                </a:solidFill>
              </a:rPr>
            </a:br>
            <a:r>
              <a:rPr lang="en-GB" sz="3100" dirty="0">
                <a:solidFill>
                  <a:schemeClr val="bg1">
                    <a:lumMod val="50000"/>
                  </a:schemeClr>
                </a:solidFill>
              </a:rPr>
              <a:t>The transnational social movement DiEM25 uses a distinctive form of legal action, legal mobilization, as well as the makes public claims with regard to the nature of the European political and constitutional order. </a:t>
            </a:r>
            <a:br>
              <a:rPr lang="en-GB" sz="3100" dirty="0">
                <a:solidFill>
                  <a:schemeClr val="bg1">
                    <a:lumMod val="50000"/>
                  </a:schemeClr>
                </a:solidFill>
              </a:rPr>
            </a:br>
            <a:br>
              <a:rPr lang="en-GB" sz="3100" dirty="0">
                <a:solidFill>
                  <a:schemeClr val="bg1">
                    <a:lumMod val="50000"/>
                  </a:schemeClr>
                </a:solidFill>
              </a:rPr>
            </a:br>
            <a:r>
              <a:rPr lang="en-GB" sz="3100" dirty="0">
                <a:solidFill>
                  <a:schemeClr val="bg1">
                    <a:lumMod val="50000"/>
                  </a:schemeClr>
                </a:solidFill>
              </a:rPr>
              <a:t>Since 2016, Varoufakis and DiEM25 have been campaigning for </a:t>
            </a:r>
            <a:r>
              <a:rPr lang="en-GB" sz="3100" i="1" dirty="0">
                <a:solidFill>
                  <a:schemeClr val="bg1">
                    <a:lumMod val="50000"/>
                  </a:schemeClr>
                </a:solidFill>
              </a:rPr>
              <a:t>transparency </a:t>
            </a:r>
            <a:r>
              <a:rPr lang="en-GB" sz="3100" dirty="0">
                <a:solidFill>
                  <a:schemeClr val="bg1">
                    <a:lumMod val="50000"/>
                  </a:schemeClr>
                </a:solidFill>
              </a:rPr>
              <a:t>regarding ECB decisions to discontinue Greek access to ECB liquidity, in particularly in relation to external legal opinions that were commissioned by the ECB before it took the decisions. </a:t>
            </a: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172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86890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3</a:t>
            </a:fld>
            <a:endParaRPr lang="nl-NL" altLang="it-IT" sz="1800">
              <a:solidFill>
                <a:srgbClr val="FFFFFF"/>
              </a:solidFill>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9" name="Picture 8"/>
          <p:cNvPicPr>
            <a:picLocks noChangeAspect="1"/>
          </p:cNvPicPr>
          <p:nvPr/>
        </p:nvPicPr>
        <p:blipFill>
          <a:blip r:embed="rId3"/>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11" name="Title 1"/>
          <p:cNvSpPr txBox="1">
            <a:spLocks/>
          </p:cNvSpPr>
          <p:nvPr/>
        </p:nvSpPr>
        <p:spPr>
          <a:xfrm>
            <a:off x="2218944" y="536959"/>
            <a:ext cx="9314688"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71500" indent="-571500">
              <a:buFont typeface="Arial" panose="020B0604020202020204" pitchFamily="34" charset="0"/>
              <a:buChar char="•"/>
            </a:pPr>
            <a:br>
              <a:rPr lang="it-IT" sz="4400" b="1" dirty="0"/>
            </a:br>
            <a:br>
              <a:rPr lang="it-IT" sz="3600" b="1" dirty="0">
                <a:solidFill>
                  <a:schemeClr val="bg1">
                    <a:lumMod val="50000"/>
                  </a:schemeClr>
                </a:solidFill>
              </a:rPr>
            </a:br>
            <a:r>
              <a:rPr lang="it-IT" sz="3600" b="1" dirty="0" err="1">
                <a:solidFill>
                  <a:schemeClr val="bg1">
                    <a:lumMod val="50000"/>
                  </a:schemeClr>
                </a:solidFill>
              </a:rPr>
              <a:t>Summary</a:t>
            </a:r>
            <a:r>
              <a:rPr lang="it-IT" sz="3600" b="1" dirty="0">
                <a:solidFill>
                  <a:schemeClr val="bg1">
                    <a:lumMod val="50000"/>
                  </a:schemeClr>
                </a:solidFill>
              </a:rPr>
              <a:t> last class</a:t>
            </a:r>
          </a:p>
          <a:p>
            <a:pPr marL="571500" indent="-571500">
              <a:buFont typeface="Arial" panose="020B0604020202020204" pitchFamily="34" charset="0"/>
              <a:buChar char="•"/>
            </a:pPr>
            <a:r>
              <a:rPr lang="en-GB" sz="3200" dirty="0"/>
              <a:t>Challenges to constitutional democracy</a:t>
            </a:r>
          </a:p>
          <a:p>
            <a:pPr marL="571500" indent="-571500">
              <a:buFont typeface="Arial" panose="020B0604020202020204" pitchFamily="34" charset="0"/>
              <a:buChar char="•"/>
            </a:pPr>
            <a:endParaRPr lang="en-GB" sz="3200" dirty="0"/>
          </a:p>
          <a:p>
            <a:pPr marL="1028700" lvl="1" indent="-571500">
              <a:buFont typeface="Arial" panose="020B0604020202020204" pitchFamily="34" charset="0"/>
              <a:buChar char="•"/>
            </a:pPr>
            <a:r>
              <a:rPr lang="en-GB" sz="2400" dirty="0"/>
              <a:t>Economic crisis</a:t>
            </a:r>
          </a:p>
          <a:p>
            <a:pPr marL="1028700" lvl="1" indent="-571500">
              <a:buFont typeface="Arial" panose="020B0604020202020204" pitchFamily="34" charset="0"/>
              <a:buChar char="•"/>
            </a:pPr>
            <a:r>
              <a:rPr lang="en-GB" sz="2400" dirty="0"/>
              <a:t>Secessionism/regional identity</a:t>
            </a:r>
          </a:p>
          <a:p>
            <a:pPr marL="1028700" lvl="1" indent="-571500">
              <a:buFont typeface="Arial" panose="020B0604020202020204" pitchFamily="34" charset="0"/>
              <a:buChar char="•"/>
            </a:pPr>
            <a:r>
              <a:rPr lang="en-GB" sz="2400" dirty="0" err="1"/>
              <a:t>Obsoletion</a:t>
            </a:r>
            <a:endParaRPr lang="en-GB" sz="2400" dirty="0"/>
          </a:p>
          <a:p>
            <a:pPr marL="1028700" lvl="1" indent="-571500">
              <a:buFont typeface="Arial" panose="020B0604020202020204" pitchFamily="34" charset="0"/>
              <a:buChar char="•"/>
            </a:pPr>
            <a:r>
              <a:rPr lang="en-GB" sz="2400" dirty="0"/>
              <a:t>Populism/</a:t>
            </a:r>
            <a:r>
              <a:rPr lang="en-GB" sz="2400" dirty="0" err="1"/>
              <a:t>sovereigntism</a:t>
            </a:r>
            <a:endParaRPr lang="en-GB" sz="2400" dirty="0"/>
          </a:p>
          <a:p>
            <a:pPr marL="1028700" lvl="1" indent="-571500">
              <a:buFont typeface="Arial" panose="020B0604020202020204" pitchFamily="34" charset="0"/>
              <a:buChar char="•"/>
            </a:pPr>
            <a:r>
              <a:rPr lang="en-GB" sz="2400" dirty="0"/>
              <a:t>Transnational constitutionalism</a:t>
            </a:r>
          </a:p>
          <a:p>
            <a:pPr marL="1028700" lvl="1" indent="-571500">
              <a:buFont typeface="Arial" panose="020B0604020202020204" pitchFamily="34" charset="0"/>
              <a:buChar char="•"/>
            </a:pPr>
            <a:endParaRPr lang="en-GB" sz="200" dirty="0"/>
          </a:p>
          <a:p>
            <a:pPr marL="571500" indent="-571500">
              <a:buFont typeface="Arial" panose="020B0604020202020204" pitchFamily="34" charset="0"/>
              <a:buChar char="•"/>
            </a:pPr>
            <a:endParaRPr lang="en-GB" sz="3200" dirty="0"/>
          </a:p>
          <a:p>
            <a:pPr lvl="1"/>
            <a:r>
              <a:rPr lang="en-GB" sz="200" dirty="0"/>
              <a:t>- </a:t>
            </a:r>
          </a:p>
          <a:p>
            <a:endParaRPr lang="en-GB" sz="3200" dirty="0"/>
          </a:p>
          <a:p>
            <a:pPr marL="457200" indent="-457200">
              <a:buFontTx/>
              <a:buChar char="-"/>
            </a:pPr>
            <a:endParaRPr lang="en-GB" sz="3200" dirty="0"/>
          </a:p>
        </p:txBody>
      </p:sp>
    </p:spTree>
    <p:extLst>
      <p:ext uri="{BB962C8B-B14F-4D97-AF65-F5344CB8AC3E}">
        <p14:creationId xmlns:p14="http://schemas.microsoft.com/office/powerpoint/2010/main" val="1271256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r>
              <a:rPr lang="en-US" sz="3600" b="1" dirty="0">
                <a:solidFill>
                  <a:srgbClr val="FFC000"/>
                </a:solidFill>
              </a:rPr>
              <a:t>Example</a:t>
            </a:r>
            <a:r>
              <a:rPr lang="it-IT" sz="2200" b="1" u="sng" dirty="0">
                <a:solidFill>
                  <a:srgbClr val="FFC000"/>
                </a:solidFill>
              </a:rPr>
              <a:t>  </a:t>
            </a:r>
            <a:r>
              <a:rPr lang="it-IT" sz="2200" b="1" u="sng" dirty="0">
                <a:solidFill>
                  <a:schemeClr val="bg1">
                    <a:lumMod val="50000"/>
                  </a:schemeClr>
                </a:solidFill>
              </a:rPr>
              <a:t> </a:t>
            </a:r>
            <a:br>
              <a:rPr lang="it-IT" sz="3600" b="1" u="sng" dirty="0">
                <a:solidFill>
                  <a:schemeClr val="bg1">
                    <a:lumMod val="50000"/>
                  </a:schemeClr>
                </a:solidFill>
              </a:rPr>
            </a:br>
            <a:r>
              <a:rPr lang="en-GB" sz="3100" dirty="0">
                <a:solidFill>
                  <a:schemeClr val="bg1">
                    <a:lumMod val="50000"/>
                  </a:schemeClr>
                </a:solidFill>
              </a:rPr>
              <a:t>The ECB has refused to make the legal opinions public, invoking the need to protect an ‘attorney-client privilege’ (letter ECB, 17-9-2015), and has failed so far to give clear justifications for its actions; </a:t>
            </a:r>
            <a:br>
              <a:rPr lang="en-GB" sz="3100" dirty="0">
                <a:solidFill>
                  <a:schemeClr val="bg1">
                    <a:lumMod val="50000"/>
                  </a:schemeClr>
                </a:solidFill>
              </a:rPr>
            </a:br>
            <a:r>
              <a:rPr lang="en-GB" sz="1300" dirty="0">
                <a:solidFill>
                  <a:schemeClr val="bg1">
                    <a:lumMod val="50000"/>
                  </a:schemeClr>
                </a:solidFill>
              </a:rPr>
              <a:t>  </a:t>
            </a:r>
            <a:br>
              <a:rPr lang="en-GB" sz="3100" dirty="0">
                <a:solidFill>
                  <a:schemeClr val="bg1">
                    <a:lumMod val="50000"/>
                  </a:schemeClr>
                </a:solidFill>
              </a:rPr>
            </a:br>
            <a:r>
              <a:rPr lang="en-GB" sz="3100" dirty="0">
                <a:solidFill>
                  <a:schemeClr val="bg1">
                    <a:lumMod val="50000"/>
                  </a:schemeClr>
                </a:solidFill>
              </a:rPr>
              <a:t>Varoufakis invokes </a:t>
            </a:r>
            <a:r>
              <a:rPr lang="en-GB" sz="3100" i="1" dirty="0">
                <a:solidFill>
                  <a:schemeClr val="bg1">
                    <a:lumMod val="50000"/>
                  </a:schemeClr>
                </a:solidFill>
              </a:rPr>
              <a:t>principles of democracy and self-rule </a:t>
            </a:r>
            <a:r>
              <a:rPr lang="en-GB" sz="3100" dirty="0">
                <a:solidFill>
                  <a:schemeClr val="bg1">
                    <a:lumMod val="50000"/>
                  </a:schemeClr>
                </a:solidFill>
              </a:rPr>
              <a:t>(legitimacy through participation/voice), while strongly criticizing a justification based purely on the rule of law (‘bureaucratic rationality’),  or worse, arbitrary discretionary power;</a:t>
            </a: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274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270859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r>
              <a:rPr lang="en-US" sz="3600" b="1" dirty="0">
                <a:solidFill>
                  <a:srgbClr val="FFC000"/>
                </a:solidFill>
              </a:rPr>
              <a:t>Example</a:t>
            </a:r>
            <a:r>
              <a:rPr lang="it-IT" sz="2200" b="1" u="sng" dirty="0">
                <a:solidFill>
                  <a:srgbClr val="FFC000"/>
                </a:solidFill>
              </a:rPr>
              <a:t>  </a:t>
            </a:r>
            <a:r>
              <a:rPr lang="it-IT" sz="2200" b="1" u="sng" dirty="0">
                <a:solidFill>
                  <a:schemeClr val="bg1">
                    <a:lumMod val="50000"/>
                  </a:schemeClr>
                </a:solidFill>
              </a:rPr>
              <a:t> </a:t>
            </a:r>
            <a:br>
              <a:rPr lang="it-IT" sz="3600" b="1" u="sng" dirty="0">
                <a:solidFill>
                  <a:schemeClr val="bg1">
                    <a:lumMod val="50000"/>
                  </a:schemeClr>
                </a:solidFill>
              </a:rPr>
            </a:br>
            <a:r>
              <a:rPr lang="en-GB" sz="3100" dirty="0">
                <a:solidFill>
                  <a:schemeClr val="bg1">
                    <a:lumMod val="50000"/>
                  </a:schemeClr>
                </a:solidFill>
              </a:rPr>
              <a:t>As DiEM25 has stated:</a:t>
            </a:r>
            <a:br>
              <a:rPr lang="en-GB" sz="3100" dirty="0">
                <a:solidFill>
                  <a:schemeClr val="bg1">
                    <a:lumMod val="50000"/>
                  </a:schemeClr>
                </a:solidFill>
              </a:rPr>
            </a:br>
            <a:br>
              <a:rPr lang="en-GB" sz="3100" dirty="0">
                <a:solidFill>
                  <a:schemeClr val="bg1">
                    <a:lumMod val="50000"/>
                  </a:schemeClr>
                </a:solidFill>
              </a:rPr>
            </a:br>
            <a:r>
              <a:rPr lang="en-GB" sz="3100" i="1" dirty="0">
                <a:solidFill>
                  <a:schemeClr val="bg1">
                    <a:lumMod val="50000"/>
                  </a:schemeClr>
                </a:solidFill>
              </a:rPr>
              <a:t>When a decision to close down a country’s banks is made in secret and in the absence of clear rules, arbitrary discretionary power decides the outcome against any concept of democratic accountability and in a manner that de-legitimises totally the EU’s decision-making in the eyes of Europe’s citizens. </a:t>
            </a:r>
            <a:br>
              <a:rPr lang="it-IT" sz="3100" b="1" dirty="0">
                <a:solidFill>
                  <a:schemeClr val="bg1">
                    <a:lumMod val="50000"/>
                  </a:schemeClr>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377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4284671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479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pic>
        <p:nvPicPr>
          <p:cNvPr id="3" name="Picture 2">
            <a:extLst>
              <a:ext uri="{FF2B5EF4-FFF2-40B4-BE49-F238E27FC236}">
                <a16:creationId xmlns:a16="http://schemas.microsoft.com/office/drawing/2014/main" id="{1786457A-4DD8-4CB4-88BA-38580C38111A}"/>
              </a:ext>
            </a:extLst>
          </p:cNvPr>
          <p:cNvPicPr>
            <a:picLocks noChangeAspect="1"/>
          </p:cNvPicPr>
          <p:nvPr/>
        </p:nvPicPr>
        <p:blipFill>
          <a:blip r:embed="rId6"/>
          <a:stretch>
            <a:fillRect/>
          </a:stretch>
        </p:blipFill>
        <p:spPr>
          <a:xfrm>
            <a:off x="1904471" y="3200400"/>
            <a:ext cx="8620125" cy="2438400"/>
          </a:xfrm>
          <a:prstGeom prst="rect">
            <a:avLst/>
          </a:prstGeom>
        </p:spPr>
      </p:pic>
    </p:spTree>
    <p:extLst>
      <p:ext uri="{BB962C8B-B14F-4D97-AF65-F5344CB8AC3E}">
        <p14:creationId xmlns:p14="http://schemas.microsoft.com/office/powerpoint/2010/main" val="1690676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r>
              <a:rPr lang="en-US" sz="3600" b="1" dirty="0">
                <a:solidFill>
                  <a:srgbClr val="FFC000"/>
                </a:solidFill>
              </a:rPr>
              <a:t>Example</a:t>
            </a:r>
            <a:r>
              <a:rPr lang="it-IT" sz="2200" b="1" u="sng" dirty="0">
                <a:solidFill>
                  <a:srgbClr val="FFC000"/>
                </a:solidFill>
              </a:rPr>
              <a:t>  </a:t>
            </a:r>
            <a:r>
              <a:rPr lang="it-IT" sz="2200" b="1" u="sng" dirty="0">
                <a:solidFill>
                  <a:schemeClr val="bg1">
                    <a:lumMod val="50000"/>
                  </a:schemeClr>
                </a:solidFill>
              </a:rPr>
              <a:t> </a:t>
            </a:r>
            <a:br>
              <a:rPr lang="it-IT" sz="3600" b="1" u="sng" dirty="0">
                <a:solidFill>
                  <a:schemeClr val="bg1">
                    <a:lumMod val="50000"/>
                  </a:schemeClr>
                </a:solidFill>
              </a:rPr>
            </a:br>
            <a:r>
              <a:rPr lang="en-GB" sz="2700" i="1" dirty="0">
                <a:solidFill>
                  <a:schemeClr val="bg1">
                    <a:lumMod val="50000"/>
                  </a:schemeClr>
                </a:solidFill>
              </a:rPr>
              <a:t>As DiEM25 Italy, we believe that creating a united, democratic, federal Europe by 2025 is the core of the political project of our movement, as the very name Democracy in Europe Movement 2025 illustrates. Capturing the citizens’ drive, in all the countries of the Union, to </a:t>
            </a:r>
            <a:r>
              <a:rPr lang="en-GB" sz="2700" b="1" i="1" dirty="0">
                <a:solidFill>
                  <a:schemeClr val="bg1">
                    <a:lumMod val="50000"/>
                  </a:schemeClr>
                </a:solidFill>
              </a:rPr>
              <a:t>have their say</a:t>
            </a:r>
            <a:r>
              <a:rPr lang="en-GB" sz="2700" i="1" dirty="0">
                <a:solidFill>
                  <a:schemeClr val="bg1">
                    <a:lumMod val="50000"/>
                  </a:schemeClr>
                </a:solidFill>
              </a:rPr>
              <a:t>, and believing that we cannot leave referendums in the hands of </a:t>
            </a:r>
            <a:r>
              <a:rPr lang="en-GB" sz="2700" b="1" i="1" dirty="0">
                <a:solidFill>
                  <a:schemeClr val="bg1">
                    <a:lumMod val="50000"/>
                  </a:schemeClr>
                </a:solidFill>
              </a:rPr>
              <a:t>reactionary and nationalist </a:t>
            </a:r>
            <a:r>
              <a:rPr lang="en-GB" sz="2700" i="1" dirty="0">
                <a:solidFill>
                  <a:schemeClr val="bg1">
                    <a:lumMod val="50000"/>
                  </a:schemeClr>
                </a:solidFill>
              </a:rPr>
              <a:t>forces, we therefore propose that DiEM25 launch a pan-European campaign to hold a non-binding referendum for the whole continent. The goal: to ask the Europeans to elect a </a:t>
            </a:r>
            <a:r>
              <a:rPr lang="en-GB" sz="2700" b="1" i="1" dirty="0">
                <a:solidFill>
                  <a:schemeClr val="bg1">
                    <a:lumMod val="50000"/>
                  </a:schemeClr>
                </a:solidFill>
              </a:rPr>
              <a:t>Constituent Assembly </a:t>
            </a:r>
            <a:r>
              <a:rPr lang="en-GB" sz="2700" i="1" dirty="0">
                <a:solidFill>
                  <a:schemeClr val="bg1">
                    <a:lumMod val="50000"/>
                  </a:schemeClr>
                </a:solidFill>
              </a:rPr>
              <a:t>for the EU together with the 2024 European elections. This Assembly would then write a democratic constitution that would replace all existing European Treaties (DiEM25, Naples, Nov. 2017)</a:t>
            </a:r>
            <a:r>
              <a:rPr lang="en-GB" sz="3100" i="1" dirty="0">
                <a:solidFill>
                  <a:schemeClr val="bg1">
                    <a:lumMod val="50000"/>
                  </a:schemeClr>
                </a:solidFill>
              </a:rPr>
              <a:t>. </a:t>
            </a:r>
            <a:br>
              <a:rPr lang="en-GB" sz="3100" dirty="0">
                <a:solidFill>
                  <a:schemeClr val="bg1">
                    <a:lumMod val="50000"/>
                  </a:schemeClr>
                </a:solidFill>
              </a:rPr>
            </a:br>
            <a:br>
              <a:rPr lang="it-IT" sz="3100" b="1" dirty="0">
                <a:solidFill>
                  <a:schemeClr val="bg1">
                    <a:lumMod val="50000"/>
                  </a:schemeClr>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581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651390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br>
              <a:rPr lang="it-IT" sz="3600" b="1" u="sng" dirty="0">
                <a:solidFill>
                  <a:schemeClr val="bg1">
                    <a:lumMod val="50000"/>
                  </a:schemeClr>
                </a:solidFill>
              </a:rPr>
            </a:br>
            <a:br>
              <a:rPr lang="en-GB" sz="3100" dirty="0">
                <a:solidFill>
                  <a:schemeClr val="bg1">
                    <a:lumMod val="50000"/>
                  </a:schemeClr>
                </a:solidFill>
              </a:rPr>
            </a:br>
            <a:br>
              <a:rPr lang="it-IT" sz="3100" b="1" dirty="0">
                <a:solidFill>
                  <a:schemeClr val="bg1">
                    <a:lumMod val="50000"/>
                  </a:schemeClr>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684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pic>
        <p:nvPicPr>
          <p:cNvPr id="3" name="Picture 2">
            <a:extLst>
              <a:ext uri="{FF2B5EF4-FFF2-40B4-BE49-F238E27FC236}">
                <a16:creationId xmlns:a16="http://schemas.microsoft.com/office/drawing/2014/main" id="{00B67465-F471-426F-A06E-948882D187BE}"/>
              </a:ext>
            </a:extLst>
          </p:cNvPr>
          <p:cNvPicPr>
            <a:picLocks noChangeAspect="1"/>
          </p:cNvPicPr>
          <p:nvPr/>
        </p:nvPicPr>
        <p:blipFill>
          <a:blip r:embed="rId6"/>
          <a:stretch>
            <a:fillRect/>
          </a:stretch>
        </p:blipFill>
        <p:spPr>
          <a:xfrm>
            <a:off x="3191934" y="2442994"/>
            <a:ext cx="5137150" cy="3665705"/>
          </a:xfrm>
          <a:prstGeom prst="rect">
            <a:avLst/>
          </a:prstGeom>
        </p:spPr>
      </p:pic>
    </p:spTree>
    <p:extLst>
      <p:ext uri="{BB962C8B-B14F-4D97-AF65-F5344CB8AC3E}">
        <p14:creationId xmlns:p14="http://schemas.microsoft.com/office/powerpoint/2010/main" val="4139783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a:b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r>
              <a:rPr lang="en-US" sz="3600" b="1" dirty="0">
                <a:solidFill>
                  <a:srgbClr val="FFC000"/>
                </a:solidFill>
              </a:rPr>
              <a:t>Example</a:t>
            </a:r>
            <a:r>
              <a:rPr lang="it-IT" sz="2200" b="1" u="sng" dirty="0">
                <a:solidFill>
                  <a:srgbClr val="FFC000"/>
                </a:solidFill>
              </a:rPr>
              <a:t>  </a:t>
            </a:r>
            <a:r>
              <a:rPr lang="it-IT" sz="2200" b="1" u="sng" dirty="0">
                <a:solidFill>
                  <a:schemeClr val="bg1">
                    <a:lumMod val="50000"/>
                  </a:schemeClr>
                </a:solidFill>
              </a:rPr>
              <a:t> </a:t>
            </a:r>
            <a:br>
              <a:rPr lang="it-IT" sz="3600" b="1" u="sng" dirty="0">
                <a:solidFill>
                  <a:schemeClr val="bg1">
                    <a:lumMod val="50000"/>
                  </a:schemeClr>
                </a:solidFill>
              </a:rPr>
            </a:br>
            <a:r>
              <a:rPr lang="en-GB" sz="2700" i="1" dirty="0">
                <a:solidFill>
                  <a:schemeClr val="bg1">
                    <a:lumMod val="50000"/>
                  </a:schemeClr>
                </a:solidFill>
              </a:rPr>
              <a:t>…</a:t>
            </a:r>
            <a:br>
              <a:rPr lang="en-GB" sz="3100" dirty="0">
                <a:solidFill>
                  <a:schemeClr val="bg1">
                    <a:lumMod val="50000"/>
                  </a:schemeClr>
                </a:solidFill>
              </a:rPr>
            </a:br>
            <a:br>
              <a:rPr lang="it-IT" sz="3100" b="1" dirty="0">
                <a:solidFill>
                  <a:schemeClr val="bg1">
                    <a:lumMod val="50000"/>
                  </a:schemeClr>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786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pic>
        <p:nvPicPr>
          <p:cNvPr id="3" name="Picture 2">
            <a:extLst>
              <a:ext uri="{FF2B5EF4-FFF2-40B4-BE49-F238E27FC236}">
                <a16:creationId xmlns:a16="http://schemas.microsoft.com/office/drawing/2014/main" id="{01E2EA68-ACFD-4C63-BF87-E5AC05AE6BEE}"/>
              </a:ext>
            </a:extLst>
          </p:cNvPr>
          <p:cNvPicPr>
            <a:picLocks noChangeAspect="1"/>
          </p:cNvPicPr>
          <p:nvPr/>
        </p:nvPicPr>
        <p:blipFill>
          <a:blip r:embed="rId6"/>
          <a:stretch>
            <a:fillRect/>
          </a:stretch>
        </p:blipFill>
        <p:spPr>
          <a:xfrm>
            <a:off x="1085559" y="1226421"/>
            <a:ext cx="8477250" cy="4857750"/>
          </a:xfrm>
          <a:prstGeom prst="rect">
            <a:avLst/>
          </a:prstGeom>
        </p:spPr>
      </p:pic>
      <p:cxnSp>
        <p:nvCxnSpPr>
          <p:cNvPr id="8" name="Straight Connector 7">
            <a:extLst>
              <a:ext uri="{FF2B5EF4-FFF2-40B4-BE49-F238E27FC236}">
                <a16:creationId xmlns:a16="http://schemas.microsoft.com/office/drawing/2014/main" id="{3914EA93-C307-4289-A782-DEBF5422C815}"/>
              </a:ext>
            </a:extLst>
          </p:cNvPr>
          <p:cNvCxnSpPr/>
          <p:nvPr/>
        </p:nvCxnSpPr>
        <p:spPr>
          <a:xfrm>
            <a:off x="7340138" y="1878103"/>
            <a:ext cx="2222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349D33-8994-4549-BC4C-36611C75980B}"/>
              </a:ext>
            </a:extLst>
          </p:cNvPr>
          <p:cNvCxnSpPr/>
          <p:nvPr/>
        </p:nvCxnSpPr>
        <p:spPr>
          <a:xfrm>
            <a:off x="1399309" y="2163507"/>
            <a:ext cx="2222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87C884-2D57-40CF-BF6F-6C504746909C}"/>
              </a:ext>
            </a:extLst>
          </p:cNvPr>
          <p:cNvCxnSpPr/>
          <p:nvPr/>
        </p:nvCxnSpPr>
        <p:spPr>
          <a:xfrm>
            <a:off x="2878975" y="2978154"/>
            <a:ext cx="2222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525511-CD70-4EB6-AD05-5845BF892B59}"/>
              </a:ext>
            </a:extLst>
          </p:cNvPr>
          <p:cNvCxnSpPr/>
          <p:nvPr/>
        </p:nvCxnSpPr>
        <p:spPr>
          <a:xfrm>
            <a:off x="3990310" y="3812197"/>
            <a:ext cx="2222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0FA468-AB5B-43DE-82A8-9AF41198A1B1}"/>
              </a:ext>
            </a:extLst>
          </p:cNvPr>
          <p:cNvCxnSpPr/>
          <p:nvPr/>
        </p:nvCxnSpPr>
        <p:spPr>
          <a:xfrm>
            <a:off x="3621980" y="5203194"/>
            <a:ext cx="2222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4072E0-D5F4-40BD-83D2-45A82B8CCC7B}"/>
              </a:ext>
            </a:extLst>
          </p:cNvPr>
          <p:cNvCxnSpPr/>
          <p:nvPr/>
        </p:nvCxnSpPr>
        <p:spPr>
          <a:xfrm>
            <a:off x="5174292" y="5203194"/>
            <a:ext cx="2222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8D2397-E614-40E7-9605-09C8FD35308F}"/>
              </a:ext>
            </a:extLst>
          </p:cNvPr>
          <p:cNvCxnSpPr/>
          <p:nvPr/>
        </p:nvCxnSpPr>
        <p:spPr>
          <a:xfrm>
            <a:off x="1696198" y="5496910"/>
            <a:ext cx="22226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01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85559" y="812349"/>
            <a:ext cx="10978104" cy="5510621"/>
          </a:xfrm>
        </p:spPr>
        <p:txBody>
          <a:bodyPr anchor="t" anchorCtr="0">
            <a:normAutofit fontScale="90000"/>
          </a:bodyPr>
          <a:lstStyle/>
          <a:p>
            <a:br>
              <a:rPr lang="it-IT" sz="4400" b="1" dirty="0"/>
            </a:br>
            <a:br>
              <a:rPr lang="it-IT" sz="4400" dirty="0"/>
            </a:br>
            <a:r>
              <a:rPr lang="en-US" sz="3600" b="1" dirty="0">
                <a:solidFill>
                  <a:srgbClr val="C00000"/>
                </a:solidFill>
              </a:rPr>
              <a:t>5. Trans-European movements and constitutional claims</a:t>
            </a:r>
            <a:br>
              <a:rPr lang="en-US" sz="3600" b="1" dirty="0">
                <a:solidFill>
                  <a:srgbClr val="C00000"/>
                </a:solidFill>
              </a:rPr>
            </a:br>
            <a:r>
              <a:rPr lang="en-US" sz="200" b="1" dirty="0">
                <a:solidFill>
                  <a:srgbClr val="C00000"/>
                </a:solidFill>
              </a:rPr>
              <a:t> </a:t>
            </a:r>
            <a:r>
              <a:rPr lang="en-US" sz="1100" b="1" dirty="0">
                <a:solidFill>
                  <a:srgbClr val="C00000"/>
                </a:solidFill>
              </a:rPr>
              <a:t> </a:t>
            </a:r>
            <a:br>
              <a:rPr lang="en-US" sz="3600" b="1" dirty="0">
                <a:solidFill>
                  <a:srgbClr val="C00000"/>
                </a:solidFill>
              </a:rPr>
            </a:br>
            <a:br>
              <a:rPr lang="it-IT" sz="3600" b="1" u="sng" dirty="0">
                <a:solidFill>
                  <a:schemeClr val="bg1">
                    <a:lumMod val="50000"/>
                  </a:schemeClr>
                </a:solidFill>
              </a:rPr>
            </a:br>
            <a:br>
              <a:rPr lang="en-GB" sz="3100" dirty="0">
                <a:solidFill>
                  <a:schemeClr val="bg1">
                    <a:lumMod val="50000"/>
                  </a:schemeClr>
                </a:solidFill>
              </a:rPr>
            </a:br>
            <a:br>
              <a:rPr lang="it-IT" sz="3100" b="1" dirty="0">
                <a:solidFill>
                  <a:schemeClr val="bg1">
                    <a:lumMod val="50000"/>
                  </a:schemeClr>
                </a:solidFill>
              </a:rPr>
            </a:br>
            <a:br>
              <a:rPr lang="it-IT" sz="3600" dirty="0"/>
            </a:br>
            <a:br>
              <a:rPr lang="it-IT" sz="4400" dirty="0"/>
            </a:br>
            <a:br>
              <a:rPr lang="it-IT" sz="4400" dirty="0"/>
            </a:br>
            <a:br>
              <a:rPr lang="it-IT" sz="4400" dirty="0"/>
            </a:br>
            <a:br>
              <a:rPr lang="it-IT" sz="4400" dirty="0"/>
            </a:br>
            <a:endParaRPr lang="it-IT" sz="4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7888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6" name="Rectangle 5">
            <a:extLst>
              <a:ext uri="{FF2B5EF4-FFF2-40B4-BE49-F238E27FC236}">
                <a16:creationId xmlns:a16="http://schemas.microsoft.com/office/drawing/2014/main" id="{F25F02C0-D7F6-4193-B9FA-DCCE93D89DFC}"/>
              </a:ext>
            </a:extLst>
          </p:cNvPr>
          <p:cNvSpPr/>
          <p:nvPr/>
        </p:nvSpPr>
        <p:spPr>
          <a:xfrm>
            <a:off x="552208" y="402847"/>
            <a:ext cx="4398705" cy="584775"/>
          </a:xfrm>
          <a:prstGeom prst="rect">
            <a:avLst/>
          </a:prstGeom>
        </p:spPr>
        <p:txBody>
          <a:bodyPr wrap="none">
            <a:spAutoFit/>
          </a:bodyPr>
          <a:lstStyle/>
          <a:p>
            <a:r>
              <a:rPr lang="en-US" sz="3200" b="1" dirty="0"/>
              <a:t>Constitutional Sociology </a:t>
            </a:r>
          </a:p>
        </p:txBody>
      </p:sp>
      <p:pic>
        <p:nvPicPr>
          <p:cNvPr id="8" name="Picture 7">
            <a:extLst>
              <a:ext uri="{FF2B5EF4-FFF2-40B4-BE49-F238E27FC236}">
                <a16:creationId xmlns:a16="http://schemas.microsoft.com/office/drawing/2014/main" id="{E10A4C2F-1CC2-47A5-94F3-DD1561FB1A09}"/>
              </a:ext>
            </a:extLst>
          </p:cNvPr>
          <p:cNvPicPr>
            <a:picLocks noChangeAspect="1"/>
          </p:cNvPicPr>
          <p:nvPr/>
        </p:nvPicPr>
        <p:blipFill>
          <a:blip r:embed="rId6"/>
          <a:stretch>
            <a:fillRect/>
          </a:stretch>
        </p:blipFill>
        <p:spPr>
          <a:xfrm>
            <a:off x="1085559" y="2305699"/>
            <a:ext cx="6711779" cy="4426773"/>
          </a:xfrm>
          <a:prstGeom prst="rect">
            <a:avLst/>
          </a:prstGeom>
        </p:spPr>
      </p:pic>
      <p:sp>
        <p:nvSpPr>
          <p:cNvPr id="9" name="Rectangle 8">
            <a:extLst>
              <a:ext uri="{FF2B5EF4-FFF2-40B4-BE49-F238E27FC236}">
                <a16:creationId xmlns:a16="http://schemas.microsoft.com/office/drawing/2014/main" id="{F999B767-2B5D-4B47-8233-829A32C96256}"/>
              </a:ext>
            </a:extLst>
          </p:cNvPr>
          <p:cNvSpPr/>
          <p:nvPr/>
        </p:nvSpPr>
        <p:spPr>
          <a:xfrm>
            <a:off x="8005157" y="5618804"/>
            <a:ext cx="3191514" cy="646331"/>
          </a:xfrm>
          <a:prstGeom prst="rect">
            <a:avLst/>
          </a:prstGeom>
        </p:spPr>
        <p:txBody>
          <a:bodyPr wrap="square">
            <a:spAutoFit/>
          </a:bodyPr>
          <a:lstStyle/>
          <a:p>
            <a:r>
              <a:rPr lang="en-GB" dirty="0"/>
              <a:t>https://www.youtube.com/watch?v=RoT0LsrB840</a:t>
            </a:r>
          </a:p>
        </p:txBody>
      </p:sp>
    </p:spTree>
    <p:extLst>
      <p:ext uri="{BB962C8B-B14F-4D97-AF65-F5344CB8AC3E}">
        <p14:creationId xmlns:p14="http://schemas.microsoft.com/office/powerpoint/2010/main" val="157904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420848" cy="6010232"/>
          </a:xfrm>
        </p:spPr>
        <p:txBody>
          <a:bodyPr anchor="t" anchorCtr="0">
            <a:normAutofit/>
          </a:bodyPr>
          <a:lstStyle/>
          <a:p>
            <a:br>
              <a:rPr lang="it-IT" sz="4400" b="1" dirty="0"/>
            </a:br>
            <a:br>
              <a:rPr lang="it-IT" sz="3600" b="1" dirty="0">
                <a:solidFill>
                  <a:schemeClr val="bg1">
                    <a:lumMod val="50000"/>
                  </a:schemeClr>
                </a:solidFill>
              </a:rPr>
            </a:br>
            <a:r>
              <a:rPr lang="en-GB" sz="44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843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348173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420848" cy="6010232"/>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 In at least two EU member states – Hungary and Poland – the constitutional democratic system is strongly challenged in the name of the </a:t>
            </a:r>
            <a:r>
              <a:rPr lang="en-GB" sz="3200" i="1" dirty="0">
                <a:solidFill>
                  <a:schemeClr val="bg1">
                    <a:lumMod val="50000"/>
                  </a:schemeClr>
                </a:solidFill>
              </a:rPr>
              <a:t>People</a:t>
            </a:r>
            <a:r>
              <a:rPr lang="en-GB" sz="3200" dirty="0">
                <a:solidFill>
                  <a:schemeClr val="bg1">
                    <a:lumMod val="50000"/>
                  </a:schemeClr>
                </a:solidFill>
              </a:rPr>
              <a:t> or even the </a:t>
            </a:r>
            <a:r>
              <a:rPr lang="en-GB" sz="3200" i="1" dirty="0">
                <a:solidFill>
                  <a:schemeClr val="bg1">
                    <a:lumMod val="50000"/>
                  </a:schemeClr>
                </a:solidFill>
              </a:rPr>
              <a:t>Nation</a:t>
            </a:r>
            <a:r>
              <a:rPr lang="en-GB" sz="3200" dirty="0">
                <a:solidFill>
                  <a:schemeClr val="bg1">
                    <a:lumMod val="50000"/>
                  </a:schemeClr>
                </a:solidFill>
              </a:rPr>
              <a:t>;</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 One of the populist arguments is that liberal constitutionalism is a ‘foreign import’ and does not dovetail with national/local traditions and ideas</a:t>
            </a:r>
            <a:br>
              <a:rPr lang="en-GB" sz="3200" dirty="0">
                <a:solidFill>
                  <a:schemeClr val="bg1">
                    <a:lumMod val="50000"/>
                  </a:schemeClr>
                </a:solidFill>
              </a:rPr>
            </a:b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865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73692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420848" cy="6010232"/>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Specifically regarding constitutionalism, populism entails:</a:t>
            </a:r>
            <a:br>
              <a:rPr lang="en-GB" sz="3200" dirty="0">
                <a:solidFill>
                  <a:schemeClr val="bg1">
                    <a:lumMod val="50000"/>
                  </a:schemeClr>
                </a:solidFill>
              </a:rPr>
            </a:br>
            <a:br>
              <a:rPr lang="en-GB" sz="3200" dirty="0">
                <a:solidFill>
                  <a:schemeClr val="bg1">
                    <a:lumMod val="50000"/>
                  </a:schemeClr>
                </a:solidFill>
              </a:rPr>
            </a:br>
            <a:r>
              <a:rPr lang="en-GB" sz="3100" dirty="0">
                <a:solidFill>
                  <a:schemeClr val="bg1">
                    <a:lumMod val="50000"/>
                  </a:schemeClr>
                </a:solidFill>
              </a:rPr>
              <a:t>1. </a:t>
            </a:r>
            <a:r>
              <a:rPr lang="en-GB" sz="3100" i="1" dirty="0">
                <a:solidFill>
                  <a:srgbClr val="C00000"/>
                </a:solidFill>
              </a:rPr>
              <a:t>Popular sovereignty</a:t>
            </a:r>
            <a:r>
              <a:rPr lang="en-GB" sz="3100" dirty="0">
                <a:solidFill>
                  <a:schemeClr val="bg1">
                    <a:lumMod val="50000"/>
                  </a:schemeClr>
                </a:solidFill>
              </a:rPr>
              <a:t>, meaning that the will of the People should be central to politics and ought not to be limited, and the relation between citizens and institutions should be direct</a:t>
            </a:r>
            <a:br>
              <a:rPr lang="en-GB" sz="3100" dirty="0">
                <a:solidFill>
                  <a:schemeClr val="bg1">
                    <a:lumMod val="50000"/>
                  </a:schemeClr>
                </a:solidFill>
              </a:rPr>
            </a:br>
            <a:br>
              <a:rPr lang="en-GB" sz="3100" dirty="0">
                <a:solidFill>
                  <a:schemeClr val="bg1">
                    <a:lumMod val="50000"/>
                  </a:schemeClr>
                </a:solidFill>
              </a:rPr>
            </a:br>
            <a:r>
              <a:rPr lang="en-GB" sz="2700" dirty="0">
                <a:solidFill>
                  <a:schemeClr val="bg1">
                    <a:lumMod val="50000"/>
                  </a:schemeClr>
                </a:solidFill>
              </a:rPr>
              <a:t>E.g., constitutional  experts close to the populist government in Poland have argued in favour of an idea of democracy in which the ‘nation as a political community of all citizens that constitute the state is the primary category’, against a view, in which ‘the attribute of sovereignty is transferred to the law itself, in particular to the most important of normative acts – the constitution’ </a:t>
            </a:r>
            <a:br>
              <a:rPr lang="en-GB" sz="3200" dirty="0">
                <a:solidFill>
                  <a:schemeClr val="bg1">
                    <a:lumMod val="50000"/>
                  </a:schemeClr>
                </a:solidFill>
              </a:rPr>
            </a:br>
            <a:r>
              <a:rPr lang="en-GB" sz="3200" dirty="0">
                <a:solidFill>
                  <a:schemeClr val="bg1">
                    <a:lumMod val="50000"/>
                  </a:schemeClr>
                </a:solidFill>
              </a:rPr>
              <a:t>	</a:t>
            </a: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5945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03462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4</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474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a:solidFill>
                  <a:schemeClr val="bg1">
                    <a:lumMod val="50000"/>
                  </a:schemeClr>
                </a:solidFill>
              </a:rPr>
              <a:t>The student will be evaluated at the end of the course by means of a written essay, to be handed in at the end of the semester </a:t>
            </a:r>
          </a:p>
          <a:p>
            <a:pPr>
              <a:spcBef>
                <a:spcPts val="1500"/>
              </a:spcBef>
            </a:pPr>
            <a:r>
              <a:rPr lang="it-IT" altLang="it-IT" sz="2400" dirty="0">
                <a:solidFill>
                  <a:schemeClr val="bg1">
                    <a:lumMod val="50000"/>
                  </a:schemeClr>
                </a:solidFill>
              </a:rPr>
              <a:t>	(</a:t>
            </a:r>
            <a:r>
              <a:rPr lang="it-IT" altLang="it-IT" sz="2400" b="1" dirty="0">
                <a:solidFill>
                  <a:srgbClr val="9B2D1F"/>
                </a:solidFill>
              </a:rPr>
              <a:t>i. 31 May; ii. 30 June</a:t>
            </a:r>
            <a:r>
              <a:rPr lang="it-IT" altLang="it-IT" sz="2400" dirty="0">
                <a:solidFill>
                  <a:schemeClr val="bg1">
                    <a:lumMod val="50000"/>
                  </a:schemeClr>
                </a:solidFill>
              </a:rPr>
              <a:t>);</a:t>
            </a:r>
          </a:p>
          <a:p>
            <a:pPr>
              <a:spcBef>
                <a:spcPts val="1500"/>
              </a:spcBef>
            </a:pPr>
            <a:r>
              <a:rPr lang="it-IT" altLang="it-IT" sz="2400" dirty="0">
                <a:solidFill>
                  <a:schemeClr val="bg1">
                    <a:lumMod val="50000"/>
                  </a:schemeClr>
                </a:solidFill>
              </a:rPr>
              <a:t>The written essay will be of </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BA</a:t>
            </a:r>
            <a:r>
              <a:rPr lang="it-IT" altLang="it-IT" sz="2400" dirty="0">
                <a:solidFill>
                  <a:schemeClr val="bg1">
                    <a:lumMod val="50000"/>
                  </a:schemeClr>
                </a:solidFill>
              </a:rPr>
              <a:t>: a minimum of 2.000 </a:t>
            </a:r>
            <a:r>
              <a:rPr lang="it-IT" altLang="it-IT" sz="2400" dirty="0" err="1">
                <a:solidFill>
                  <a:schemeClr val="bg1">
                    <a:lumMod val="50000"/>
                  </a:schemeClr>
                </a:solidFill>
              </a:rPr>
              <a:t>words</a:t>
            </a:r>
            <a:r>
              <a:rPr lang="it-IT" altLang="it-IT" sz="2400" dirty="0">
                <a:solidFill>
                  <a:schemeClr val="bg1">
                    <a:lumMod val="50000"/>
                  </a:schemeClr>
                </a:solidFill>
              </a:rPr>
              <a:t>, and </a:t>
            </a:r>
            <a:r>
              <a:rPr lang="it-IT" altLang="it-IT" sz="2400" dirty="0" err="1">
                <a:solidFill>
                  <a:schemeClr val="bg1">
                    <a:lumMod val="50000"/>
                  </a:schemeClr>
                </a:solidFill>
              </a:rPr>
              <a:t>needs</a:t>
            </a:r>
            <a:r>
              <a:rPr lang="it-IT" altLang="it-IT" sz="2400" dirty="0">
                <a:solidFill>
                  <a:schemeClr val="bg1">
                    <a:lumMod val="50000"/>
                  </a:schemeClr>
                </a:solidFill>
              </a:rPr>
              <a:t> to </a:t>
            </a:r>
            <a:r>
              <a:rPr lang="it-IT" altLang="it-IT" sz="2400" dirty="0" err="1">
                <a:solidFill>
                  <a:schemeClr val="bg1">
                    <a:lumMod val="50000"/>
                  </a:schemeClr>
                </a:solidFill>
              </a:rPr>
              <a:t>contain</a:t>
            </a:r>
            <a:r>
              <a:rPr lang="it-IT" altLang="it-IT" sz="2400" dirty="0">
                <a:solidFill>
                  <a:schemeClr val="bg1">
                    <a:lumMod val="50000"/>
                  </a:schemeClr>
                </a:solidFill>
              </a:rPr>
              <a:t> a </a:t>
            </a:r>
            <a:r>
              <a:rPr lang="it-IT" altLang="it-IT" sz="2400" dirty="0" err="1">
                <a:solidFill>
                  <a:schemeClr val="bg1">
                    <a:lumMod val="50000"/>
                  </a:schemeClr>
                </a:solidFill>
              </a:rPr>
              <a:t>bibliography</a:t>
            </a:r>
            <a:r>
              <a:rPr lang="it-IT" altLang="it-IT" sz="2400" dirty="0">
                <a:solidFill>
                  <a:schemeClr val="bg1">
                    <a:lumMod val="50000"/>
                  </a:schemeClr>
                </a:solidFill>
              </a:rPr>
              <a:t> with </a:t>
            </a:r>
            <a:r>
              <a:rPr lang="it-IT" altLang="it-IT" sz="2400" dirty="0" err="1">
                <a:solidFill>
                  <a:schemeClr val="bg1">
                    <a:lumMod val="50000"/>
                  </a:schemeClr>
                </a:solidFill>
              </a:rPr>
              <a:t>at</a:t>
            </a:r>
            <a:r>
              <a:rPr lang="it-IT" altLang="it-IT" sz="2400" dirty="0">
                <a:solidFill>
                  <a:schemeClr val="bg1">
                    <a:lumMod val="50000"/>
                  </a:schemeClr>
                </a:solidFill>
              </a:rPr>
              <a:t> </a:t>
            </a:r>
            <a:r>
              <a:rPr lang="it-IT" altLang="it-IT" sz="2400" dirty="0" err="1">
                <a:solidFill>
                  <a:schemeClr val="bg1">
                    <a:lumMod val="50000"/>
                  </a:schemeClr>
                </a:solidFill>
              </a:rPr>
              <a:t>least</a:t>
            </a:r>
            <a:r>
              <a:rPr lang="it-IT" altLang="it-IT" sz="2400" dirty="0">
                <a:solidFill>
                  <a:schemeClr val="bg1">
                    <a:lumMod val="50000"/>
                  </a:schemeClr>
                </a:solidFill>
              </a:rPr>
              <a:t> 5 </a:t>
            </a:r>
            <a:r>
              <a:rPr lang="it-IT" altLang="it-IT" sz="2400" dirty="0" err="1">
                <a:solidFill>
                  <a:schemeClr val="bg1">
                    <a:lumMod val="50000"/>
                  </a:schemeClr>
                </a:solidFill>
              </a:rPr>
              <a:t>academic</a:t>
            </a:r>
            <a:r>
              <a:rPr lang="it-IT" altLang="it-IT" sz="2400" dirty="0">
                <a:solidFill>
                  <a:schemeClr val="bg1">
                    <a:lumMod val="50000"/>
                  </a:schemeClr>
                </a:solidFill>
              </a:rPr>
              <a:t> </a:t>
            </a:r>
            <a:r>
              <a:rPr lang="it-IT" altLang="it-IT" sz="2400" dirty="0" err="1">
                <a:solidFill>
                  <a:schemeClr val="bg1">
                    <a:lumMod val="50000"/>
                  </a:schemeClr>
                </a:solidFill>
              </a:rPr>
              <a:t>resources</a:t>
            </a:r>
            <a:r>
              <a:rPr lang="it-IT" altLang="it-IT" sz="2400" dirty="0">
                <a:solidFill>
                  <a:schemeClr val="bg1">
                    <a:lumMod val="50000"/>
                  </a:schemeClr>
                </a:solidFill>
              </a:rPr>
              <a:t>.</a:t>
            </a:r>
          </a:p>
          <a:p>
            <a:pPr>
              <a:spcBef>
                <a:spcPts val="1500"/>
              </a:spcBef>
            </a:pPr>
            <a:r>
              <a:rPr lang="it-IT" altLang="it-IT" sz="2400" dirty="0">
                <a:solidFill>
                  <a:schemeClr val="bg1">
                    <a:lumMod val="50000"/>
                  </a:schemeClr>
                </a:solidFill>
              </a:rPr>
              <a:t>	</a:t>
            </a: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16085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420848" cy="6010232"/>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Specifically regarding constitutionalism, populism entails:</a:t>
            </a:r>
            <a:br>
              <a:rPr lang="en-GB" sz="3200" dirty="0">
                <a:solidFill>
                  <a:schemeClr val="bg1">
                    <a:lumMod val="50000"/>
                  </a:schemeClr>
                </a:solidFill>
              </a:rPr>
            </a:br>
            <a:br>
              <a:rPr lang="en-GB" sz="3200" dirty="0">
                <a:solidFill>
                  <a:schemeClr val="bg1">
                    <a:lumMod val="50000"/>
                  </a:schemeClr>
                </a:solidFill>
              </a:rPr>
            </a:br>
            <a:r>
              <a:rPr lang="en-GB" sz="3100" dirty="0">
                <a:solidFill>
                  <a:schemeClr val="bg1">
                    <a:lumMod val="50000"/>
                  </a:schemeClr>
                </a:solidFill>
              </a:rPr>
              <a:t>2. </a:t>
            </a:r>
            <a:r>
              <a:rPr lang="en-GB" sz="3100" i="1" dirty="0">
                <a:solidFill>
                  <a:srgbClr val="C00000"/>
                </a:solidFill>
              </a:rPr>
              <a:t>Extreme majoritarianism</a:t>
            </a:r>
            <a:r>
              <a:rPr lang="en-GB" sz="3100" dirty="0">
                <a:solidFill>
                  <a:schemeClr val="bg1">
                    <a:lumMod val="50000"/>
                  </a:schemeClr>
                </a:solidFill>
              </a:rPr>
              <a:t>, meaning that the political will of the (ethnic) majority should have the final say in politics, without being hindered by minorities (internal or external)</a:t>
            </a:r>
            <a:br>
              <a:rPr lang="en-GB" sz="3100" dirty="0">
                <a:solidFill>
                  <a:schemeClr val="bg1">
                    <a:lumMod val="50000"/>
                  </a:schemeClr>
                </a:solidFill>
              </a:rPr>
            </a:br>
            <a:r>
              <a:rPr lang="en-GB" sz="1300" dirty="0">
                <a:solidFill>
                  <a:schemeClr val="bg1">
                    <a:lumMod val="50000"/>
                  </a:schemeClr>
                </a:solidFill>
              </a:rPr>
              <a:t>  </a:t>
            </a:r>
            <a:br>
              <a:rPr lang="en-GB" sz="3100" dirty="0">
                <a:solidFill>
                  <a:schemeClr val="bg1">
                    <a:lumMod val="50000"/>
                  </a:schemeClr>
                </a:solidFill>
              </a:rPr>
            </a:br>
            <a:r>
              <a:rPr lang="en-GB" sz="2700" dirty="0">
                <a:solidFill>
                  <a:schemeClr val="bg1">
                    <a:lumMod val="50000"/>
                  </a:schemeClr>
                </a:solidFill>
              </a:rPr>
              <a:t>Populists such as </a:t>
            </a:r>
            <a:r>
              <a:rPr lang="en-GB" sz="2700" dirty="0" err="1">
                <a:solidFill>
                  <a:schemeClr val="bg1">
                    <a:lumMod val="50000"/>
                  </a:schemeClr>
                </a:solidFill>
              </a:rPr>
              <a:t>Orbán</a:t>
            </a:r>
            <a:r>
              <a:rPr lang="en-GB" sz="2700" dirty="0">
                <a:solidFill>
                  <a:schemeClr val="bg1">
                    <a:lumMod val="50000"/>
                  </a:schemeClr>
                </a:solidFill>
              </a:rPr>
              <a:t> and Kaczynski refer to ‘enemies’, ‘those that oppose us’ and do not support ‘our political project’, ‘good’ and ‘bad’ members of society, and often equate enemies with international, liberal forces (the ‘George Soros network’, the ‘international bureaucrats’, ‘pro-migrant NGOs’, or ‘pseudo-civil society organisations’ )</a:t>
            </a:r>
            <a:br>
              <a:rPr lang="en-GB" sz="3200" dirty="0">
                <a:solidFill>
                  <a:schemeClr val="bg1">
                    <a:lumMod val="50000"/>
                  </a:schemeClr>
                </a:solidFill>
              </a:rPr>
            </a:br>
            <a:r>
              <a:rPr lang="en-GB" sz="3200" dirty="0">
                <a:solidFill>
                  <a:schemeClr val="bg1">
                    <a:lumMod val="50000"/>
                  </a:schemeClr>
                </a:solidFill>
              </a:rPr>
              <a:t>	</a:t>
            </a: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047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909806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3" y="536959"/>
            <a:ext cx="9612597" cy="6010232"/>
          </a:xfrm>
        </p:spPr>
        <p:txBody>
          <a:bodyPr anchor="t" anchorCtr="0">
            <a:normAutofit fontScale="90000"/>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Specifically regarding constitutionalism, populism entails:</a:t>
            </a:r>
            <a:br>
              <a:rPr lang="en-GB" sz="3200" dirty="0">
                <a:solidFill>
                  <a:schemeClr val="bg1">
                    <a:lumMod val="50000"/>
                  </a:schemeClr>
                </a:solidFill>
              </a:rPr>
            </a:br>
            <a:br>
              <a:rPr lang="en-GB" sz="3200" dirty="0">
                <a:solidFill>
                  <a:schemeClr val="bg1">
                    <a:lumMod val="50000"/>
                  </a:schemeClr>
                </a:solidFill>
              </a:rPr>
            </a:br>
            <a:r>
              <a:rPr lang="en-GB" sz="3100" dirty="0">
                <a:solidFill>
                  <a:schemeClr val="bg1">
                    <a:lumMod val="50000"/>
                  </a:schemeClr>
                </a:solidFill>
              </a:rPr>
              <a:t>3. </a:t>
            </a:r>
            <a:r>
              <a:rPr lang="en-GB" sz="3100" i="1" dirty="0">
                <a:solidFill>
                  <a:srgbClr val="C00000"/>
                </a:solidFill>
              </a:rPr>
              <a:t>Instrumentalism</a:t>
            </a:r>
            <a:r>
              <a:rPr lang="en-GB" sz="3100" dirty="0">
                <a:solidFill>
                  <a:schemeClr val="bg1">
                    <a:lumMod val="50000"/>
                  </a:schemeClr>
                </a:solidFill>
              </a:rPr>
              <a:t>, meaning that the law and the constitution are used to promote the interests and objectives of the majority, as frequent as necessary </a:t>
            </a:r>
            <a:r>
              <a:rPr lang="en-GB" sz="1300" dirty="0">
                <a:solidFill>
                  <a:schemeClr val="bg1">
                    <a:lumMod val="50000"/>
                  </a:schemeClr>
                </a:solidFill>
              </a:rPr>
              <a:t>  </a:t>
            </a:r>
            <a:br>
              <a:rPr lang="en-GB" sz="3100" dirty="0">
                <a:solidFill>
                  <a:schemeClr val="bg1">
                    <a:lumMod val="50000"/>
                  </a:schemeClr>
                </a:solidFill>
              </a:rPr>
            </a:br>
            <a:br>
              <a:rPr lang="en-GB" sz="3100" dirty="0">
                <a:solidFill>
                  <a:schemeClr val="bg1">
                    <a:lumMod val="50000"/>
                  </a:schemeClr>
                </a:solidFill>
              </a:rPr>
            </a:br>
            <a:r>
              <a:rPr lang="en-GB" sz="2700" dirty="0">
                <a:solidFill>
                  <a:schemeClr val="bg1">
                    <a:lumMod val="50000"/>
                  </a:schemeClr>
                </a:solidFill>
              </a:rPr>
              <a:t>The new Hungarian Fundamental Law, has, since its adoption in 2012, already been amended 6 times (anno 2018), while before its entering into force in 2012, and from the moment </a:t>
            </a:r>
            <a:r>
              <a:rPr lang="en-GB" sz="2700" dirty="0" err="1">
                <a:solidFill>
                  <a:schemeClr val="bg1">
                    <a:lumMod val="50000"/>
                  </a:schemeClr>
                </a:solidFill>
              </a:rPr>
              <a:t>Fidesz</a:t>
            </a:r>
            <a:r>
              <a:rPr lang="en-GB" sz="2700" dirty="0">
                <a:solidFill>
                  <a:schemeClr val="bg1">
                    <a:lumMod val="50000"/>
                  </a:schemeClr>
                </a:solidFill>
              </a:rPr>
              <a:t> gained its supermajority in 2010, the prior, 1989 Constitution was amended 12 times.</a:t>
            </a:r>
            <a:br>
              <a:rPr lang="en-GB" sz="31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150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905045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3" y="536959"/>
            <a:ext cx="9612597" cy="6010232"/>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Specifically regarding constitutionalism, populism entails:</a:t>
            </a:r>
            <a:br>
              <a:rPr lang="en-GB" sz="3200" dirty="0">
                <a:solidFill>
                  <a:schemeClr val="bg1">
                    <a:lumMod val="50000"/>
                  </a:schemeClr>
                </a:solidFill>
              </a:rPr>
            </a:br>
            <a:br>
              <a:rPr lang="en-GB" sz="3200" dirty="0">
                <a:solidFill>
                  <a:schemeClr val="bg1">
                    <a:lumMod val="50000"/>
                  </a:schemeClr>
                </a:solidFill>
              </a:rPr>
            </a:br>
            <a:r>
              <a:rPr lang="en-GB" sz="2800" dirty="0">
                <a:solidFill>
                  <a:schemeClr val="bg1">
                    <a:lumMod val="50000"/>
                  </a:schemeClr>
                </a:solidFill>
              </a:rPr>
              <a:t>4. </a:t>
            </a:r>
            <a:r>
              <a:rPr lang="en-GB" sz="2800" i="1" dirty="0">
                <a:solidFill>
                  <a:srgbClr val="C00000"/>
                </a:solidFill>
              </a:rPr>
              <a:t>Legal resentment</a:t>
            </a:r>
            <a:r>
              <a:rPr lang="en-GB" sz="2800" dirty="0">
                <a:solidFill>
                  <a:schemeClr val="bg1">
                    <a:lumMod val="50000"/>
                  </a:schemeClr>
                </a:solidFill>
              </a:rPr>
              <a:t>, an attitude towards the law that is sceptical towards ideas of neutrality, legal rationality, judicial independence, liberal rule of law</a:t>
            </a:r>
            <a:br>
              <a:rPr lang="en-GB" sz="3100" dirty="0">
                <a:solidFill>
                  <a:schemeClr val="bg1">
                    <a:lumMod val="50000"/>
                  </a:schemeClr>
                </a:solidFill>
              </a:rPr>
            </a:br>
            <a:br>
              <a:rPr lang="en-GB" sz="3200" dirty="0">
                <a:solidFill>
                  <a:schemeClr val="bg1">
                    <a:lumMod val="50000"/>
                  </a:schemeClr>
                </a:solidFill>
              </a:rPr>
            </a:br>
            <a:r>
              <a:rPr lang="en-GB" sz="2400" dirty="0" err="1">
                <a:solidFill>
                  <a:schemeClr val="bg1">
                    <a:lumMod val="50000"/>
                  </a:schemeClr>
                </a:solidFill>
              </a:rPr>
              <a:t>Kornel</a:t>
            </a:r>
            <a:r>
              <a:rPr lang="en-GB" sz="2400" dirty="0">
                <a:solidFill>
                  <a:schemeClr val="bg1">
                    <a:lumMod val="50000"/>
                  </a:schemeClr>
                </a:solidFill>
              </a:rPr>
              <a:t> </a:t>
            </a:r>
            <a:r>
              <a:rPr lang="en-GB" sz="2400" dirty="0" err="1">
                <a:solidFill>
                  <a:schemeClr val="bg1">
                    <a:lumMod val="50000"/>
                  </a:schemeClr>
                </a:solidFill>
              </a:rPr>
              <a:t>Morawiecki</a:t>
            </a:r>
            <a:r>
              <a:rPr lang="en-GB" sz="2400" dirty="0">
                <a:solidFill>
                  <a:schemeClr val="bg1">
                    <a:lumMod val="50000"/>
                  </a:schemeClr>
                </a:solidFill>
              </a:rPr>
              <a:t>, the interim speaker of the Polish lower house, the Sejm: ‘[t]he good of the nation is above the law. If the law conflicts with that good, then we’re not allowed to treat it as something that we can’t break’.</a:t>
            </a:r>
            <a:br>
              <a:rPr lang="en-GB" sz="31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252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291271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3" y="536959"/>
            <a:ext cx="9612597" cy="6010232"/>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r>
              <a:rPr lang="en-GB" sz="3200" dirty="0">
                <a:solidFill>
                  <a:schemeClr val="bg1">
                    <a:lumMod val="50000"/>
                  </a:schemeClr>
                </a:solidFill>
              </a:rPr>
              <a:t>Legitimacy problems of post-1989 constitutions:</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	- lack of authenticity/charisma (foundational 	moment)</a:t>
            </a:r>
            <a:br>
              <a:rPr lang="en-GB" sz="3200" dirty="0">
                <a:solidFill>
                  <a:schemeClr val="bg1">
                    <a:lumMod val="50000"/>
                  </a:schemeClr>
                </a:solidFill>
              </a:rPr>
            </a:br>
            <a:r>
              <a:rPr lang="en-GB" sz="3200" dirty="0">
                <a:solidFill>
                  <a:schemeClr val="bg1">
                    <a:lumMod val="50000"/>
                  </a:schemeClr>
                </a:solidFill>
              </a:rPr>
              <a:t>	- erosion elitist expertise/statesmanship</a:t>
            </a:r>
            <a:br>
              <a:rPr lang="en-GB" sz="3200" dirty="0">
                <a:solidFill>
                  <a:schemeClr val="bg1">
                    <a:lumMod val="50000"/>
                  </a:schemeClr>
                </a:solidFill>
              </a:rPr>
            </a:br>
            <a:r>
              <a:rPr lang="en-GB" sz="3200" dirty="0">
                <a:solidFill>
                  <a:schemeClr val="bg1">
                    <a:lumMod val="50000"/>
                  </a:schemeClr>
                </a:solidFill>
              </a:rPr>
              <a:t>	- lack of wide societal support (learning, interaction)</a:t>
            </a:r>
            <a:br>
              <a:rPr lang="en-GB" sz="3200" dirty="0">
                <a:solidFill>
                  <a:schemeClr val="bg1">
                    <a:lumMod val="50000"/>
                  </a:schemeClr>
                </a:solidFill>
              </a:rPr>
            </a:br>
            <a:br>
              <a:rPr lang="en-GB" sz="31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354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83281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3" y="536959"/>
            <a:ext cx="9890894" cy="6010232"/>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br>
              <a:rPr lang="en-GB" sz="3200" dirty="0">
                <a:solidFill>
                  <a:schemeClr val="bg1">
                    <a:lumMod val="50000"/>
                  </a:schemeClr>
                </a:solidFill>
              </a:rPr>
            </a:br>
            <a:br>
              <a:rPr lang="en-GB" sz="3100" dirty="0">
                <a:solidFill>
                  <a:schemeClr val="bg1">
                    <a:lumMod val="50000"/>
                  </a:schemeClr>
                </a:solidFill>
              </a:rPr>
            </a:br>
            <a:br>
              <a:rPr lang="en-GB" sz="31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457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64550" name="Picture 6" descr="https://www.washingtonpost.com/resizer/tzNC4VFerPxSBGQvFSFnCejinug=/1484x0/arc-anglerfish-washpost-prod-washpost.s3.amazonaws.com/public/7XTTA2SO44I6RBOBSMTMIUIQGM.jpg">
            <a:extLst>
              <a:ext uri="{FF2B5EF4-FFF2-40B4-BE49-F238E27FC236}">
                <a16:creationId xmlns:a16="http://schemas.microsoft.com/office/drawing/2014/main" id="{F5C82C95-C42D-4D82-B111-3932D90BE2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721" y="3027491"/>
            <a:ext cx="5091279" cy="3293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B33F78-27B7-4955-905E-080EC131C20C}"/>
              </a:ext>
            </a:extLst>
          </p:cNvPr>
          <p:cNvPicPr>
            <a:picLocks noChangeAspect="1"/>
          </p:cNvPicPr>
          <p:nvPr/>
        </p:nvPicPr>
        <p:blipFill>
          <a:blip r:embed="rId7"/>
          <a:stretch>
            <a:fillRect/>
          </a:stretch>
        </p:blipFill>
        <p:spPr>
          <a:xfrm>
            <a:off x="9344025" y="2152650"/>
            <a:ext cx="2847975" cy="723900"/>
          </a:xfrm>
          <a:prstGeom prst="rect">
            <a:avLst/>
          </a:prstGeom>
        </p:spPr>
      </p:pic>
      <p:sp>
        <p:nvSpPr>
          <p:cNvPr id="8" name="Rectangle 7">
            <a:extLst>
              <a:ext uri="{FF2B5EF4-FFF2-40B4-BE49-F238E27FC236}">
                <a16:creationId xmlns:a16="http://schemas.microsoft.com/office/drawing/2014/main" id="{76EBE68A-BBF9-4066-9CF4-BA809FE32EF2}"/>
              </a:ext>
            </a:extLst>
          </p:cNvPr>
          <p:cNvSpPr/>
          <p:nvPr/>
        </p:nvSpPr>
        <p:spPr>
          <a:xfrm>
            <a:off x="2218943" y="2198402"/>
            <a:ext cx="4881778" cy="3970318"/>
          </a:xfrm>
          <a:prstGeom prst="rect">
            <a:avLst/>
          </a:prstGeom>
        </p:spPr>
        <p:txBody>
          <a:bodyPr wrap="square">
            <a:spAutoFit/>
          </a:bodyPr>
          <a:lstStyle/>
          <a:p>
            <a:pPr marL="285750" indent="-285750">
              <a:buFontTx/>
              <a:buChar char="-"/>
            </a:pPr>
            <a:r>
              <a:rPr lang="en-GB" dirty="0"/>
              <a:t>Poland’s president </a:t>
            </a:r>
            <a:r>
              <a:rPr lang="en-GB" dirty="0" err="1"/>
              <a:t>Duda</a:t>
            </a:r>
            <a:r>
              <a:rPr lang="en-GB" dirty="0"/>
              <a:t> said on 3 May that he wants Poles to vote in a referendum in November 2018 on whether they support changing the constitution</a:t>
            </a:r>
          </a:p>
          <a:p>
            <a:pPr marL="285750" indent="-285750">
              <a:buFontTx/>
              <a:buChar char="-"/>
            </a:pPr>
            <a:r>
              <a:rPr lang="en-GB" dirty="0" err="1"/>
              <a:t>PiS</a:t>
            </a:r>
            <a:r>
              <a:rPr lang="en-GB" dirty="0"/>
              <a:t> claims the current Constitution allowed former communists to hold on to their privileges</a:t>
            </a:r>
          </a:p>
          <a:p>
            <a:pPr marL="285750" indent="-285750">
              <a:buFontTx/>
              <a:buChar char="-"/>
            </a:pPr>
            <a:r>
              <a:rPr lang="en-GB" dirty="0" err="1"/>
              <a:t>Duda</a:t>
            </a:r>
            <a:r>
              <a:rPr lang="en-GB" dirty="0"/>
              <a:t> told those that citizens deserved a debate on the nation’s existing constitution, which dates back to 1997. He said the Polish people “deserve to reflect” on whether to make changes to the constitution or “draft a new one” almost three decades since Poland emerged from communism.</a:t>
            </a:r>
          </a:p>
        </p:txBody>
      </p:sp>
    </p:spTree>
    <p:extLst>
      <p:ext uri="{BB962C8B-B14F-4D97-AF65-F5344CB8AC3E}">
        <p14:creationId xmlns:p14="http://schemas.microsoft.com/office/powerpoint/2010/main" val="2037029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3" y="536959"/>
            <a:ext cx="9890894" cy="6010232"/>
          </a:xfrm>
        </p:spPr>
        <p:txBody>
          <a:bodyPr anchor="t" anchorCtr="0">
            <a:normAutofit/>
          </a:bodyPr>
          <a:lstStyle/>
          <a:p>
            <a:br>
              <a:rPr lang="it-IT" sz="4400" b="1" dirty="0"/>
            </a:br>
            <a:br>
              <a:rPr lang="it-IT" sz="3600" b="1" dirty="0">
                <a:solidFill>
                  <a:schemeClr val="bg1">
                    <a:lumMod val="50000"/>
                  </a:schemeClr>
                </a:solidFill>
              </a:rPr>
            </a:br>
            <a:r>
              <a:rPr lang="en-GB" sz="3600" b="1" dirty="0">
                <a:solidFill>
                  <a:srgbClr val="C00000"/>
                </a:solidFill>
              </a:rPr>
              <a:t>3. Challenges to constitutional democracy: populism</a:t>
            </a:r>
            <a:br>
              <a:rPr lang="it-IT" sz="3600" b="1" dirty="0">
                <a:solidFill>
                  <a:schemeClr val="bg1">
                    <a:lumMod val="50000"/>
                  </a:schemeClr>
                </a:solidFill>
              </a:rPr>
            </a:br>
            <a:r>
              <a:rPr lang="it-IT" sz="1400" b="1" dirty="0">
                <a:solidFill>
                  <a:schemeClr val="bg1">
                    <a:lumMod val="50000"/>
                  </a:schemeClr>
                </a:solidFill>
              </a:rPr>
              <a:t>   </a:t>
            </a:r>
            <a:br>
              <a:rPr lang="en-GB" sz="2400" dirty="0">
                <a:solidFill>
                  <a:schemeClr val="bg1">
                    <a:lumMod val="50000"/>
                  </a:schemeClr>
                </a:solidFill>
              </a:rPr>
            </a:br>
            <a:br>
              <a:rPr lang="en-GB" sz="3200" dirty="0">
                <a:solidFill>
                  <a:schemeClr val="bg1">
                    <a:lumMod val="50000"/>
                  </a:schemeClr>
                </a:solidFill>
              </a:rPr>
            </a:br>
            <a:br>
              <a:rPr lang="en-GB" sz="3100" dirty="0">
                <a:solidFill>
                  <a:schemeClr val="bg1">
                    <a:lumMod val="50000"/>
                  </a:schemeClr>
                </a:solidFill>
              </a:rPr>
            </a:br>
            <a:br>
              <a:rPr lang="en-GB" sz="31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65587"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Rectangle 7">
            <a:extLst>
              <a:ext uri="{FF2B5EF4-FFF2-40B4-BE49-F238E27FC236}">
                <a16:creationId xmlns:a16="http://schemas.microsoft.com/office/drawing/2014/main" id="{76EBE68A-BBF9-4066-9CF4-BA809FE32EF2}"/>
              </a:ext>
            </a:extLst>
          </p:cNvPr>
          <p:cNvSpPr/>
          <p:nvPr/>
        </p:nvSpPr>
        <p:spPr>
          <a:xfrm>
            <a:off x="2218943" y="2198402"/>
            <a:ext cx="7076132" cy="4247317"/>
          </a:xfrm>
          <a:prstGeom prst="rect">
            <a:avLst/>
          </a:prstGeom>
        </p:spPr>
        <p:txBody>
          <a:bodyPr wrap="square">
            <a:spAutoFit/>
          </a:bodyPr>
          <a:lstStyle/>
          <a:p>
            <a:r>
              <a:rPr lang="en-GB" dirty="0"/>
              <a:t>According to </a:t>
            </a:r>
            <a:r>
              <a:rPr lang="en-GB" b="1" dirty="0"/>
              <a:t>Marcin </a:t>
            </a:r>
            <a:r>
              <a:rPr lang="en-GB" b="1" dirty="0" err="1"/>
              <a:t>Matczak</a:t>
            </a:r>
            <a:r>
              <a:rPr lang="en-GB" b="1" dirty="0"/>
              <a:t> </a:t>
            </a:r>
            <a:r>
              <a:rPr lang="en-GB" dirty="0"/>
              <a:t>(const. lawyer): </a:t>
            </a:r>
          </a:p>
          <a:p>
            <a:r>
              <a:rPr lang="en-GB" sz="1200" dirty="0"/>
              <a:t>  </a:t>
            </a:r>
          </a:p>
          <a:p>
            <a:r>
              <a:rPr lang="en-GB" dirty="0"/>
              <a:t>“President </a:t>
            </a:r>
            <a:r>
              <a:rPr lang="en-GB" dirty="0" err="1"/>
              <a:t>Duda</a:t>
            </a:r>
            <a:r>
              <a:rPr lang="en-GB" dirty="0"/>
              <a:t> has been trying for some time to convince citizens that the current Constitution, which is barely 20 years old, is outdated. He has even advanced the bizarre argument that every generation should have its own constitution, and that young people such as his daughter (currently studying law) did not vote in the current one.”</a:t>
            </a:r>
          </a:p>
          <a:p>
            <a:endParaRPr lang="en-GB" dirty="0"/>
          </a:p>
          <a:p>
            <a:r>
              <a:rPr lang="en-GB" dirty="0"/>
              <a:t>“The President has a second, anti-elite argument: that the current method of constitutional amendment is undemocratic. According to Article 235 of the Constitution, amendments require a qualified majority in both houses of parliament; if an amendment concerns key chapters of the Constitution, a referendum is also required. President </a:t>
            </a:r>
            <a:r>
              <a:rPr lang="en-GB" dirty="0" err="1"/>
              <a:t>Duda</a:t>
            </a:r>
            <a:r>
              <a:rPr lang="en-GB" dirty="0"/>
              <a:t> argues that amendments are prepared by the elite, with their outcomes only presented to citizens for their approval.”</a:t>
            </a:r>
          </a:p>
        </p:txBody>
      </p:sp>
      <p:pic>
        <p:nvPicPr>
          <p:cNvPr id="10" name="Picture 9">
            <a:extLst>
              <a:ext uri="{FF2B5EF4-FFF2-40B4-BE49-F238E27FC236}">
                <a16:creationId xmlns:a16="http://schemas.microsoft.com/office/drawing/2014/main" id="{C8F99ED2-FB96-41E4-A679-E1B027F898A4}"/>
              </a:ext>
            </a:extLst>
          </p:cNvPr>
          <p:cNvPicPr>
            <a:picLocks noChangeAspect="1"/>
          </p:cNvPicPr>
          <p:nvPr/>
        </p:nvPicPr>
        <p:blipFill>
          <a:blip r:embed="rId6"/>
          <a:stretch>
            <a:fillRect/>
          </a:stretch>
        </p:blipFill>
        <p:spPr>
          <a:xfrm>
            <a:off x="9147686" y="2198402"/>
            <a:ext cx="3044314" cy="403783"/>
          </a:xfrm>
          <a:prstGeom prst="rect">
            <a:avLst/>
          </a:prstGeom>
        </p:spPr>
      </p:pic>
    </p:spTree>
    <p:extLst>
      <p:ext uri="{BB962C8B-B14F-4D97-AF65-F5344CB8AC3E}">
        <p14:creationId xmlns:p14="http://schemas.microsoft.com/office/powerpoint/2010/main" val="248673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br>
              <a:rPr lang="en-GB" sz="3200" dirty="0"/>
            </a:br>
            <a:br>
              <a:rPr lang="en-GB" sz="3200" dirty="0"/>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924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a:extLst>
              <a:ext uri="{FF2B5EF4-FFF2-40B4-BE49-F238E27FC236}">
                <a16:creationId xmlns:a16="http://schemas.microsoft.com/office/drawing/2014/main" id="{9E427155-7632-450B-AFEC-A6DD78E4E654}"/>
              </a:ext>
            </a:extLst>
          </p:cNvPr>
          <p:cNvPicPr>
            <a:picLocks noChangeAspect="1"/>
          </p:cNvPicPr>
          <p:nvPr/>
        </p:nvPicPr>
        <p:blipFill>
          <a:blip r:embed="rId6"/>
          <a:stretch>
            <a:fillRect/>
          </a:stretch>
        </p:blipFill>
        <p:spPr>
          <a:xfrm>
            <a:off x="1359673" y="966304"/>
            <a:ext cx="7819735" cy="5151542"/>
          </a:xfrm>
          <a:prstGeom prst="rect">
            <a:avLst/>
          </a:prstGeom>
        </p:spPr>
      </p:pic>
      <p:sp>
        <p:nvSpPr>
          <p:cNvPr id="8" name="Rectangle 7">
            <a:extLst>
              <a:ext uri="{FF2B5EF4-FFF2-40B4-BE49-F238E27FC236}">
                <a16:creationId xmlns:a16="http://schemas.microsoft.com/office/drawing/2014/main" id="{FEF08B8E-A02B-4FC7-A100-7F9DAEE0E486}"/>
              </a:ext>
            </a:extLst>
          </p:cNvPr>
          <p:cNvSpPr/>
          <p:nvPr/>
        </p:nvSpPr>
        <p:spPr>
          <a:xfrm>
            <a:off x="6719568" y="5963186"/>
            <a:ext cx="4977132" cy="369332"/>
          </a:xfrm>
          <a:prstGeom prst="rect">
            <a:avLst/>
          </a:prstGeom>
        </p:spPr>
        <p:txBody>
          <a:bodyPr wrap="none">
            <a:spAutoFit/>
          </a:bodyPr>
          <a:lstStyle/>
          <a:p>
            <a:r>
              <a:rPr lang="en-GB" dirty="0"/>
              <a:t>https://www.youtube.com/watch?v=QrfbtUpWOsc</a:t>
            </a:r>
          </a:p>
        </p:txBody>
      </p:sp>
    </p:spTree>
    <p:extLst>
      <p:ext uri="{BB962C8B-B14F-4D97-AF65-F5344CB8AC3E}">
        <p14:creationId xmlns:p14="http://schemas.microsoft.com/office/powerpoint/2010/main" val="424494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5</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859002"/>
            <a:ext cx="8169442" cy="9527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Possible</a:t>
            </a:r>
            <a:r>
              <a:rPr lang="it-IT" altLang="it-IT" sz="2400" dirty="0">
                <a:solidFill>
                  <a:schemeClr val="bg1">
                    <a:lumMod val="50000"/>
                  </a:schemeClr>
                </a:solidFill>
              </a:rPr>
              <a:t> </a:t>
            </a:r>
            <a:r>
              <a:rPr lang="it-IT" altLang="it-IT" sz="2400" dirty="0" err="1">
                <a:solidFill>
                  <a:schemeClr val="bg1">
                    <a:lumMod val="50000"/>
                  </a:schemeClr>
                </a:solidFill>
              </a:rPr>
              <a:t>topics</a:t>
            </a:r>
            <a:r>
              <a:rPr lang="it-IT" altLang="it-IT" sz="2400" dirty="0">
                <a:solidFill>
                  <a:schemeClr val="bg1">
                    <a:lumMod val="50000"/>
                  </a:schemeClr>
                </a:solidFill>
              </a:rPr>
              <a:t>:</a:t>
            </a:r>
          </a:p>
          <a:p>
            <a:pPr marL="349250" indent="-342900">
              <a:spcBef>
                <a:spcPts val="1500"/>
              </a:spcBef>
              <a:buFontTx/>
              <a:buChar char="-"/>
            </a:pPr>
            <a:r>
              <a:rPr lang="it-IT" altLang="it-IT" sz="2400" dirty="0">
                <a:solidFill>
                  <a:schemeClr val="tx1">
                    <a:lumMod val="75000"/>
                    <a:lumOff val="25000"/>
                  </a:schemeClr>
                </a:solidFill>
              </a:rPr>
              <a:t>The emergence of illiberal democracy;</a:t>
            </a:r>
          </a:p>
          <a:p>
            <a:pPr marL="349250" indent="-342900">
              <a:spcBef>
                <a:spcPts val="1500"/>
              </a:spcBef>
              <a:buFontTx/>
              <a:buChar char="-"/>
            </a:pPr>
            <a:r>
              <a:rPr lang="it-IT" altLang="it-IT" sz="2400" dirty="0">
                <a:solidFill>
                  <a:schemeClr val="tx1">
                    <a:lumMod val="75000"/>
                    <a:lumOff val="25000"/>
                  </a:schemeClr>
                </a:solidFill>
              </a:rPr>
              <a:t>The internet and constitutionalism/A Constitution of the Internet;</a:t>
            </a:r>
          </a:p>
          <a:p>
            <a:pPr marL="6350" indent="0">
              <a:spcBef>
                <a:spcPts val="1500"/>
              </a:spcBef>
            </a:pPr>
            <a:r>
              <a:rPr lang="it-IT" altLang="it-IT" sz="2400" dirty="0">
                <a:solidFill>
                  <a:schemeClr val="tx1">
                    <a:lumMod val="75000"/>
                    <a:lumOff val="25000"/>
                  </a:schemeClr>
                </a:solidFill>
              </a:rPr>
              <a:t>	</a:t>
            </a:r>
            <a:r>
              <a:rPr lang="it-IT" altLang="it-IT" sz="2400" b="1" dirty="0">
                <a:solidFill>
                  <a:schemeClr val="tx1">
                    <a:lumMod val="75000"/>
                    <a:lumOff val="25000"/>
                  </a:schemeClr>
                </a:solidFill>
              </a:rPr>
              <a:t>&gt;&gt; </a:t>
            </a:r>
            <a:r>
              <a:rPr lang="it-IT" altLang="it-IT" sz="2400" dirty="0">
                <a:solidFill>
                  <a:schemeClr val="tx1">
                    <a:lumMod val="75000"/>
                    <a:lumOff val="25000"/>
                  </a:schemeClr>
                </a:solidFill>
              </a:rPr>
              <a:t>Anthony Giddens, A Magna Carta for the Digital Age 	</a:t>
            </a:r>
            <a:r>
              <a:rPr lang="it-IT" altLang="it-IT" sz="1400" dirty="0">
                <a:solidFill>
                  <a:schemeClr val="tx1">
                    <a:lumMod val="75000"/>
                    <a:lumOff val="25000"/>
                  </a:schemeClr>
                </a:solidFill>
              </a:rPr>
              <a:t>(https://www.washingtonpost.com/news/theworldpost/wp/2018/05/02/artificial-	intelligence/?noredirect=on&amp;utm_term=.c2119f1cd239)</a:t>
            </a:r>
          </a:p>
          <a:p>
            <a:pPr marL="6350" indent="0">
              <a:spcBef>
                <a:spcPts val="1500"/>
              </a:spcBef>
            </a:pPr>
            <a:endParaRPr lang="it-IT" altLang="it-IT" sz="3200" b="1" dirty="0">
              <a:solidFill>
                <a:srgbClr val="FF0000"/>
              </a:solidFill>
            </a:endParaRPr>
          </a:p>
          <a:p>
            <a:pPr marL="6350" indent="0">
              <a:spcBef>
                <a:spcPts val="1500"/>
              </a:spcBef>
            </a:pPr>
            <a:r>
              <a:rPr lang="it-IT" altLang="it-IT" sz="3200" b="1" dirty="0">
                <a:solidFill>
                  <a:srgbClr val="FF0000"/>
                </a:solidFill>
              </a:rPr>
              <a:t>NB. </a:t>
            </a:r>
            <a:r>
              <a:rPr lang="it-IT" altLang="it-IT" sz="2400" u="sng" dirty="0">
                <a:solidFill>
                  <a:srgbClr val="C00000"/>
                </a:solidFill>
              </a:rPr>
              <a:t>Moodle contains a repository with helpful texts</a:t>
            </a: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830858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6</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93671"/>
            <a:ext cx="8169442" cy="9258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Possible</a:t>
            </a:r>
            <a:r>
              <a:rPr lang="it-IT" altLang="it-IT" sz="2400" dirty="0">
                <a:solidFill>
                  <a:schemeClr val="bg1">
                    <a:lumMod val="50000"/>
                  </a:schemeClr>
                </a:solidFill>
              </a:rPr>
              <a:t> </a:t>
            </a:r>
            <a:r>
              <a:rPr lang="it-IT" altLang="it-IT" sz="2400" dirty="0" err="1">
                <a:solidFill>
                  <a:schemeClr val="bg1">
                    <a:lumMod val="50000"/>
                  </a:schemeClr>
                </a:solidFill>
              </a:rPr>
              <a:t>topics</a:t>
            </a:r>
            <a:r>
              <a:rPr lang="it-IT" altLang="it-IT" sz="2400" dirty="0">
                <a:solidFill>
                  <a:schemeClr val="bg1">
                    <a:lumMod val="50000"/>
                  </a:schemeClr>
                </a:solidFill>
              </a:rPr>
              <a:t>:</a:t>
            </a:r>
          </a:p>
          <a:p>
            <a:pPr marL="349250" indent="-342900">
              <a:spcBef>
                <a:spcPts val="1500"/>
              </a:spcBef>
              <a:buFontTx/>
              <a:buChar char="-"/>
            </a:pPr>
            <a:r>
              <a:rPr lang="it-IT" altLang="it-IT" sz="2400" dirty="0">
                <a:solidFill>
                  <a:schemeClr val="tx1">
                    <a:lumMod val="75000"/>
                    <a:lumOff val="25000"/>
                  </a:schemeClr>
                </a:solidFill>
              </a:rPr>
              <a:t>Deliberative democracy and constitutional reform;</a:t>
            </a: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r>
              <a:rPr lang="it-IT" altLang="it-IT" sz="2400" dirty="0">
                <a:solidFill>
                  <a:schemeClr val="tx1">
                    <a:lumMod val="75000"/>
                    <a:lumOff val="25000"/>
                  </a:schemeClr>
                </a:solidFill>
              </a:rPr>
              <a:t>Participation of civil society actors in constitution-making;</a:t>
            </a:r>
          </a:p>
          <a:p>
            <a:pPr marL="6350" indent="0">
              <a:spcBef>
                <a:spcPts val="1500"/>
              </a:spcBef>
            </a:pPr>
            <a:endParaRPr lang="it-IT" altLang="it-IT" sz="2400" dirty="0">
              <a:solidFill>
                <a:schemeClr val="tx1">
                  <a:lumMod val="75000"/>
                  <a:lumOff val="25000"/>
                </a:schemeClr>
              </a:solidFill>
            </a:endParaRPr>
          </a:p>
          <a:p>
            <a:pPr marL="349250" indent="-342900">
              <a:spcBef>
                <a:spcPts val="1500"/>
              </a:spcBef>
              <a:buFontTx/>
              <a:buChar char="-"/>
            </a:pPr>
            <a:r>
              <a:rPr lang="it-IT" altLang="it-IT" sz="2400" dirty="0">
                <a:solidFill>
                  <a:schemeClr val="tx1">
                    <a:lumMod val="75000"/>
                    <a:lumOff val="25000"/>
                  </a:schemeClr>
                </a:solidFill>
              </a:rPr>
              <a:t>Civil society actors as promoters of human rights;</a:t>
            </a: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125304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7</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93671"/>
            <a:ext cx="6248400" cy="9050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a:solidFill>
                  <a:schemeClr val="bg1">
                    <a:lumMod val="50000"/>
                  </a:schemeClr>
                </a:solidFill>
              </a:rPr>
              <a:t>Recommendation:</a:t>
            </a:r>
          </a:p>
          <a:p>
            <a:pPr marL="349250" indent="-342900">
              <a:spcBef>
                <a:spcPts val="1500"/>
              </a:spcBef>
              <a:buFontTx/>
              <a:buChar char="-"/>
            </a:pPr>
            <a:r>
              <a:rPr lang="it-IT" altLang="it-IT" sz="2400" dirty="0">
                <a:solidFill>
                  <a:schemeClr val="tx1">
                    <a:lumMod val="75000"/>
                    <a:lumOff val="25000"/>
                  </a:schemeClr>
                </a:solidFill>
              </a:rPr>
              <a:t>Write a 250-abstract, in which you explain your topic, why it is relevant for the course, what is interesting and novel about the topic</a:t>
            </a:r>
          </a:p>
          <a:p>
            <a:pPr marL="349250" indent="-342900">
              <a:spcBef>
                <a:spcPts val="1500"/>
              </a:spcBef>
              <a:buFontTx/>
              <a:buChar char="-"/>
            </a:pPr>
            <a:r>
              <a:rPr lang="it-IT" altLang="it-IT" sz="2400" dirty="0">
                <a:solidFill>
                  <a:schemeClr val="tx1">
                    <a:lumMod val="75000"/>
                    <a:lumOff val="25000"/>
                  </a:schemeClr>
                </a:solidFill>
              </a:rPr>
              <a:t>Create a 1-page outline of the paper, with introduction - method part - main argument part – results - conclusions</a:t>
            </a:r>
          </a:p>
          <a:p>
            <a:pPr marL="6350" indent="0">
              <a:spcBef>
                <a:spcPts val="1500"/>
              </a:spcBef>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1990271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8</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10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pic>
        <p:nvPicPr>
          <p:cNvPr id="2" name="Picture 1"/>
          <p:cNvPicPr>
            <a:picLocks noChangeAspect="1"/>
          </p:cNvPicPr>
          <p:nvPr/>
        </p:nvPicPr>
        <p:blipFill>
          <a:blip r:embed="rId5"/>
          <a:stretch>
            <a:fillRect/>
          </a:stretch>
        </p:blipFill>
        <p:spPr>
          <a:xfrm>
            <a:off x="3805954" y="1513139"/>
            <a:ext cx="5705475" cy="4724400"/>
          </a:xfrm>
          <a:prstGeom prst="rect">
            <a:avLst/>
          </a:prstGeom>
        </p:spPr>
      </p:pic>
    </p:spTree>
    <p:extLst>
      <p:ext uri="{BB962C8B-B14F-4D97-AF65-F5344CB8AC3E}">
        <p14:creationId xmlns:p14="http://schemas.microsoft.com/office/powerpoint/2010/main" val="121172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042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2470839" y="1982547"/>
            <a:ext cx="9153074" cy="3578423"/>
          </a:xfrm>
          <a:prstGeom prst="rect">
            <a:avLst/>
          </a:prstGeom>
        </p:spPr>
      </p:pic>
    </p:spTree>
    <p:extLst>
      <p:ext uri="{BB962C8B-B14F-4D97-AF65-F5344CB8AC3E}">
        <p14:creationId xmlns:p14="http://schemas.microsoft.com/office/powerpoint/2010/main" val="119070416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55582</TotalTime>
  <Words>594</Words>
  <Application>Microsoft Office PowerPoint</Application>
  <PresentationFormat>Widescreen</PresentationFormat>
  <Paragraphs>206</Paragraphs>
  <Slides>46</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Microsoft YaHei</vt:lpstr>
      <vt:lpstr>Arial</vt:lpstr>
      <vt:lpstr>Arial Unicode MS</vt:lpstr>
      <vt:lpstr>Calibri</vt:lpstr>
      <vt:lpstr>Calibri Light</vt:lpstr>
      <vt:lpstr>Corbel</vt:lpstr>
      <vt:lpstr>Lucida Handwriting</vt:lpstr>
      <vt:lpstr>Tahoma</vt:lpstr>
      <vt:lpstr>Retrospect</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Readings </vt:lpstr>
      <vt:lpstr>  Readings </vt:lpstr>
      <vt:lpstr>  Objectives   1. Constitutional theory and the people/civic participation  2. Legitimacy and the European constitutional order  3. Challenges to constitutional democracy: populism    </vt:lpstr>
      <vt:lpstr>PowerPoint Presentation</vt:lpstr>
      <vt:lpstr>  1. Constitutional Theory and the People    </vt:lpstr>
      <vt:lpstr>  1. Constitutional Theory and the People  Four different approaches: 1. Legal constitutionalism; 2. Political constitutionalism; 3. Popular constitutionalism; 4. Democratic  constitutionalism  </vt:lpstr>
      <vt:lpstr>  1. Constitutional Theory and the People  Legal constitutionalism a. constitution is legal document providing preconditions for democracy; b. constitution is superior law with entrenched fundamental rights and subject to judicial review; c. constitution as reflection of reasonable consensus on the preconditions of democracy in the form of rights and fundamental law;  </vt:lpstr>
      <vt:lpstr>  1. Constitutional Theory and the People  Legal constitutionalism: the People a. Legal constitutionalism needs popular support, in terms of people’s positive endorsement; b. Constitutional norms are first of all interpreted by constitutional judges, who have a better understanding of the ‘truth’; c. Direct participation in constitutional interpretation or constitutional change by citizens not necessary;  </vt:lpstr>
      <vt:lpstr>  1. Constitutional Theory and the People  Political constitutionalism a. constitution is a basic framework for resolving disagreements over the right and the good; b. constitutions are the ‘limits that a mature democracy places upon itself’; c. emphasis on including wide range of people’s judgments; d. failure to acknowledge disagreement on rights and fundamental values can be a form of domination in its own right;  </vt:lpstr>
      <vt:lpstr>  1. Constitutional Theory and the People  Political constitutionalism: the People a. Political constitutionalism gains popular support by means of a well-function representative, parliamentary democratic system; b. it is the parliamentary institutions, which provide inclusion of a range of different voices; c. participation through representatives, but not thorugh direct participation of the People;  </vt:lpstr>
      <vt:lpstr>  1. Constitutional Theory and the People  Popular constitutionalism a.  Dualistic democracy: normal politics (constitutional constraints) and constitutional politics (mass mobilization for change, ‘heightened constitutional consciousness’); b. Constitutional change happens when a comprehensive consensus emerges; c. Constitutional moments constitute specific periods/time frames in which prominent constitutional norms are being redefined;  </vt:lpstr>
      <vt:lpstr>  1. Constitutional Theory and the People  Popular constitutionalism: the People a. In popular constitutionalism, the role of citizens in constitutional change is acknowledged, in a process of constitutional awareness, mobilization of society, mobilization of the institutions; b. The role of the People remains a largely societal, informal one: initiative; c. There is less attention for more robust, continuous ways of constitutional involvement by citizens;  </vt:lpstr>
      <vt:lpstr>  1. Constitutional Theory and the People  Democratic constitutionalism a.  Strong critique on legal and political constitutionalism: deficient in terms of democracy; b. Legal constitutionalism in particular leads to ‘depoliticization’ and ‘juridification’; c. Democratic constitutionalism criticizes the status quo of liberal constitutionalism, and the lack of its democratic legitimacy;  </vt:lpstr>
      <vt:lpstr>  1. Constitutional Theory and the People  Democratic constitutionalism: the People a. A ‘multiplicity’ of sites of democratic participation: in procedures of ‘normal’ constitutional politics as well as in constitution-making; b. Ordinary: constitutional initiatives; referendums  Constitution-making: constitutional assembly; deliberative forums; c. Constitutional change as permanent and open process;   </vt:lpstr>
      <vt:lpstr>  2. Legitimacy and the European constitutional order      </vt:lpstr>
      <vt:lpstr>  2. Legitimacy and the European constitutional order  - A key problem in any constitutional order is legitimacy: ‘how to transform the sheer exercise of power into the legitimate exercise of power’ (Ackerman 2015)?;  - Legitimacy is hence about a relation between the rulers/institutions and wider society;  - Max Weber originally proposed three ways:  tradition – charisma – bureaucratic rationality    </vt:lpstr>
      <vt:lpstr>  2. Legitimacy and the European constitutional order     - Ackerman proposes in the context of constitutional democracy three ‘ideal types’:       </vt:lpstr>
      <vt:lpstr>  2. Legitimacy and the European constitutional order     Any future constitution of the European Union faces great difficulties:   - different national experiences/constitutional    cultures   - elitist constitutional experience on the EU     level   - great challenges from:   1. national-sovereigntist, populist governments    as well as    2. grass-roots anti-austerity movements  </vt:lpstr>
      <vt:lpstr>  5. Trans-European movements and constitutional claims         </vt:lpstr>
      <vt:lpstr>  5. Trans-European movements and constitutional claims    Example    An intriguing example of a transnational social movement using both legal procedures and public claims made by regards the legal action undertaken by Yanis Varoufakis (former Greek minister of Finance, and leader of the transnational movement DiEM25) and the German MEP Fabio de Masi;   Varoufakis and de Masi are legally assisted by professor A. Fischer-Lescano in a legal case against the European Central Bank (ECB) (Case T-798/17) (2018/C 042/55);      </vt:lpstr>
      <vt:lpstr>  5. Trans-European movements and constitutional claims    Example    The transnational social movement DiEM25 uses a distinctive form of legal action, legal mobilization, as well as the makes public claims with regard to the nature of the European political and constitutional order.   Since 2016, Varoufakis and DiEM25 have been campaigning for transparency regarding ECB decisions to discontinue Greek access to ECB liquidity, in particularly in relation to external legal opinions that were commissioned by the ECB before it took the decisions.      </vt:lpstr>
      <vt:lpstr>  5. Trans-European movements and constitutional claims    Example    The ECB has refused to make the legal opinions public, invoking the need to protect an ‘attorney-client privilege’ (letter ECB, 17-9-2015), and has failed so far to give clear justifications for its actions;     Varoufakis invokes principles of democracy and self-rule (legitimacy through participation/voice), while strongly criticizing a justification based purely on the rule of law (‘bureaucratic rationality’),  or worse, arbitrary discretionary power;     </vt:lpstr>
      <vt:lpstr>  5. Trans-European movements and constitutional claims    Example    As DiEM25 has stated:  When a decision to close down a country’s banks is made in secret and in the absence of clear rules, arbitrary discretionary power decides the outcome against any concept of democratic accountability and in a manner that de-legitimises totally the EU’s decision-making in the eyes of Europe’s citizens.       </vt:lpstr>
      <vt:lpstr>  5. Trans-European movements and constitutional claims         </vt:lpstr>
      <vt:lpstr>  5. Trans-European movements and constitutional claims    Example    As DiEM25 Italy, we believe that creating a united, democratic, federal Europe by 2025 is the core of the political project of our movement, as the very name Democracy in Europe Movement 2025 illustrates. Capturing the citizens’ drive, in all the countries of the Union, to have their say, and believing that we cannot leave referendums in the hands of reactionary and nationalist forces, we therefore propose that DiEM25 launch a pan-European campaign to hold a non-binding referendum for the whole continent. The goal: to ask the Europeans to elect a Constituent Assembly for the EU together with the 2024 European elections. This Assembly would then write a democratic constitution that would replace all existing European Treaties (DiEM25, Naples, Nov. 2017).        </vt:lpstr>
      <vt:lpstr>  5. Trans-European movements and constitutional claims            </vt:lpstr>
      <vt:lpstr>     Example    …       </vt:lpstr>
      <vt:lpstr>  5. Trans-European movements and constitutional claims            </vt:lpstr>
      <vt:lpstr>  3. Challenges to constitutional democracy: populism      </vt:lpstr>
      <vt:lpstr>  3. Challenges to constitutional democracy: populism     - In at least two EU member states – Hungary and Poland – the constitutional democratic system is strongly challenged in the name of the People or even the Nation;  - One of the populist arguments is that liberal constitutionalism is a ‘foreign import’ and does not dovetail with national/local traditions and ideas  </vt:lpstr>
      <vt:lpstr>  3. Challenges to constitutional democracy: populism     Specifically regarding constitutionalism, populism entails:  1. Popular sovereignty, meaning that the will of the People should be central to politics and ought not to be limited, and the relation between citizens and institutions should be direct  E.g., constitutional  experts close to the populist government in Poland have argued in favour of an idea of democracy in which the ‘nation as a political community of all citizens that constitute the state is the primary category’, against a view, in which ‘the attribute of sovereignty is transferred to the law itself, in particular to the most important of normative acts – the constitution’    </vt:lpstr>
      <vt:lpstr>  3. Challenges to constitutional democracy: populism     Specifically regarding constitutionalism, populism entails:  2. Extreme majoritarianism, meaning that the political will of the (ethnic) majority should have the final say in politics, without being hindered by minorities (internal or external)    Populists such as Orbán and Kaczynski refer to ‘enemies’, ‘those that oppose us’ and do not support ‘our political project’, ‘good’ and ‘bad’ members of society, and often equate enemies with international, liberal forces (the ‘George Soros network’, the ‘international bureaucrats’, ‘pro-migrant NGOs’, or ‘pseudo-civil society organisations’ )   </vt:lpstr>
      <vt:lpstr>  3. Challenges to constitutional democracy: populism     Specifically regarding constitutionalism, populism entails:  3. Instrumentalism, meaning that the law and the constitution are used to promote the interests and objectives of the majority, as frequent as necessary     The new Hungarian Fundamental Law, has, since its adoption in 2012, already been amended 6 times (anno 2018), while before its entering into force in 2012, and from the moment Fidesz gained its supermajority in 2010, the prior, 1989 Constitution was amended 12 times. </vt:lpstr>
      <vt:lpstr>  3. Challenges to constitutional democracy: populism     Specifically regarding constitutionalism, populism entails:  4. Legal resentment, an attitude towards the law that is sceptical towards ideas of neutrality, legal rationality, judicial independence, liberal rule of law  Kornel Morawiecki, the interim speaker of the Polish lower house, the Sejm: ‘[t]he good of the nation is above the law. If the law conflicts with that good, then we’re not allowed to treat it as something that we can’t break’. </vt:lpstr>
      <vt:lpstr>  3. Challenges to constitutional democracy: populism     Legitimacy problems of post-1989 constitutions:   - lack of authenticity/charisma (foundational  moment)  - erosion elitist expertise/statesmanship  - lack of wide societal support (learning, interaction)  </vt:lpstr>
      <vt:lpstr>  3. Challenges to constitutional democracy: populism        </vt:lpstr>
      <vt:lpstr>  3. Challenges to constitutional democracy: populism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society?</dc:title>
  <dc:creator>Paul Blokker</dc:creator>
  <cp:lastModifiedBy>author</cp:lastModifiedBy>
  <cp:revision>879</cp:revision>
  <cp:lastPrinted>2014-10-06T19:55:55Z</cp:lastPrinted>
  <dcterms:created xsi:type="dcterms:W3CDTF">2014-10-02T10:00:54Z</dcterms:created>
  <dcterms:modified xsi:type="dcterms:W3CDTF">2018-05-16T10:39:44Z</dcterms:modified>
</cp:coreProperties>
</file>