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>
      <p:cViewPr varScale="1">
        <p:scale>
          <a:sx n="114" d="100"/>
          <a:sy n="114" d="100"/>
        </p:scale>
        <p:origin x="158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223C1D5E-2D0C-B4BD-AFB9-A24B20D68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D51F34F8-4830-E954-1BE1-7FFCF0672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5BDD4E7A-1B22-B47C-5E7F-65A4FB2A4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A4639CF-BFA6-ABA3-074C-9AEB2B44CF0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3537" cy="1248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F2AEDA2-DE2E-7EC9-4D33-32F7FE59F2B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78785E3E-7492-EA4D-AE4D-12F5AB08A3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0A5CC83A-4858-4568-E48B-E5BD1F5301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C3CB17EE-150E-87C1-023E-43709D56CC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6F0791E3-7E2A-D64F-416B-D1FDFC2EC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9305EB71-6E2B-7E36-4A14-AB44BDDF8B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9890FF9E-FEF0-77D4-9BFF-7FC0829857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9BC7A32C-9DD6-F02D-BF2D-1BA04CC056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3DF47756-7289-1EBC-6B54-9E5B201386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3E56C45A-0EEE-8968-F638-B6D08F11D8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1082DD47-F495-69E5-A732-0381D2FBA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E0F4D0AF-C41A-3DD7-9F87-F4A2F42463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1DE91940-9C1A-5356-41BE-88994F00C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3DA29520-3E79-DDDE-0392-5534D8965C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793D728D-BECE-42B1-2C14-2C04A7D73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DA9DF014-8284-C74F-6DE9-3502876DE5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593595AE-12B4-B08A-F3A2-08EC510410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0CB74A95-D826-0499-3E66-27192CB9C2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1E470301-52F3-A4AA-7AB7-273CC01B7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9C66E886-AF64-5861-901B-68D5E0B700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70179908-2710-F48B-32C7-2EB41D0B4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B4D194E7-8C55-9CF2-85CA-EA5285F5E2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D1741C5A-0BDA-30FD-0DC3-EB67AD1FC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A154303B-C76A-F5F2-302A-3E6125305B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9EA4EF7F-BEEA-3B5C-4602-D17725D76B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CF3D5C4A-5569-E72A-EED4-21A31C8D4E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800633C8-8896-715A-9AE3-8EFA8C287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8DA9DF7F-9B5B-BD9F-7713-ACE07031CA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D8BF40C-3860-D675-7339-F6616974A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72688460-B7CA-3AE3-B1E5-17D10DC5F7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05945EAA-DCFC-7ECD-4AF2-F6ED1EA4D3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83D27C-84C9-005E-0BD0-AF3FBF4175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212206-B81F-6EBF-3D9E-434C465BF97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FAC048-9E18-5C8C-60DF-9CEB77CC69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AA074-97BC-744B-8103-B03920B905B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79517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E9DEF8-7ABF-0320-CBF6-9DE2FB7607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A770AE-CF62-69C0-8C3D-CF3BAF12CD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ADBE34-B9CC-EE61-406F-FE48F06827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09C54-9819-BF47-BB65-9FEE34F5953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72823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5812" cy="5991225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91225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6586A8-2E04-86EE-7D1D-31C9F8D052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297B6A-CFF9-76A2-B173-AD9D6C3FCD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98C1F9-3BC2-63CD-3D94-DBF657C609E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2960E-76F4-644C-820E-799F6D782D4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02963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3250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642BAAC-8047-6332-2DE8-241EF845EC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936AC3-C5B2-0463-97DD-E1E452A1CA7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592247-62CE-9947-671F-73D2DC6CC66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456F3-C291-5542-BD14-084ECCD5CB7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6696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23EF57-258D-E97A-0CBE-3B7BC57CE71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F07759-9CEE-6A1C-D305-A8B5D93A36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4C7548-A7D3-4836-0B75-5D204F04C1E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21018-F82D-EC47-B32F-01923059680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2710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FB28E1-F8A0-4138-5695-6929A71114D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D39E67-E7D2-90C9-4EA2-8DEFFC7A95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2C5F38-F230-9746-2768-13ECAD152DE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E3456-114E-244E-9CE2-847607F42FE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1425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CA4E2D3-10F3-6815-A9C7-38589321FBE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E9A30D7-6542-981D-A40E-0F8994F4B70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7D4BA82-0992-16DD-D060-A6358DB3329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F6EE-3368-FF45-8E6F-BB0FE67E8AC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72823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BF726F2-E45B-5062-49A2-20AAAB8C404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870DA08-D8DA-B5A3-066D-4F2335B8D07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937816D-26E8-214E-57B2-146CEC2A193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0F4A4-2672-6248-B891-CEC74416B53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9222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5F269D7-FCB9-D93E-8C26-1B4FF7A7B0A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30A13A-0F8F-CA86-1F58-E2EDAA72A28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B9D63C-9E28-36BA-E5A7-9518CE60B9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0CFB7-846C-9747-8D38-D59F00D3EB7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07315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9BC5E5E-B4A1-864A-5D97-C198B6A7DF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9799FAB-18FD-0BBD-5DE6-E192EEAB0B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C8723EC-952E-3760-2642-2D07B4A248A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2E8A-0F7F-A644-900E-3C2A18FFB2A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0937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24D22EC-053F-6FBC-3A8D-F5D03FC7E9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5487D03-D93B-5048-4468-8FA6EFEC6B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90DC376-DF6F-A78C-C7F0-955A9FD2F71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9EA27-D53F-DA4C-A95E-969FC0F18E4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05619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EE7B0E-F619-BC05-375A-D79E664F1E1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329F2BF-1596-91D8-6B38-B2B4C0E21B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0CE01F9-41AD-84FA-F915-AC6C9D4169B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F3D57-AC19-144F-9954-DFA3966A653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182972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AA360A02-6A67-8E7A-4423-2075C98F88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32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84E3608-56F0-2BEA-D8E6-FBD1E8D056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325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88FA073-D5A5-05CC-F39B-A30962994D2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3EF4DA8-D3A3-B34C-2E4A-B23BB566FD0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9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E67D6F4-6961-9877-35C0-1EB04905372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CF5228F-500C-784D-A8BE-492D47EC255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zeta.ru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3784EC32-EBAD-3F5D-B541-15829B5E5A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AE09DA4-F22A-110F-EEF9-A0FB8F65C80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5FF07CB3-811D-1F0D-A837-203FCD8D51C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NB: přítomné příčestí činné je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дающий</a:t>
            </a:r>
            <a:r>
              <a:rPr lang="ru-RU" altLang="de-CZ" sz="2800" dirty="0">
                <a:latin typeface="Times New Roman" panose="02020603050405020304" pitchFamily="18" charset="0"/>
              </a:rPr>
              <a:t>!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Sloveso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ехать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má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supletivně</a:t>
            </a:r>
            <a:r>
              <a:rPr lang="cs-CZ" altLang="de-CZ" sz="2800" dirty="0">
                <a:latin typeface="Times New Roman" panose="02020603050405020304" pitchFamily="18" charset="0"/>
              </a:rPr>
              <a:t> tvořený imperativ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поезж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 err="1">
                <a:latin typeface="Times New Roman" panose="02020603050405020304" pitchFamily="18" charset="0"/>
              </a:rPr>
              <a:t>substandardně</a:t>
            </a:r>
            <a:r>
              <a:rPr lang="cs-CZ" altLang="de-CZ" sz="2800" dirty="0">
                <a:latin typeface="Times New Roman" panose="02020603050405020304" pitchFamily="18" charset="0"/>
              </a:rPr>
              <a:t> k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ехать</a:t>
            </a:r>
            <a:r>
              <a:rPr lang="cs-CZ" altLang="de-CZ" sz="2800" dirty="0">
                <a:latin typeface="Times New Roman" panose="02020603050405020304" pitchFamily="18" charset="0"/>
              </a:rPr>
              <a:t> i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езж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), čímž ve spisovném jazyce je v imperativu neutralizována opozice vidů, u prefigovaných sloves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приезжать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приехать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заезжать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заехать</a:t>
            </a:r>
            <a:r>
              <a:rPr lang="cs-CZ" altLang="de-CZ" sz="2800" dirty="0">
                <a:latin typeface="Times New Roman" panose="02020603050405020304" pitchFamily="18" charset="0"/>
              </a:rPr>
              <a:t> atd. to pak platí obecně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je pouze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приезжай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заезжай</a:t>
            </a:r>
            <a:r>
              <a:rPr lang="cs-CZ" altLang="de-CZ" sz="2800" dirty="0">
                <a:latin typeface="Times New Roman" panose="02020603050405020304" pitchFamily="18" charset="0"/>
              </a:rPr>
              <a:t> 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 5. třídě je otázka, jakou hodnotu má kritérium „kmen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j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pro tvoření imperativu: kmen končí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j</a:t>
            </a:r>
            <a:r>
              <a:rPr lang="cs-CZ" altLang="de-CZ" sz="2800" dirty="0">
                <a:latin typeface="Times New Roman" panose="02020603050405020304" pitchFamily="18" charset="0"/>
              </a:rPr>
              <a:t> pouze v 1sg a 3pl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стр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ю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стр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ят</a:t>
            </a:r>
            <a:r>
              <a:rPr lang="cs-CZ" altLang="de-CZ" sz="2800" i="1" dirty="0">
                <a:latin typeface="Times New Roman" panose="02020603050405020304" pitchFamily="18" charset="0"/>
              </a:rPr>
              <a:t> = 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stroju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strojat</a:t>
            </a:r>
            <a:r>
              <a:rPr lang="cs-CZ" altLang="de-CZ" sz="2800" dirty="0">
                <a:latin typeface="Times New Roman" panose="02020603050405020304" pitchFamily="18" charset="0"/>
              </a:rPr>
              <a:t>/). V ostatních tvarech přítomného času se často nevyslovuje [j], tedy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стр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ишь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стр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ит</a:t>
            </a:r>
            <a:r>
              <a:rPr lang="cs-CZ" altLang="de-CZ" sz="2800" dirty="0">
                <a:latin typeface="Times New Roman" panose="02020603050405020304" pitchFamily="18" charset="0"/>
              </a:rPr>
              <a:t> atd. = ['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stro</a:t>
            </a:r>
            <a:r>
              <a:rPr lang="de-DE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ɪ</a:t>
            </a:r>
            <a:r>
              <a:rPr lang="de-DE" altLang="de-CZ" sz="2800" dirty="0" err="1">
                <a:latin typeface="Times New Roman" panose="02020603050405020304" pitchFamily="18" charset="0"/>
              </a:rPr>
              <a:t>ʂ</a:t>
            </a:r>
            <a:r>
              <a:rPr lang="cs-CZ" altLang="de-CZ" sz="2800" dirty="0">
                <a:latin typeface="Times New Roman" panose="02020603050405020304" pitchFamily="18" charset="0"/>
              </a:rPr>
              <a:t>], ['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stro</a:t>
            </a:r>
            <a:r>
              <a:rPr lang="de-DE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t] atd.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F6D51423-76A5-C241-BEA8-69398E570DF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 pak ovšem stále otázka, jak to interpretovat fonologicky (rozdíl mezi [a] a [ja], [e] a [je], [o] a [jo], [u] a [ju] je fonologicky relevantní; pokud není (stabilní) [ji], může třeba [i] být realizací jak /i/ tak 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/ji/ v neutralizační pozici?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NB: RG (1980) tak chápe tvary </a:t>
            </a:r>
            <a:r>
              <a:rPr lang="ru-RU" altLang="de-CZ" sz="2800" i="1">
                <a:latin typeface="Times New Roman" panose="02020603050405020304" pitchFamily="18" charset="0"/>
              </a:rPr>
              <a:t>их, им</a:t>
            </a:r>
            <a:r>
              <a:rPr lang="cs-CZ" altLang="de-CZ" sz="2800" i="1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 ими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>
                <a:latin typeface="Times New Roman" panose="02020603050405020304" pitchFamily="18" charset="0"/>
              </a:rPr>
              <a:t>U diskutovaných sloves (§1571) definuje prézentní kmen podle 1sg/3pl: </a:t>
            </a:r>
            <a:r>
              <a:rPr lang="de-DE" altLang="de-CZ" sz="2800" i="1">
                <a:latin typeface="Times New Roman" panose="02020603050405020304" pitchFamily="18" charset="0"/>
              </a:rPr>
              <a:t>до</a:t>
            </a:r>
            <a:r>
              <a:rPr lang="de-DE" altLang="de-CZ" sz="2800">
                <a:latin typeface="Times New Roman" panose="02020603050405020304" pitchFamily="18" charset="0"/>
              </a:rPr>
              <a:t>-|j-a|</a:t>
            </a:r>
            <a:r>
              <a:rPr lang="de-DE" altLang="de-CZ" sz="2800" i="1">
                <a:latin typeface="Times New Roman" panose="02020603050405020304" pitchFamily="18" charset="0"/>
              </a:rPr>
              <a:t>т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Fakt je: zatímco slovesa 5. třídy s 1sg s přízvukem na kmeni, se chovají jako slovesa s kmenem na -</a:t>
            </a:r>
            <a:r>
              <a:rPr lang="cs-CZ" altLang="de-CZ" sz="2800" i="1">
                <a:latin typeface="Times New Roman" panose="02020603050405020304" pitchFamily="18" charset="0"/>
              </a:rPr>
              <a:t>j</a:t>
            </a:r>
            <a:r>
              <a:rPr lang="cs-CZ" altLang="de-CZ" sz="2800">
                <a:latin typeface="Times New Roman" panose="02020603050405020304" pitchFamily="18" charset="0"/>
              </a:rPr>
              <a:t>, slovesa ze stejné slovesné třídy s 1sg s přízvukem na koncovce, to nedělají. Srov. dvě slovesa, která se liší pouze místem přízvuku </a:t>
            </a:r>
            <a:r>
              <a:rPr lang="cs-CZ" altLang="de-CZ" sz="2800" i="1">
                <a:latin typeface="Times New Roman" panose="02020603050405020304" pitchFamily="18" charset="0"/>
              </a:rPr>
              <a:t>стр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ить</a:t>
            </a:r>
            <a:r>
              <a:rPr lang="cs-CZ" altLang="de-CZ" sz="2800">
                <a:latin typeface="Times New Roman" panose="02020603050405020304" pitchFamily="18" charset="0"/>
              </a:rPr>
              <a:t> (ipf) ,stavět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стро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 (pf) ,ztrojnásobit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55E80825-1A35-8DAE-CF45-E87F250AB71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569325" cy="59769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стр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ить</a:t>
            </a:r>
            <a:r>
              <a:rPr lang="de-CH" altLang="de-CZ" sz="2800" i="1">
                <a:latin typeface="Times New Roman" panose="02020603050405020304" pitchFamily="18" charset="0"/>
              </a:rPr>
              <a:t> – </a:t>
            </a:r>
            <a:r>
              <a:rPr lang="ru-RU" altLang="de-CZ" sz="2800" i="1">
                <a:latin typeface="Times New Roman" panose="02020603050405020304" pitchFamily="18" charset="0"/>
              </a:rPr>
              <a:t>стр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ю – стр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ишь – строй, -те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стро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стро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стро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 – стро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-те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Srov. analogicky </a:t>
            </a:r>
            <a:r>
              <a:rPr lang="cs-CZ" altLang="de-CZ" sz="2800" i="1">
                <a:latin typeface="Times New Roman" panose="02020603050405020304" pitchFamily="18" charset="0"/>
              </a:rPr>
              <a:t>до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 ,dojit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кро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 ,krájet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по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 ,napájet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u. a.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Odpovídající slovesa 7. třídy (která patří rovněž k 2. konjugaci) se takto nechovají, srov. </a:t>
            </a:r>
            <a:r>
              <a:rPr lang="cs-CZ" altLang="de-CZ" sz="2800" i="1">
                <a:latin typeface="Times New Roman" panose="02020603050405020304" pitchFamily="18" charset="0"/>
              </a:rPr>
              <a:t>бо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 i="1">
                <a:latin typeface="Times New Roman" panose="02020603050405020304" pitchFamily="18" charset="0"/>
              </a:rPr>
              <a:t>ться – бо</a:t>
            </a:r>
            <a:r>
              <a:rPr lang="cs-CZ" altLang="de-CZ" sz="2800" i="1" u="sng">
                <a:latin typeface="Times New Roman" panose="02020603050405020304" pitchFamily="18" charset="0"/>
              </a:rPr>
              <a:t>ю</a:t>
            </a:r>
            <a:r>
              <a:rPr lang="cs-CZ" altLang="de-CZ" sz="2800" i="1">
                <a:latin typeface="Times New Roman" panose="02020603050405020304" pitchFamily="18" charset="0"/>
              </a:rPr>
              <a:t>сь – бо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шься – б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йся, б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йтесь</a:t>
            </a:r>
            <a:r>
              <a:rPr lang="cs-CZ" altLang="de-CZ" sz="2800">
                <a:latin typeface="Times New Roman" panose="02020603050405020304" pitchFamily="18" charset="0"/>
              </a:rPr>
              <a:t>. Z 8. třídy (slovesa 2. konjugace na /-et,/ v infinitivním kmeni, typ </a:t>
            </a:r>
            <a:r>
              <a:rPr lang="cs-CZ" altLang="de-CZ" sz="2800" i="1">
                <a:latin typeface="Times New Roman" panose="02020603050405020304" pitchFamily="18" charset="0"/>
              </a:rPr>
              <a:t>в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деть,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терп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ть, гор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) neexistují odpovídající příklady se skupinou vokál+j+u v 1sg, resp. vokál+j+at v 3pl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AC666917-3B56-7DA1-CEA8-958ACE98571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Imperativ má i 1pl (tzv.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adhortativ</a:t>
            </a:r>
            <a:r>
              <a:rPr lang="cs-CZ" altLang="de-CZ" sz="2800" dirty="0">
                <a:latin typeface="Times New Roman" panose="02020603050405020304" pitchFamily="18" charset="0"/>
              </a:rPr>
              <a:t>). Jeho tvar odpovídá obyčejně 1pl prézens/futurum dokonavých sloves bez subjektového zájmena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Останемся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 ещё на один день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Zůstaňme ještě jeden den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Пойдём</a:t>
            </a:r>
            <a:r>
              <a:rPr lang="ru-RU" altLang="de-CZ" sz="2800" i="1" dirty="0">
                <a:latin typeface="Times New Roman" panose="02020603050405020304" pitchFamily="18" charset="0"/>
              </a:rPr>
              <a:t> сегодня в театр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Pojďme dnes do divadla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Jen málo nedokonavých sloves se dá takto používat s prézentním tvarem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идём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jděme</a:t>
            </a:r>
            <a:r>
              <a:rPr lang="de-CH" altLang="de-CZ" sz="2800" dirty="0">
                <a:latin typeface="Times New Roman" panose="02020603050405020304" pitchFamily="18" charset="0"/>
              </a:rPr>
              <a:t>!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ja-JP" sz="2800" i="1" dirty="0">
                <a:latin typeface="Times New Roman" panose="02020603050405020304" pitchFamily="18" charset="0"/>
              </a:rPr>
              <a:t>дем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de-CH" altLang="ja-JP" sz="2800" dirty="0">
                <a:latin typeface="Times New Roman" panose="02020603050405020304" pitchFamily="18" charset="0"/>
              </a:rPr>
              <a:t>,</a:t>
            </a:r>
            <a:r>
              <a:rPr lang="cs-CZ" altLang="ja-JP" sz="2800" dirty="0">
                <a:latin typeface="Times New Roman" panose="02020603050405020304" pitchFamily="18" charset="0"/>
              </a:rPr>
              <a:t>jeďme!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Jinak vystupuje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nedok</a:t>
            </a:r>
            <a:r>
              <a:rPr lang="cs-CZ" altLang="de-CZ" sz="2800" dirty="0">
                <a:latin typeface="Times New Roman" panose="02020603050405020304" pitchFamily="18" charset="0"/>
              </a:rPr>
              <a:t>. futurum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Будем работать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вместе!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будем спорить</a:t>
            </a:r>
            <a:r>
              <a:rPr lang="ru-RU" altLang="de-CZ" sz="2800" i="1" dirty="0">
                <a:latin typeface="Times New Roman" panose="02020603050405020304" pitchFamily="18" charset="0"/>
              </a:rPr>
              <a:t>!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Nehádejme se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endParaRPr lang="de-CH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CFB828D8-B357-BF52-02DB-A29451E08ED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424863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Obě formy lze doplnit tvarem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давай(те)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Давай пойдём</a:t>
            </a:r>
            <a:r>
              <a:rPr lang="ru-RU" altLang="de-CZ" sz="2800" i="1" dirty="0">
                <a:latin typeface="Times New Roman" panose="02020603050405020304" pitchFamily="18" charset="0"/>
              </a:rPr>
              <a:t> купаться,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Давайте споём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что-нибудь,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Давайте не будем спорить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Давай(те)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se může spojit i přímo s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nedok</a:t>
            </a:r>
            <a:r>
              <a:rPr lang="cs-CZ" altLang="de-CZ" sz="2800" dirty="0">
                <a:latin typeface="Times New Roman" panose="02020603050405020304" pitchFamily="18" charset="0"/>
              </a:rPr>
              <a:t>. infinitivem: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Давай играть </a:t>
            </a:r>
            <a:r>
              <a:rPr lang="ru-RU" altLang="de-CZ" sz="2800" i="1" dirty="0">
                <a:latin typeface="Times New Roman" panose="02020603050405020304" pitchFamily="18" charset="0"/>
              </a:rPr>
              <a:t>в шахматы,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Давайте</a:t>
            </a:r>
            <a:r>
              <a:rPr lang="ru-RU" altLang="de-CZ" sz="2800" i="1" dirty="0">
                <a:latin typeface="Times New Roman" panose="02020603050405020304" pitchFamily="18" charset="0"/>
              </a:rPr>
              <a:t> чай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пить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 err="1">
                <a:latin typeface="Times New Roman" panose="02020603050405020304" pitchFamily="18" charset="0"/>
              </a:rPr>
              <a:t>Nedok</a:t>
            </a:r>
            <a:r>
              <a:rPr lang="cs-CZ" altLang="de-CZ" sz="2800" dirty="0">
                <a:latin typeface="Times New Roman" panose="02020603050405020304" pitchFamily="18" charset="0"/>
              </a:rPr>
              <a:t>. a dok. tvary futura 1pl ve funkci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adhortativního</a:t>
            </a:r>
            <a:r>
              <a:rPr lang="cs-CZ" altLang="de-CZ" sz="2800" dirty="0">
                <a:latin typeface="Times New Roman" panose="02020603050405020304" pitchFamily="18" charset="0"/>
              </a:rPr>
              <a:t> imperativu mohou být rozšířeny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postfixálním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jestli se obrací na několik lidí nebo má být použita zdvořilostní forma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Прод</a:t>
            </a:r>
            <a:r>
              <a:rPr lang="ru-RU" altLang="de-CZ" sz="2800" b="1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лжимте</a:t>
            </a:r>
            <a:r>
              <a:rPr lang="ru-RU" altLang="de-CZ" sz="2800" i="1" dirty="0">
                <a:latin typeface="Times New Roman" panose="02020603050405020304" pitchFamily="18" charset="0"/>
              </a:rPr>
              <a:t> наш разгов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р!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Б</a:t>
            </a:r>
            <a:r>
              <a:rPr lang="ru-RU" altLang="de-CZ" sz="2800" b="1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демте</a:t>
            </a:r>
            <a:r>
              <a:rPr lang="ru-RU" altLang="de-CZ" sz="2800" i="1" dirty="0">
                <a:latin typeface="Times New Roman" panose="02020603050405020304" pitchFamily="18" charset="0"/>
              </a:rPr>
              <a:t> друзь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ми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Братья и сестры,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напишемте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Газету.ру</a:t>
            </a:r>
            <a:r>
              <a:rPr lang="ru-RU" altLang="de-CZ" sz="2800" i="1" dirty="0">
                <a:latin typeface="Times New Roman" panose="02020603050405020304" pitchFamily="18" charset="0"/>
              </a:rPr>
              <a:t> ряд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комментов</a:t>
            </a:r>
            <a:r>
              <a:rPr lang="ru-RU" altLang="de-CZ" sz="2800" i="1" dirty="0">
                <a:latin typeface="Times New Roman" panose="02020603050405020304" pitchFamily="18" charset="0"/>
              </a:rPr>
              <a:t> вот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сюда: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de-CH" altLang="de-CZ" sz="2800" i="1" dirty="0">
                <a:solidFill>
                  <a:srgbClr val="CCCCFF"/>
                </a:solidFill>
                <a:latin typeface="Times New Roman" panose="02020603050405020304" pitchFamily="18" charset="0"/>
                <a:hlinkClick r:id="rId3"/>
              </a:rPr>
              <a:t>http://www.gazeta.ru</a:t>
            </a:r>
            <a:r>
              <a:rPr lang="de-CH" altLang="de-CZ" sz="2800" i="1" dirty="0">
                <a:latin typeface="Times New Roman" panose="02020603050405020304" pitchFamily="18" charset="0"/>
              </a:rPr>
              <a:t>...,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86DACA9B-2E82-AD74-B8CA-D6311E70373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497888" cy="4824413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 противном случае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давайте выкинем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сотовые телефоны и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будемте</a:t>
            </a:r>
            <a:r>
              <a:rPr lang="ru-RU" altLang="de-CZ" sz="2800" i="1" dirty="0">
                <a:latin typeface="Times New Roman" panose="02020603050405020304" pitchFamily="18" charset="0"/>
              </a:rPr>
              <a:t> учиться громко кричать - чтобы соблюсти чистоту от технологий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endParaRPr lang="ru-RU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3DE4D40F-86D4-E42C-4E90-D5CD18C6A52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5693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Imperativ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Imperativ lze tvořit ode všech osobních sloves, která nejsou stavová </a:t>
            </a:r>
            <a:r>
              <a:rPr lang="de-CH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видеть, болеть, мочь, хотеть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Jsou dvě koncovky imperativu, -</a:t>
            </a:r>
            <a:r>
              <a:rPr lang="cs-CZ" altLang="de-CZ" sz="2800" i="1">
                <a:latin typeface="Times New Roman" panose="02020603050405020304" pitchFamily="18" charset="0"/>
              </a:rPr>
              <a:t>Ø</a:t>
            </a:r>
            <a:r>
              <a:rPr lang="cs-CZ" altLang="de-CZ" sz="2800">
                <a:latin typeface="Times New Roman" panose="02020603050405020304" pitchFamily="18" charset="0"/>
              </a:rPr>
              <a:t> a -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, přičemž poslední může být pod přízvukem nebo mimo přízvuk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Volba koncovky je závislá na poslední hlásce prézentního kmene slovesa, zvlášť na tom, zda prézentní kmen končí na skupinu konsonantů, a také na místě přízvuku v 1sg prézentu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1AEFA069-7A6F-52FB-37FF-3547DBA77B0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642350" cy="6167438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Jestliže 1sg má přízvuk na koncovce a prézentní kmen nekončí na /j/, tak vystupuje koncovka -/i/ (pod přízvukem):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4.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вспомян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–</a:t>
            </a:r>
            <a:r>
              <a:rPr lang="de-CH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вспомян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вспом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нешь – вспомян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-те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br>
              <a:rPr lang="de-CH" altLang="de-CZ" sz="2800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5.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люб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любл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i="1" dirty="0">
                <a:latin typeface="Times New Roman" panose="02020603050405020304" pitchFamily="18" charset="0"/>
              </a:rPr>
              <a:t>бишь – люб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-те</a:t>
            </a:r>
            <a:br>
              <a:rPr lang="de-CH" altLang="de-CZ" sz="2800" i="1" dirty="0">
                <a:latin typeface="Times New Roman" panose="02020603050405020304" pitchFamily="18" charset="0"/>
              </a:rPr>
            </a:br>
            <a:r>
              <a:rPr lang="de-CH" altLang="de-CZ" sz="2800" i="1" dirty="0">
                <a:latin typeface="Times New Roman" panose="02020603050405020304" pitchFamily="18" charset="0"/>
              </a:rPr>
              <a:t>				</a:t>
            </a:r>
            <a:r>
              <a:rPr lang="cs-CZ" altLang="de-CZ" sz="2800" dirty="0">
                <a:latin typeface="Times New Roman" panose="02020603050405020304" pitchFamily="18" charset="0"/>
              </a:rPr>
              <a:t>(srov. níž)</a:t>
            </a: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6.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пис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пиш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шешь – пиш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7.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молч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молч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молч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шь – молч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8.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терп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терпл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рпишь – терп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-те</a:t>
            </a:r>
            <a:br>
              <a:rPr lang="de-CH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10.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печь – пек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печёшь – пек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-те</a:t>
            </a:r>
            <a:br>
              <a:rPr lang="de-CH" altLang="de-CZ" sz="2800" i="1" dirty="0">
                <a:latin typeface="Times New Roman" panose="02020603050405020304" pitchFamily="18" charset="0"/>
              </a:rPr>
            </a:br>
            <a:r>
              <a:rPr lang="de-CH" altLang="de-CZ" sz="2800" i="1" dirty="0">
                <a:latin typeface="Times New Roman" panose="02020603050405020304" pitchFamily="18" charset="0"/>
              </a:rPr>
              <a:t>				 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чь – помог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пом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жешь – помог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i="1" dirty="0">
                <a:latin typeface="Times New Roman" panose="02020603050405020304" pitchFamily="18" charset="0"/>
              </a:rPr>
              <a:t>				  -те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FF929E6A-029B-269C-B0B9-F63C9B8459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964612" cy="63706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Jestliže 1sg má přízvuk na kmeni a prézentní kmen končí na skupinu konsonantů anebo obsahuje (částečně) prefix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вы</a:t>
            </a:r>
            <a:r>
              <a:rPr lang="cs-CZ" altLang="de-CZ" sz="2800" dirty="0">
                <a:latin typeface="Times New Roman" panose="02020603050405020304" pitchFamily="18" charset="0"/>
              </a:rPr>
              <a:t>- s přízvukem, vystupuje koncovka /i/ (bez přízvuku):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4. Klasse: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кнуть – 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кну – 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кнешь – 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кни,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5. </a:t>
            </a:r>
            <a:r>
              <a:rPr lang="de-CH" altLang="de-CZ" sz="2800" dirty="0">
                <a:latin typeface="Times New Roman" panose="02020603050405020304" pitchFamily="18" charset="0"/>
              </a:rPr>
              <a:t>Klasse: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мнить – 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мню – 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мнишь – 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мни,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9. Klasse: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бнуть – пог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бну – пог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бнешь –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i="1" dirty="0">
                <a:latin typeface="Times New Roman" panose="02020603050405020304" pitchFamily="18" charset="0"/>
              </a:rPr>
              <a:t>				пог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бни,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10. Klasse: </a:t>
            </a:r>
            <a:r>
              <a:rPr lang="ru-RU" altLang="de-CZ" sz="2800" i="1" dirty="0">
                <a:latin typeface="Times New Roman" panose="02020603050405020304" pitchFamily="18" charset="0"/>
              </a:rPr>
              <a:t>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везти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везу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везешь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вези, -те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 souvislosti s poslední podmínkou existuje však někdy variabilita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вить – 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влю – 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вишь – ставь, -те,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ставить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ставлю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ставишь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стави, -те/в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ставь, -те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v konkrétním případě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NKRJa</a:t>
            </a:r>
            <a:r>
              <a:rPr lang="cs-CZ" altLang="de-CZ" sz="2800" dirty="0">
                <a:latin typeface="Times New Roman" panose="02020603050405020304" pitchFamily="18" charset="0"/>
              </a:rPr>
              <a:t> 12:33 dokladů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9538727B-427A-515B-5CC0-75A0E44FE8A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Jestliže 1sg má přízvuk na kmeni,  kmen nekončí na skupinu konsonantů anebo kmen končí na /j/, tak se používá nulová koncovka: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kmeny bez /j/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5.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рить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рю – 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ришь – верь,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6.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зать – 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жу – 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жешь – режь,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7.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шать – сл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шу – сл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шишь – слышь,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8.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деть – об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жу – об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дишь – обидь,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10.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лечь – 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гу – 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жешь – ляг,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i="1" dirty="0">
                <a:latin typeface="Times New Roman" panose="02020603050405020304" pitchFamily="18" charset="0"/>
              </a:rPr>
              <a:t>				  лезть – 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зу – 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зешь – лезь, -те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4DC4FAE6-E270-6D58-D192-3EC3C8589ED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713092" cy="65944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/>
            </a:pPr>
            <a:r>
              <a:rPr lang="de-CH" altLang="de-CZ" sz="2800" dirty="0" err="1">
                <a:latin typeface="Times New Roman" panose="02020603050405020304" pitchFamily="18" charset="0"/>
              </a:rPr>
              <a:t>kmeny</a:t>
            </a:r>
            <a:r>
              <a:rPr lang="de-CH" altLang="de-CZ" sz="2800" dirty="0">
                <a:latin typeface="Times New Roman" panose="02020603050405020304" pitchFamily="18" charset="0"/>
              </a:rPr>
              <a:t> na </a:t>
            </a:r>
            <a:r>
              <a:rPr lang="cs-CZ" altLang="de-CZ" sz="2800" dirty="0">
                <a:latin typeface="Times New Roman" panose="02020603050405020304" pitchFamily="18" charset="0"/>
              </a:rPr>
              <a:t>/j/</a:t>
            </a:r>
            <a:r>
              <a:rPr lang="de-CH" altLang="de-CZ" sz="2800" dirty="0">
                <a:latin typeface="Times New Roman" panose="02020603050405020304" pitchFamily="18" charset="0"/>
              </a:rPr>
              <a:t>:</a:t>
            </a:r>
            <a:br>
              <a:rPr lang="de-CH" altLang="de-CZ" sz="2800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1.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лать – 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лаю – 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лаешь – 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лай,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2.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красн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красн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ю – красн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ешь – </a:t>
            </a:r>
            <a:br>
              <a:rPr lang="cs-CZ" altLang="de-CZ" sz="2800" i="1" dirty="0">
                <a:latin typeface="Times New Roman" panose="02020603050405020304" pitchFamily="18" charset="0"/>
              </a:rPr>
            </a:br>
            <a:r>
              <a:rPr lang="cs-CZ" altLang="de-CZ" sz="2800" i="1" dirty="0">
                <a:latin typeface="Times New Roman" panose="02020603050405020304" pitchFamily="18" charset="0"/>
              </a:rPr>
              <a:t>			 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красн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3.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рисов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рис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ю – рис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ешь – рис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й,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			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совать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de-CH" altLang="de-CZ" sz="2800" dirty="0" err="1">
                <a:latin typeface="Times New Roman" panose="02020603050405020304" pitchFamily="18" charset="0"/>
              </a:rPr>
              <a:t>strkat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суёшь – суй, -те</a:t>
            </a:r>
            <a:br>
              <a:rPr lang="de-CH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5.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ить – стр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ю – стр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ишь – строй,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			 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de-CH" altLang="de-CZ" sz="2800" dirty="0" err="1">
                <a:latin typeface="Times New Roman" panose="02020603050405020304" pitchFamily="18" charset="0"/>
              </a:rPr>
              <a:t>srov</a:t>
            </a:r>
            <a:r>
              <a:rPr lang="de-CH" altLang="de-CZ" sz="2800" dirty="0">
                <a:latin typeface="Times New Roman" panose="02020603050405020304" pitchFamily="18" charset="0"/>
              </a:rPr>
              <a:t>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níž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6.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ять – 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ю – 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ешь – лай, -те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ru-RU" altLang="de-CZ" sz="2800" i="1" dirty="0">
                <a:latin typeface="Times New Roman" panose="02020603050405020304" pitchFamily="18" charset="0"/>
              </a:rPr>
              <a:t>			  сме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ться – сме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i="1" dirty="0">
                <a:latin typeface="Times New Roman" panose="02020603050405020304" pitchFamily="18" charset="0"/>
              </a:rPr>
              <a:t>сь – смеёшься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– 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йся,</a:t>
            </a:r>
            <a:br>
              <a:rPr lang="cs-CZ" altLang="de-CZ" sz="2800" i="1" dirty="0">
                <a:latin typeface="Times New Roman" panose="02020603050405020304" pitchFamily="18" charset="0"/>
              </a:rPr>
            </a:br>
            <a:r>
              <a:rPr lang="cs-CZ" altLang="de-CZ" sz="2800" i="1" dirty="0">
                <a:latin typeface="Times New Roman" panose="02020603050405020304" pitchFamily="18" charset="0"/>
              </a:rPr>
              <a:t>			 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йтесь</a:t>
            </a:r>
            <a:br>
              <a:rPr lang="ru-RU" altLang="de-CZ" sz="2800" i="1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7. </a:t>
            </a:r>
            <a:r>
              <a:rPr lang="de-CH" altLang="de-CZ" sz="2800" dirty="0" err="1">
                <a:latin typeface="Times New Roman" panose="02020603050405020304" pitchFamily="18" charset="0"/>
              </a:rPr>
              <a:t>třída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бо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ться – бо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i="1" dirty="0">
                <a:latin typeface="Times New Roman" panose="02020603050405020304" pitchFamily="18" charset="0"/>
              </a:rPr>
              <a:t>сь – бо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шься – 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йся, 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йтесь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/>
            </a:pPr>
            <a:endParaRPr lang="ru-RU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4F1162E3-9A55-CB04-2D58-C06838C5AA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569325" cy="6192838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další slovesa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br>
              <a:rPr lang="de-CH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бить – бью – бьёшь – бей, -те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крыть – кр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ю – кр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ешь – крой, -те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дуть – 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ю – 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ешь – дуй, -те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Vzhledem k tomu, že /j/ vystupuje v prézentním kmeni (k problému 5. třídy viz. níž), {й} na konci samozřejmě není koncovka, jak to říkají populární mluvnice (natož je koncovkou „mjagkij znak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„Mjagkij znak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vystupující při nulové koncovce po sykavkách </a:t>
            </a:r>
            <a:r>
              <a:rPr lang="cs-CZ" altLang="de-CZ" sz="2800" i="1">
                <a:latin typeface="Times New Roman" panose="02020603050405020304" pitchFamily="18" charset="0"/>
              </a:rPr>
              <a:t>(мажь, плачь, режь, слышь)</a:t>
            </a:r>
            <a:r>
              <a:rPr lang="cs-CZ" altLang="de-CZ" sz="2800">
                <a:latin typeface="Times New Roman" panose="02020603050405020304" pitchFamily="18" charset="0"/>
              </a:rPr>
              <a:t> stojí z paradigmatických důvodů, foneticky nemá žádné funkce; po velárách se nepoužívá</a:t>
            </a:r>
            <a:r>
              <a:rPr lang="cs-CZ" altLang="de-CZ" sz="2800" i="1">
                <a:latin typeface="Times New Roman" panose="02020603050405020304" pitchFamily="18" charset="0"/>
              </a:rPr>
              <a:t> (ляг, -те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1695AED2-59BB-0244-4370-25950D6FCFB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 případě neproduktivní skupiny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бить</a:t>
            </a:r>
            <a:r>
              <a:rPr lang="cs-CZ" altLang="de-CZ" sz="2800" dirty="0">
                <a:latin typeface="Times New Roman" panose="02020603050405020304" pitchFamily="18" charset="0"/>
              </a:rPr>
              <a:t> atd.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пить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шить</a:t>
            </a:r>
            <a:r>
              <a:rPr lang="cs-CZ" altLang="de-CZ" sz="2800" dirty="0">
                <a:latin typeface="Times New Roman" panose="02020603050405020304" pitchFamily="18" charset="0"/>
              </a:rPr>
              <a:t> aj. ) vystupuje před nulovou koncovkou pohyblivý vokál /e/, protože kmen je jinak neslabiční: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лей</a:t>
            </a:r>
            <a:r>
              <a:rPr lang="cs-CZ" altLang="de-CZ" sz="2800" dirty="0">
                <a:latin typeface="Times New Roman" panose="02020603050405020304" pitchFamily="18" charset="0"/>
              </a:rPr>
              <a:t> 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Tvoření imperativu slovesa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есть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ешь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те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je synchronně izolováno a neprůhledné (*</a:t>
            </a:r>
            <a:r>
              <a:rPr lang="cs-CZ" altLang="de-CZ" sz="2800" dirty="0" err="1">
                <a:latin typeface="Times New Roman" panose="02020603050405020304" pitchFamily="18" charset="0"/>
              </a:rPr>
              <a:t>jedj</a:t>
            </a:r>
            <a:r>
              <a:rPr lang="cs-CZ" altLang="de-CZ" sz="2800" dirty="0">
                <a:latin typeface="Times New Roman" panose="02020603050405020304" pitchFamily="18" charset="0"/>
              </a:rPr>
              <a:t>- &gt; jež-, srov. č. </a:t>
            </a:r>
            <a:r>
              <a:rPr lang="cs-CZ" altLang="de-CZ" sz="2800" i="1" dirty="0">
                <a:latin typeface="Times New Roman" panose="02020603050405020304" pitchFamily="18" charset="0"/>
              </a:rPr>
              <a:t>je</a:t>
            </a:r>
            <a:r>
              <a:rPr lang="cs-CZ" altLang="de-CZ" sz="2800" i="1" u="sng" dirty="0">
                <a:latin typeface="Times New Roman" panose="02020603050405020304" pitchFamily="18" charset="0"/>
              </a:rPr>
              <a:t>z</a:t>
            </a:r>
            <a:r>
              <a:rPr lang="cs-CZ" altLang="de-CZ" sz="2800" dirty="0">
                <a:latin typeface="Times New Roman" panose="02020603050405020304" pitchFamily="18" charset="0"/>
              </a:rPr>
              <a:t>, v ruštině pravopis podle fonetiky -</a:t>
            </a:r>
            <a:r>
              <a:rPr lang="ru-RU" altLang="de-CZ" sz="2800" i="1" dirty="0">
                <a:latin typeface="Times New Roman" panose="02020603050405020304" pitchFamily="18" charset="0"/>
              </a:rPr>
              <a:t>ш</a:t>
            </a:r>
            <a:r>
              <a:rPr lang="cs-CZ" altLang="de-CZ" sz="2800" dirty="0">
                <a:latin typeface="Times New Roman" panose="02020603050405020304" pitchFamily="18" charset="0"/>
              </a:rPr>
              <a:t>-)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Tvoření imperativu slovesa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те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je pravidelné, zdá se reflektovat kmen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daj</a:t>
            </a:r>
            <a:r>
              <a:rPr lang="cs-CZ" altLang="de-CZ" sz="2800" dirty="0">
                <a:latin typeface="Times New Roman" panose="02020603050405020304" pitchFamily="18" charset="0"/>
              </a:rPr>
              <a:t>/, který ovšem jinak neexistuje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дашь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даст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дадим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дадите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дадут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; koncovku /j/ postulovat jenom pro tento jediný tvar bychom asi nechtěli, čili budeme muset vycházet z dalšího kmenového alomorfu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78FF6B63-A3B4-D54C-917E-3BFFB1CB57F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801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Imperativ sloves neproduktivního vzoru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давать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вставать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узнавать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je také specifický, protože sufix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va</a:t>
            </a:r>
            <a:r>
              <a:rPr lang="cs-CZ" altLang="de-CZ" sz="2800" dirty="0">
                <a:latin typeface="Times New Roman" panose="02020603050405020304" pitchFamily="18" charset="0"/>
              </a:rPr>
              <a:t>-, který v prézentu chybí, v imperativu zase vystupuje: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ю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даёшь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те</a:t>
            </a:r>
            <a:r>
              <a:rPr lang="cs-CZ" altLang="de-CZ" sz="2800" dirty="0">
                <a:latin typeface="Times New Roman" panose="02020603050405020304" pitchFamily="18" charset="0"/>
              </a:rPr>
              <a:t>. Nelze označit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davaj</a:t>
            </a:r>
            <a:r>
              <a:rPr lang="cs-CZ" altLang="de-CZ" sz="2800" dirty="0">
                <a:latin typeface="Times New Roman" panose="02020603050405020304" pitchFamily="18" charset="0"/>
              </a:rPr>
              <a:t>/ za prézentní kmen, protože prézentní kmen je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daj</a:t>
            </a:r>
            <a:r>
              <a:rPr lang="cs-CZ" altLang="de-CZ" sz="2800" dirty="0">
                <a:latin typeface="Times New Roman" panose="02020603050405020304" pitchFamily="18" charset="0"/>
              </a:rPr>
              <a:t>/. Jsou však dva další tvary, které se obyčejně tvoří od prézentního kmene a které obsahují </a:t>
            </a: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cs-CZ" altLang="de-CZ" sz="2800" i="1" dirty="0">
                <a:latin typeface="Times New Roman" panose="02020603050405020304" pitchFamily="18" charset="0"/>
              </a:rPr>
              <a:t>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vaj</a:t>
            </a:r>
            <a:r>
              <a:rPr lang="cs-CZ" altLang="de-CZ" sz="2800" i="1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>
                <a:latin typeface="Times New Roman" panose="02020603050405020304" pitchFamily="18" charset="0"/>
              </a:rPr>
              <a:t>, jmenovitě příčestí přítomné trpné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емый</a:t>
            </a:r>
            <a:r>
              <a:rPr lang="cs-CZ" altLang="de-CZ" sz="2800" dirty="0">
                <a:latin typeface="Times New Roman" panose="02020603050405020304" pitchFamily="18" charset="0"/>
              </a:rPr>
              <a:t> a přechodník přítomný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dirty="0">
                <a:latin typeface="Times New Roman" panose="02020603050405020304" pitchFamily="18" charset="0"/>
              </a:rPr>
              <a:t>, takže lze považovat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davaj</a:t>
            </a:r>
            <a:r>
              <a:rPr lang="cs-CZ" altLang="de-CZ" sz="2800" dirty="0">
                <a:latin typeface="Times New Roman" panose="02020603050405020304" pitchFamily="18" charset="0"/>
              </a:rPr>
              <a:t>/ za alomorf prézentního kmene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vedle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daj</a:t>
            </a:r>
            <a:r>
              <a:rPr lang="cs-CZ" altLang="de-CZ" sz="2800" dirty="0">
                <a:latin typeface="Times New Roman" panose="02020603050405020304" pitchFamily="18" charset="0"/>
              </a:rPr>
              <a:t>/).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Alomorfické</a:t>
            </a:r>
            <a:r>
              <a:rPr lang="cs-CZ" altLang="de-CZ" sz="2800" dirty="0">
                <a:latin typeface="Times New Roman" panose="02020603050405020304" pitchFamily="18" charset="0"/>
              </a:rPr>
              <a:t> prézentní kmeny nejsou nic výjimečného (srov.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l,ubl</a:t>
            </a:r>
            <a:r>
              <a:rPr lang="cs-CZ" altLang="de-CZ" sz="2800" dirty="0">
                <a:latin typeface="Times New Roman" panose="02020603050405020304" pitchFamily="18" charset="0"/>
              </a:rPr>
              <a:t>,/ -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l,ub</a:t>
            </a:r>
            <a:r>
              <a:rPr lang="cs-CZ" altLang="de-CZ" sz="2800" dirty="0">
                <a:latin typeface="Times New Roman" panose="02020603050405020304" pitchFamily="18" charset="0"/>
              </a:rPr>
              <a:t>,/,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mog</a:t>
            </a:r>
            <a:r>
              <a:rPr lang="cs-CZ" altLang="de-CZ" sz="2800" dirty="0">
                <a:latin typeface="Times New Roman" panose="02020603050405020304" pitchFamily="18" charset="0"/>
              </a:rPr>
              <a:t>/ -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mož</a:t>
            </a:r>
            <a:r>
              <a:rPr lang="cs-CZ" altLang="de-CZ" sz="2800" dirty="0">
                <a:latin typeface="Times New Roman" panose="02020603050405020304" pitchFamily="18" charset="0"/>
              </a:rPr>
              <a:t>/), specifická je jenom distribuce alomorfů (prézens vs. imperativ, přítomný přechodník a přítomné příčestí trpné).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1658</Words>
  <Application>Microsoft Macintosh PowerPoint</Application>
  <PresentationFormat>Bildschirmpräsentation (4:3)</PresentationFormat>
  <Paragraphs>37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8" baseType="lpstr">
      <vt:lpstr>Arial</vt:lpstr>
      <vt:lpstr>Times New Roman</vt:lpstr>
      <vt:lpstr>Office-Design</vt:lpstr>
      <vt:lpstr>Morfologie ruštiny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2375</cp:revision>
  <cp:lastPrinted>1601-01-01T00:00:00Z</cp:lastPrinted>
  <dcterms:created xsi:type="dcterms:W3CDTF">2010-03-17T05:32:37Z</dcterms:created>
  <dcterms:modified xsi:type="dcterms:W3CDTF">2026-04-29T10:32:10Z</dcterms:modified>
</cp:coreProperties>
</file>