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cs-CZ"/>
              <a:t>Kliknutím lze upravit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06977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8C5CAEC5-E8E0-4B02-B8D7-AE91F82374CB}" type="datetimeFigureOut">
              <a:rPr lang="cs-CZ" smtClean="0"/>
              <a:t>24.02.2020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1158161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cs-CZ"/>
              <a:t>Kliknutím lze upravit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2342688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63346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cs-CZ"/>
              <a:t>Kliknutím lze upravit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2025545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83587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314223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2285148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59007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348217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cs-CZ"/>
              <a:t>Kliknutím lze upravit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C5CAEC5-E8E0-4B02-B8D7-AE91F82374CB}" type="datetimeFigureOut">
              <a:rPr lang="cs-CZ" smtClean="0"/>
              <a:t>24.02.2020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385224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C5CAEC5-E8E0-4B02-B8D7-AE91F82374CB}" type="datetimeFigureOut">
              <a:rPr lang="cs-CZ" smtClean="0"/>
              <a:t>24.02.2020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95793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C5CAEC5-E8E0-4B02-B8D7-AE91F82374CB}" type="datetimeFigureOut">
              <a:rPr lang="cs-CZ" smtClean="0"/>
              <a:t>24.02.2020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235910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C5CAEC5-E8E0-4B02-B8D7-AE91F82374CB}" type="datetimeFigureOut">
              <a:rPr lang="cs-CZ" smtClean="0"/>
              <a:t>24.02.2020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219618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CAEC5-E8E0-4B02-B8D7-AE91F82374CB}" type="datetimeFigureOut">
              <a:rPr lang="cs-CZ" smtClean="0"/>
              <a:t>24.02.2020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2784368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C5CAEC5-E8E0-4B02-B8D7-AE91F82374CB}" type="datetimeFigureOut">
              <a:rPr lang="cs-CZ" smtClean="0"/>
              <a:t>24.02.2020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144454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cs-CZ"/>
              <a:t>Kliknutím lze upravit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C5CAEC5-E8E0-4B02-B8D7-AE91F82374CB}" type="datetimeFigureOut">
              <a:rPr lang="cs-CZ" smtClean="0"/>
              <a:t>24.02.2020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B196012-19BB-4F3B-AE9E-9DDCD59D8625}" type="slidenum">
              <a:rPr lang="cs-CZ" smtClean="0"/>
              <a:t>‹#›</a:t>
            </a:fld>
            <a:endParaRPr lang="cs-CZ"/>
          </a:p>
        </p:txBody>
      </p:sp>
    </p:spTree>
    <p:extLst>
      <p:ext uri="{BB962C8B-B14F-4D97-AF65-F5344CB8AC3E}">
        <p14:creationId xmlns:p14="http://schemas.microsoft.com/office/powerpoint/2010/main" val="368537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C5CAEC5-E8E0-4B02-B8D7-AE91F82374CB}" type="datetimeFigureOut">
              <a:rPr lang="cs-CZ" smtClean="0"/>
              <a:t>24.02.2020</a:t>
            </a:fld>
            <a:endParaRPr lang="cs-CZ"/>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cs-CZ"/>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B196012-19BB-4F3B-AE9E-9DDCD59D8625}" type="slidenum">
              <a:rPr lang="cs-CZ" smtClean="0"/>
              <a:t>‹#›</a:t>
            </a:fld>
            <a:endParaRPr lang="cs-CZ"/>
          </a:p>
        </p:txBody>
      </p:sp>
    </p:spTree>
    <p:extLst>
      <p:ext uri="{BB962C8B-B14F-4D97-AF65-F5344CB8AC3E}">
        <p14:creationId xmlns:p14="http://schemas.microsoft.com/office/powerpoint/2010/main" val="395155012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lovnik-cizich-slov.abz.cz/web.php/hledat?cizi_slovo=kognitivn&#237;" TargetMode="External"/><Relationship Id="rId2" Type="http://schemas.openxmlformats.org/officeDocument/2006/relationships/hyperlink" Target="https://slovnik-cizich-slov.abz.cz/web.php/slovo/operace" TargetMode="External"/><Relationship Id="rId1" Type="http://schemas.openxmlformats.org/officeDocument/2006/relationships/slideLayout" Target="../slideLayouts/slideLayout7.xml"/><Relationship Id="rId6" Type="http://schemas.openxmlformats.org/officeDocument/2006/relationships/hyperlink" Target="https://slovnik-cizich-slov.abz.cz/web.php/slovo/intuice" TargetMode="External"/><Relationship Id="rId5" Type="http://schemas.openxmlformats.org/officeDocument/2006/relationships/hyperlink" Target="https://slovnik-cizich-slov.abz.cz/web.php/slovo/vnimani" TargetMode="External"/><Relationship Id="rId4" Type="http://schemas.openxmlformats.org/officeDocument/2006/relationships/hyperlink" Target="https://slovnik-cizich-slov.abz.cz/web.php/slovo/proce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4AB539-058B-45CA-9B6D-F2B3F7D11B85}"/>
              </a:ext>
            </a:extLst>
          </p:cNvPr>
          <p:cNvSpPr>
            <a:spLocks noGrp="1"/>
          </p:cNvSpPr>
          <p:nvPr>
            <p:ph type="ctrTitle"/>
          </p:nvPr>
        </p:nvSpPr>
        <p:spPr>
          <a:xfrm>
            <a:off x="684212" y="685799"/>
            <a:ext cx="8001000" cy="1947333"/>
          </a:xfrm>
        </p:spPr>
        <p:txBody>
          <a:bodyPr/>
          <a:lstStyle/>
          <a:p>
            <a:r>
              <a:rPr lang="cs-CZ" b="1" dirty="0"/>
              <a:t>Psychické procesy ve sportu</a:t>
            </a:r>
          </a:p>
        </p:txBody>
      </p:sp>
      <p:sp>
        <p:nvSpPr>
          <p:cNvPr id="3" name="Podnadpis 2">
            <a:extLst>
              <a:ext uri="{FF2B5EF4-FFF2-40B4-BE49-F238E27FC236}">
                <a16:creationId xmlns:a16="http://schemas.microsoft.com/office/drawing/2014/main" id="{E8218CA5-5825-4627-90A0-BD234E267C7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17417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F59B5424-FDA9-42CD-AD78-2D842F779649}"/>
              </a:ext>
            </a:extLst>
          </p:cNvPr>
          <p:cNvSpPr/>
          <p:nvPr/>
        </p:nvSpPr>
        <p:spPr>
          <a:xfrm>
            <a:off x="520117" y="302003"/>
            <a:ext cx="8623883" cy="6637523"/>
          </a:xfrm>
          <a:prstGeom prst="rect">
            <a:avLst/>
          </a:prstGeom>
        </p:spPr>
        <p:txBody>
          <a:bodyPr wrap="square">
            <a:spAutoFit/>
          </a:bodyPr>
          <a:lstStyle/>
          <a:p>
            <a:pPr algn="just">
              <a:lnSpc>
                <a:spcPct val="115000"/>
              </a:lnSpc>
              <a:spcAft>
                <a:spcPts val="800"/>
              </a:spcAft>
            </a:pPr>
            <a:r>
              <a:rPr lang="cs-CZ"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Receptory vnitřního </a:t>
            </a:r>
            <a:r>
              <a:rPr lang="cs-CZ"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proprioceptivního</a:t>
            </a:r>
            <a:r>
              <a:rPr lang="cs-CZ"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čití </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jsou umístěny ve svalech, šlachách, kloubních pouzdrech, útrobách a jsou zdrojem informací o </a:t>
            </a:r>
            <a:r>
              <a:rPr lang="cs-CZ"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vnitřních změnách</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ze kterých analyzátory vyvozují závěry o poloze, pohybu, bolesti, tlaku, tahu, napětí, plnosti a dalších fenoménech vnitřního prostředí. </a:t>
            </a: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U sportovců má zvláštní význam </a:t>
            </a:r>
            <a:r>
              <a:rPr lang="cs-CZ" b="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kinestéze</a:t>
            </a:r>
            <a:r>
              <a:rPr lang="cs-CZ"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tj. schopnost rozlišovat vlastní rozsah a intenzitu pohybu, včetně poloh těla. </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Experimentálně byl dokázán </a:t>
            </a:r>
            <a:r>
              <a:rPr lang="cs-CZ"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velký význam </a:t>
            </a:r>
            <a:r>
              <a:rPr lang="cs-CZ" b="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propriocepce</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ze </a:t>
            </a:r>
            <a:r>
              <a:rPr lang="cs-CZ"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šíjových svalů pro cviky bez opory</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těla (např. skoky v krasobruslení) a cvičení rovnováhy.</a:t>
            </a: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Další oblastí, jejíž vyřazení z </a:t>
            </a:r>
            <a:r>
              <a:rPr lang="cs-CZ"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propriocepce</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má destruktivní vliv na lidskou motoriku jsou </a:t>
            </a:r>
            <a:r>
              <a:rPr lang="cs-CZ"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okohybné svaly - </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porušení rovnováhy a ztrátu orientace v prostoru. </a:t>
            </a: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Třetí důležitou proprioceptivní oblastí je </a:t>
            </a:r>
            <a:r>
              <a:rPr lang="cs-CZ"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svalstvo trupu</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zajišťující posturální reflexy </a:t>
            </a:r>
            <a:r>
              <a:rPr lang="cs-CZ"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postura</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má zásadní význam jako východisko pohybů a psychologicky patrně souvisí s vnímáním celkového tělesného schématu a tudíž s osobností jako celkem. </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Podobně </a:t>
            </a:r>
            <a:r>
              <a:rPr lang="cs-CZ" b="1" i="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útrobní </a:t>
            </a:r>
            <a:r>
              <a:rPr lang="cs-CZ" b="1" i="1"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propriocepce</a:t>
            </a:r>
            <a:r>
              <a:rPr lang="cs-CZ" b="1" i="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cs-CZ"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se dostává do popředí jako negativní příznaky předstartovního stavu</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(sucho v krku, žaludek na vodě, nutkání močit apod.). Do okruhu </a:t>
            </a:r>
            <a:r>
              <a:rPr lang="cs-CZ"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propriocepce</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patří i </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b="1" i="1"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nocicepce</a:t>
            </a:r>
            <a:r>
              <a:rPr lang="cs-CZ"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tj. vnímání bolesti pomocí </a:t>
            </a:r>
            <a:r>
              <a:rPr lang="cs-CZ"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nociceptorů</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ve tkáních. Ve sportu jde o důležitý signál svalové námahy a únavy, předcházející možné poškození hybného aparátu. Bolestivý diskomfort je zvláštní problém psychologie sportu. Jeho překonání volním úsilím patří mezi sportovní asketické ctnosti. </a:t>
            </a:r>
            <a:endParaRPr lang="cs-CZ"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8952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91B6C754-9F79-4052-BFA1-A7832F5E44BB}"/>
              </a:ext>
            </a:extLst>
          </p:cNvPr>
          <p:cNvSpPr/>
          <p:nvPr/>
        </p:nvSpPr>
        <p:spPr>
          <a:xfrm>
            <a:off x="511728" y="268448"/>
            <a:ext cx="8632272" cy="4207947"/>
          </a:xfrm>
          <a:prstGeom prst="rect">
            <a:avLst/>
          </a:prstGeom>
        </p:spPr>
        <p:txBody>
          <a:bodyPr wrap="square">
            <a:spAutoFit/>
          </a:bodyPr>
          <a:lstStyle/>
          <a:p>
            <a:pPr lvl="0">
              <a:lnSpc>
                <a:spcPct val="115000"/>
              </a:lnSpc>
              <a:spcAft>
                <a:spcPts val="0"/>
              </a:spcAft>
            </a:pPr>
            <a:r>
              <a:rPr lang="cs-CZ"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Schopnosti intelektové</a:t>
            </a:r>
            <a:endParaRPr lang="cs-CZ" sz="1600" u="sng"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br>
              <a:rPr lang="cs-CZ" dirty="0">
                <a:latin typeface="Times New Roman" panose="02020603050405020304" pitchFamily="18" charset="0"/>
                <a:ea typeface="Calibri" panose="020F0502020204030204" pitchFamily="34" charset="0"/>
                <a:cs typeface="Times New Roman" panose="02020603050405020304" pitchFamily="18" charset="0"/>
              </a:rPr>
            </a:b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Mají vztah k rychlému a přesnému zpracování informací, k chápavosti, vypracování soudů, závěrů a k zobecnění. </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Sportovec s vysokým IQ dokáže nejen rychle řešit vzniklé situace v průběhu činnost, ale dokáže i pohotově nalézt nová řešení na vzniklou situaci. </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Intelektové schopnosti se podílejí na vypracování </a:t>
            </a:r>
            <a:r>
              <a:rPr lang="cs-CZ"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strategie a taktiky ve sportovních soutěžích a promítají se i do tréninku. Např. v podobě představ </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pohybových řešení, myšlení, pozornost apod.</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Sportovci jsou jako celek dle výzkumů nad populačním průměrem intelektových schopnost – 118 IQ (průměr 90 – 110)</a:t>
            </a:r>
          </a:p>
          <a:p>
            <a:pPr algn="just">
              <a:lnSpc>
                <a:spcPct val="115000"/>
              </a:lnSpc>
              <a:spcAft>
                <a:spcPts val="0"/>
              </a:spcAft>
            </a:pPr>
            <a:endPar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cs-CZ"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1766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0F963322-30E1-414A-B8B0-0C9EEE712A1C}"/>
              </a:ext>
            </a:extLst>
          </p:cNvPr>
          <p:cNvSpPr/>
          <p:nvPr/>
        </p:nvSpPr>
        <p:spPr>
          <a:xfrm>
            <a:off x="679508" y="369116"/>
            <a:ext cx="8464492" cy="3693319"/>
          </a:xfrm>
          <a:prstGeom prst="rect">
            <a:avLst/>
          </a:prstGeom>
        </p:spPr>
        <p:txBody>
          <a:bodyPr wrap="square">
            <a:spAutoFit/>
          </a:bodyPr>
          <a:lstStyle/>
          <a:p>
            <a:r>
              <a:rPr lang="cs-CZ" b="1" u="sng" dirty="0">
                <a:solidFill>
                  <a:srgbClr val="FFFF00"/>
                </a:solidFill>
                <a:latin typeface="Times New Roman" panose="02020603050405020304" pitchFamily="18" charset="0"/>
                <a:cs typeface="Times New Roman" panose="02020603050405020304" pitchFamily="18" charset="0"/>
              </a:rPr>
              <a:t>Představy při pohybových činnostech</a:t>
            </a:r>
            <a:endParaRPr lang="cs-CZ" dirty="0">
              <a:solidFill>
                <a:srgbClr val="FFFF00"/>
              </a:solidFill>
              <a:latin typeface="Times New Roman" panose="02020603050405020304" pitchFamily="18" charset="0"/>
              <a:cs typeface="Times New Roman" panose="02020603050405020304" pitchFamily="18" charset="0"/>
            </a:endParaRPr>
          </a:p>
          <a:p>
            <a:r>
              <a:rPr lang="cs-CZ" dirty="0">
                <a:solidFill>
                  <a:schemeClr val="bg1"/>
                </a:solidFill>
                <a:latin typeface="Times New Roman" panose="02020603050405020304" pitchFamily="18" charset="0"/>
                <a:cs typeface="Times New Roman" panose="02020603050405020304" pitchFamily="18" charset="0"/>
              </a:rPr>
              <a:t>Představa pohybu má zásadní význam pro řízení motoriky. </a:t>
            </a:r>
          </a:p>
          <a:p>
            <a:r>
              <a:rPr lang="cs-CZ" dirty="0">
                <a:solidFill>
                  <a:schemeClr val="bg1"/>
                </a:solidFill>
                <a:latin typeface="Times New Roman" panose="02020603050405020304" pitchFamily="18" charset="0"/>
                <a:cs typeface="Times New Roman" panose="02020603050405020304" pitchFamily="18" charset="0"/>
              </a:rPr>
              <a:t>Existuje předem jako plán průběhu i jako představa výsledné situace (akceptor činnosti). Následný reálný pohyb je neustále s představou průběhu konfrontován (kontrolní, průběhová zpětná vazba) - dochází k vzestupu svalového napětí ve svalech, které jsou sice objektivně v klidu, ale v reálném pohybu by byly aktivovány - elektromyografická měření -  uplatnění v rehabilitaci pohybových funkcí po zranění a ve sportu v </a:t>
            </a:r>
            <a:r>
              <a:rPr lang="cs-CZ" i="1" dirty="0">
                <a:solidFill>
                  <a:schemeClr val="bg1"/>
                </a:solidFill>
                <a:latin typeface="Times New Roman" panose="02020603050405020304" pitchFamily="18" charset="0"/>
                <a:cs typeface="Times New Roman" panose="02020603050405020304" pitchFamily="18" charset="0"/>
              </a:rPr>
              <a:t>oblasti </a:t>
            </a:r>
            <a:r>
              <a:rPr lang="cs-CZ" i="1" dirty="0">
                <a:solidFill>
                  <a:schemeClr val="accent2">
                    <a:lumMod val="20000"/>
                    <a:lumOff val="80000"/>
                  </a:schemeClr>
                </a:solidFill>
                <a:latin typeface="Times New Roman" panose="02020603050405020304" pitchFamily="18" charset="0"/>
                <a:cs typeface="Times New Roman" panose="02020603050405020304" pitchFamily="18" charset="0"/>
              </a:rPr>
              <a:t>ideomotorického tréninku</a:t>
            </a:r>
            <a:r>
              <a:rPr lang="cs-CZ" dirty="0">
                <a:solidFill>
                  <a:schemeClr val="accent2">
                    <a:lumMod val="20000"/>
                    <a:lumOff val="80000"/>
                  </a:schemeClr>
                </a:solidFill>
                <a:latin typeface="Times New Roman" panose="02020603050405020304" pitchFamily="18" charset="0"/>
                <a:cs typeface="Times New Roman" panose="02020603050405020304" pitchFamily="18" charset="0"/>
              </a:rPr>
              <a:t>. </a:t>
            </a:r>
          </a:p>
          <a:p>
            <a:r>
              <a:rPr lang="cs-CZ" dirty="0">
                <a:solidFill>
                  <a:schemeClr val="bg1"/>
                </a:solidFill>
                <a:latin typeface="Times New Roman" panose="02020603050405020304" pitchFamily="18" charset="0"/>
                <a:cs typeface="Times New Roman" panose="02020603050405020304" pitchFamily="18" charset="0"/>
              </a:rPr>
              <a:t>Podobně jako u vnímání, dochází v průběhu tréninku i k precizaci pamětních představ. Mluvíme o </a:t>
            </a:r>
            <a:r>
              <a:rPr lang="cs-CZ" b="1" dirty="0">
                <a:solidFill>
                  <a:srgbClr val="FF0000"/>
                </a:solidFill>
                <a:latin typeface="Times New Roman" panose="02020603050405020304" pitchFamily="18" charset="0"/>
                <a:cs typeface="Times New Roman" panose="02020603050405020304" pitchFamily="18" charset="0"/>
              </a:rPr>
              <a:t>speciální paměti</a:t>
            </a:r>
            <a:r>
              <a:rPr lang="cs-CZ" dirty="0">
                <a:solidFill>
                  <a:schemeClr val="bg1"/>
                </a:solidFill>
                <a:latin typeface="Times New Roman" panose="02020603050405020304" pitchFamily="18" charset="0"/>
                <a:cs typeface="Times New Roman" panose="02020603050405020304" pitchFamily="18" charset="0"/>
              </a:rPr>
              <a:t>. </a:t>
            </a:r>
          </a:p>
          <a:p>
            <a:r>
              <a:rPr lang="cs-CZ" dirty="0">
                <a:solidFill>
                  <a:schemeClr val="bg1"/>
                </a:solidFill>
                <a:latin typeface="Times New Roman" panose="02020603050405020304" pitchFamily="18" charset="0"/>
                <a:cs typeface="Times New Roman" panose="02020603050405020304" pitchFamily="18" charset="0"/>
              </a:rPr>
              <a:t>Tak např. slalomář po prohlídce trati je schopen reprodukovat věrně sestavy branek, zatímco laik si ve stejné situaci pamatuje jen kusé prvky. Orientační běžec po pohledu do mapy si po dlouhou dobu pamatuje cestu tam, kde laik se do mapy musí dívat opakovaně. </a:t>
            </a:r>
          </a:p>
        </p:txBody>
      </p:sp>
    </p:spTree>
    <p:extLst>
      <p:ext uri="{BB962C8B-B14F-4D97-AF65-F5344CB8AC3E}">
        <p14:creationId xmlns:p14="http://schemas.microsoft.com/office/powerpoint/2010/main" val="2532059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3F38DBEC-00F9-4250-9651-92CC0378A1EF}"/>
              </a:ext>
            </a:extLst>
          </p:cNvPr>
          <p:cNvSpPr/>
          <p:nvPr/>
        </p:nvSpPr>
        <p:spPr>
          <a:xfrm>
            <a:off x="947956" y="453007"/>
            <a:ext cx="8464492" cy="3246851"/>
          </a:xfrm>
          <a:prstGeom prst="rect">
            <a:avLst/>
          </a:prstGeom>
        </p:spPr>
        <p:txBody>
          <a:bodyPr wrap="square">
            <a:spAutoFit/>
          </a:bodyPr>
          <a:lstStyle/>
          <a:p>
            <a:pPr algn="just">
              <a:lnSpc>
                <a:spcPct val="115000"/>
              </a:lnSpc>
              <a:spcAft>
                <a:spcPts val="0"/>
              </a:spcAft>
            </a:pPr>
            <a:r>
              <a:rPr lang="cs-CZ" b="1" u="sng"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Myšlení při sportu</a:t>
            </a:r>
            <a:endParaRPr lang="cs-CZ" sz="16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Tradičním konceptem myšlení ve sportu je </a:t>
            </a:r>
            <a:r>
              <a:rPr lang="cs-CZ"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pohybová inteligence</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Jako převážně vrozená je faktorem sportovního nadání (přirozený talent). </a:t>
            </a: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Jejím hlavními </a:t>
            </a:r>
            <a:r>
              <a:rPr lang="cs-CZ"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měřitelnými součástmi</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jsou: reaktibilita v jednoduchých i složitých (disjunktivních - navzájem se vylučující; rozlučovací) pohybových situacích, schopnost rychle nacházet pohybová řešení. </a:t>
            </a:r>
          </a:p>
          <a:p>
            <a:pPr algn="just">
              <a:lnSpc>
                <a:spcPct val="115000"/>
              </a:lnSpc>
              <a:spcAft>
                <a:spcPts val="800"/>
              </a:spcAft>
            </a:pPr>
            <a:r>
              <a:rPr lang="cs-CZ"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Motorická </a:t>
            </a:r>
            <a:r>
              <a:rPr lang="cs-CZ" dirty="0" err="1">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docilita</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tj. schopnost rychlého a přesného osvojení neznámého pohybu.</a:t>
            </a: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cs-CZ" dirty="0" err="1">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Kinesteze</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měřitelná jako schopnost opakovat pohyb se stejnými parametry bez zrakové kontroly. </a:t>
            </a:r>
            <a:endParaRPr lang="cs-CZ"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92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6BAB79F4-865D-48D2-9C42-3813E691D7FC}"/>
              </a:ext>
            </a:extLst>
          </p:cNvPr>
          <p:cNvSpPr/>
          <p:nvPr/>
        </p:nvSpPr>
        <p:spPr>
          <a:xfrm>
            <a:off x="503339" y="360727"/>
            <a:ext cx="8640661" cy="5484963"/>
          </a:xfrm>
          <a:prstGeom prst="rect">
            <a:avLst/>
          </a:prstGeom>
        </p:spPr>
        <p:txBody>
          <a:bodyPr wrap="square">
            <a:spAutoFit/>
          </a:bodyPr>
          <a:lstStyle/>
          <a:p>
            <a:pPr algn="just">
              <a:lnSpc>
                <a:spcPct val="115000"/>
              </a:lnSpc>
              <a:spcAft>
                <a:spcPts val="0"/>
              </a:spcAft>
            </a:pPr>
            <a:r>
              <a:rPr lang="cs-CZ" b="1" u="sng"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Pozornost při sportu</a:t>
            </a:r>
            <a:endParaRPr lang="cs-CZ" dirty="0">
              <a:solidFill>
                <a:srgbClr val="FFFF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cs-CZ"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Pozornost, chápaná jako zaměřenost a soustředěnost kognitivních funkcí na ohraničený děj, objekt, situaci, je samozřejmým předpokladem sportovní činnosti. Fyziologickým základem je úroveň aktivace, spojená s dominantním podrážděním v CNS. Nejdůležitější vlastnosti (charakteristiky) pozornosti ve sportu jsou:</a:t>
            </a:r>
          </a:p>
          <a:p>
            <a:pPr algn="just">
              <a:lnSpc>
                <a:spcPct val="115000"/>
              </a:lnSpc>
              <a:spcAft>
                <a:spcPts val="0"/>
              </a:spcAft>
            </a:pPr>
            <a:r>
              <a:rPr lang="cs-CZ" sz="1600" b="1"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Intenzita koncentrace</a:t>
            </a:r>
            <a:r>
              <a:rPr lang="cs-CZ" sz="1600"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cs-CZ"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je schopnost setrvávat delší čas v soustředění na prováděný úkol (činnost). Ve sportu je důležitou mentální dovedností. V některých sportech (např. střelba, šerm apod.) je koncentrace na prováděný výkon předpokladem dobrého výkonu. </a:t>
            </a:r>
          </a:p>
          <a:p>
            <a:pPr algn="just">
              <a:lnSpc>
                <a:spcPct val="115000"/>
              </a:lnSpc>
              <a:spcAft>
                <a:spcPts val="0"/>
              </a:spcAft>
            </a:pPr>
            <a:r>
              <a:rPr lang="cs-CZ" sz="1600" b="1"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Rozdělení pozornosti</a:t>
            </a:r>
            <a:r>
              <a:rPr lang="cs-CZ"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je schopnost sledovat, nebo provádět více činností najednou. Ve sportu je důležitá např. v pestré podnětové situaci sportovních her, kdy je třeba se pohybovat po hřišti, driblovat s míčem a ještě sledovat spoluhráče a protihráče. </a:t>
            </a:r>
          </a:p>
          <a:p>
            <a:pPr algn="just">
              <a:lnSpc>
                <a:spcPct val="115000"/>
              </a:lnSpc>
              <a:spcAft>
                <a:spcPts val="0"/>
              </a:spcAft>
            </a:pPr>
            <a:r>
              <a:rPr lang="cs-CZ" sz="1600" b="1"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Stálost,</a:t>
            </a:r>
            <a:r>
              <a:rPr lang="cs-CZ"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neboli trvalost pozornosti je ve vazbě na koncentraci a nároky na ni jsou především ve vytrvalostních činnostech. </a:t>
            </a:r>
          </a:p>
          <a:p>
            <a:pPr algn="just">
              <a:lnSpc>
                <a:spcPct val="115000"/>
              </a:lnSpc>
              <a:spcAft>
                <a:spcPts val="0"/>
              </a:spcAft>
            </a:pPr>
            <a:r>
              <a:rPr lang="cs-CZ" sz="1600" b="1"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Rozsah pozornosti</a:t>
            </a:r>
            <a:r>
              <a:rPr lang="cs-CZ" sz="1600"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cs-CZ"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určuje možnost vnímat více prvků najednou. Experimentace ukazuje, že jde asi o 6 až 12 prvků najednou při krátkodobých expozicích, které je člověk schopen následně reprodukovat. </a:t>
            </a:r>
          </a:p>
          <a:p>
            <a:pPr algn="just">
              <a:lnSpc>
                <a:spcPct val="115000"/>
              </a:lnSpc>
              <a:spcAft>
                <a:spcPts val="0"/>
              </a:spcAft>
            </a:pPr>
            <a:r>
              <a:rPr lang="cs-CZ" sz="1600" b="1" dirty="0">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Bdělost, neboli </a:t>
            </a:r>
            <a:r>
              <a:rPr lang="cs-CZ" sz="1600" b="1" dirty="0" err="1">
                <a:solidFill>
                  <a:schemeClr val="accent2">
                    <a:lumMod val="20000"/>
                    <a:lumOff val="80000"/>
                  </a:schemeClr>
                </a:solidFill>
                <a:latin typeface="Times New Roman" panose="02020603050405020304" pitchFamily="18" charset="0"/>
                <a:ea typeface="Calibri" panose="020F0502020204030204" pitchFamily="34" charset="0"/>
                <a:cs typeface="Times New Roman" panose="02020603050405020304" pitchFamily="18" charset="0"/>
              </a:rPr>
              <a:t>vigilance</a:t>
            </a:r>
            <a:r>
              <a:rPr lang="cs-CZ"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přichází v úvahu při sledování jemných, nepravidelně se vyskytujících změn v relativně dlouhých intervalech v dost monotónní podnětové situaci. Je to pozornost spíše „operátorského“ typu, která má ve sportu uplatnění při dlouhodobých únavných činnostech, kdy nepostřehnutí něčeho může znamenat nebezpečí, např. při motosportu, nebo osamělé mořeplavbě.  </a:t>
            </a:r>
            <a:endParaRPr lang="cs-CZ"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5858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2F99E2F-380F-48BE-BD39-B87BF9AC8848}"/>
              </a:ext>
            </a:extLst>
          </p:cNvPr>
          <p:cNvSpPr/>
          <p:nvPr/>
        </p:nvSpPr>
        <p:spPr>
          <a:xfrm>
            <a:off x="956345" y="687897"/>
            <a:ext cx="8187655" cy="3030894"/>
          </a:xfrm>
          <a:prstGeom prst="rect">
            <a:avLst/>
          </a:prstGeom>
        </p:spPr>
        <p:txBody>
          <a:bodyPr wrap="square">
            <a:spAutoFit/>
          </a:bodyPr>
          <a:lstStyle/>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cs-CZ"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800"/>
              </a:spcAft>
            </a:pPr>
            <a:r>
              <a:rPr lang="cs-CZ" b="1" u="sng">
                <a:solidFill>
                  <a:srgbClr val="FF0000"/>
                </a:solidFill>
                <a:latin typeface="Times New Roman" panose="02020603050405020304" pitchFamily="18" charset="0"/>
                <a:ea typeface="Calibri" panose="020F0502020204030204" pitchFamily="34" charset="0"/>
                <a:cs typeface="Times New Roman" panose="02020603050405020304" pitchFamily="18" charset="0"/>
              </a:rPr>
              <a:t>3. Schopnosti </a:t>
            </a:r>
            <a:r>
              <a:rPr lang="cs-CZ"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sociální</a:t>
            </a:r>
            <a:endParaRPr lang="cs-CZ" sz="1600" u="sng"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Ovlivňují především některé kvality lidského chování – citlivost a komunikaci</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Důležitou roli mají v přípravě a v soutěžích.</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Projevují se v sociálních vztazích mezi sportovci, mezi sportovcem a trenérem  i v jejich spolupráci.</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Vysoké nároky na tyto schopnosti jsou hlavně v kolektivních sportech, kde jejich úroveň souvisí s aktuální výkonností kolektivu i s jeho růstem</a:t>
            </a:r>
            <a:endParaRPr lang="cs-CZ"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334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1A2ADDE5-3EA4-4AAB-A03E-A6B2885ABF99}"/>
              </a:ext>
            </a:extLst>
          </p:cNvPr>
          <p:cNvSpPr/>
          <p:nvPr/>
        </p:nvSpPr>
        <p:spPr>
          <a:xfrm>
            <a:off x="352339" y="587229"/>
            <a:ext cx="8791662" cy="2189125"/>
          </a:xfrm>
          <a:prstGeom prst="rect">
            <a:avLst/>
          </a:prstGeom>
        </p:spPr>
        <p:txBody>
          <a:bodyPr wrap="square">
            <a:spAutoFit/>
          </a:bodyPr>
          <a:lstStyle/>
          <a:p>
            <a:pPr>
              <a:lnSpc>
                <a:spcPct val="115000"/>
              </a:lnSpc>
              <a:spcAft>
                <a:spcPts val="800"/>
              </a:spcAft>
            </a:pPr>
            <a:r>
              <a:rPr lang="cs-CZ"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Vytváření sportovních výkonů se bez aplikace psychologických poznatků dnes neobejde a nejde jen o výkony nejvyšší úrovně. Jedinec se dlouhodobě musí v tréninku věnovat nejen pohybům, ze kterých se skládá výkon, ale učí se novým vědomostem, taktice a strategii, než dosáhne mistrovské úrovně.</a:t>
            </a:r>
            <a:endParaRPr lang="cs-CZ"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2001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D80A62F0-C6C4-491F-A11A-65DBFE8D0225}"/>
              </a:ext>
            </a:extLst>
          </p:cNvPr>
          <p:cNvSpPr/>
          <p:nvPr/>
        </p:nvSpPr>
        <p:spPr>
          <a:xfrm>
            <a:off x="637563" y="461394"/>
            <a:ext cx="8506437" cy="4516878"/>
          </a:xfrm>
          <a:prstGeom prst="rect">
            <a:avLst/>
          </a:prstGeom>
        </p:spPr>
        <p:txBody>
          <a:bodyPr wrap="square">
            <a:spAutoFit/>
          </a:bodyPr>
          <a:lstStyle/>
          <a:p>
            <a:pPr>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Co vlastně schopnosti znamenají a proč jsou jimi lidé různě vybaveni?</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cs-CZ"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Rozlišujeme vybavenost:</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Empirickou</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Reálnou (aktuální, proměnnou)</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Potencionální</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Mezní - = možnosti = </a:t>
            </a:r>
            <a:r>
              <a:rPr lang="cs-CZ"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vlohy</a:t>
            </a:r>
          </a:p>
          <a:p>
            <a:r>
              <a:rPr lang="cs-CZ" b="1" i="1" dirty="0">
                <a:solidFill>
                  <a:schemeClr val="bg1"/>
                </a:solidFill>
                <a:latin typeface="Times New Roman" panose="02020603050405020304" pitchFamily="18" charset="0"/>
                <a:cs typeface="Times New Roman" panose="02020603050405020304" pitchFamily="18" charset="0"/>
              </a:rPr>
              <a:t>Vlohy – jsou geneticky získané potencionální předpoklady jedince k určitému druhu činnosti = potenciál člověka.</a:t>
            </a:r>
          </a:p>
          <a:p>
            <a:endParaRPr lang="cs-CZ" dirty="0">
              <a:solidFill>
                <a:schemeClr val="bg1"/>
              </a:solidFill>
              <a:latin typeface="Times New Roman" panose="02020603050405020304" pitchFamily="18" charset="0"/>
              <a:cs typeface="Times New Roman" panose="02020603050405020304" pitchFamily="18" charset="0"/>
            </a:endParaRPr>
          </a:p>
          <a:p>
            <a:r>
              <a:rPr lang="cs-CZ" b="1" i="1" dirty="0">
                <a:solidFill>
                  <a:schemeClr val="bg1"/>
                </a:solidFill>
                <a:latin typeface="Times New Roman" panose="02020603050405020304" pitchFamily="18" charset="0"/>
                <a:cs typeface="Times New Roman" panose="02020603050405020304" pitchFamily="18" charset="0"/>
              </a:rPr>
              <a:t>X</a:t>
            </a:r>
          </a:p>
          <a:p>
            <a:endParaRPr lang="cs-CZ" dirty="0">
              <a:solidFill>
                <a:schemeClr val="bg1"/>
              </a:solidFill>
              <a:latin typeface="Times New Roman" panose="02020603050405020304" pitchFamily="18" charset="0"/>
              <a:cs typeface="Times New Roman" panose="02020603050405020304" pitchFamily="18" charset="0"/>
            </a:endParaRPr>
          </a:p>
          <a:p>
            <a:r>
              <a:rPr lang="cs-CZ" b="1" i="1" dirty="0">
                <a:solidFill>
                  <a:schemeClr val="bg1"/>
                </a:solidFill>
                <a:latin typeface="Times New Roman" panose="02020603050405020304" pitchFamily="18" charset="0"/>
                <a:cs typeface="Times New Roman" panose="02020603050405020304" pitchFamily="18" charset="0"/>
              </a:rPr>
              <a:t>Schopnosti – psychofyzické předpoklady, na kterých závisí dynamika získaných vědomostí, dovedností a návyků i úspěšnost provedení určité činnosti.</a:t>
            </a:r>
            <a:endParaRPr lang="cs-CZ" dirty="0">
              <a:solidFill>
                <a:schemeClr val="bg1"/>
              </a:solidFill>
              <a:latin typeface="Times New Roman" panose="02020603050405020304" pitchFamily="18"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8558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4FB7048-11D2-4F88-9CB5-1A6EBD1D9AC2}"/>
              </a:ext>
            </a:extLst>
          </p:cNvPr>
          <p:cNvSpPr/>
          <p:nvPr/>
        </p:nvSpPr>
        <p:spPr>
          <a:xfrm>
            <a:off x="419450" y="184558"/>
            <a:ext cx="8724550" cy="2577885"/>
          </a:xfrm>
          <a:prstGeom prst="rect">
            <a:avLst/>
          </a:prstGeom>
        </p:spPr>
        <p:txBody>
          <a:bodyPr wrap="square">
            <a:spAutoFit/>
          </a:bodyPr>
          <a:lstStyle/>
          <a:p>
            <a:pPr>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Vzájemný vztah mezi vlohami a schopnostmi je vyjádřen následujícím obrázkem, kde vnější obrazec vyznačuje potenciální možnosti = vlohy jedince a vnitřní obrazec ukazuje, jak se vlohy rozvinuly do schopností.</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cs-CZ"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Úroveň schopností</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je dána dvěma faktory:</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lphaLcParenR"/>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Dědičností</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mj-lt"/>
              <a:buAutoNum type="alphaLcParenR"/>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Prostředím</a:t>
            </a:r>
          </a:p>
          <a:p>
            <a:pPr marL="342900" lvl="0" indent="-342900">
              <a:lnSpc>
                <a:spcPct val="115000"/>
              </a:lnSpc>
              <a:spcAft>
                <a:spcPts val="800"/>
              </a:spcAft>
              <a:buFont typeface="+mj-lt"/>
              <a:buAutoNum type="alphaLcParenR"/>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Obrázek 2">
            <a:extLst>
              <a:ext uri="{FF2B5EF4-FFF2-40B4-BE49-F238E27FC236}">
                <a16:creationId xmlns:a16="http://schemas.microsoft.com/office/drawing/2014/main" id="{D1151E10-573D-479A-B824-571F7D811ADD}"/>
              </a:ext>
            </a:extLst>
          </p:cNvPr>
          <p:cNvPicPr/>
          <p:nvPr/>
        </p:nvPicPr>
        <p:blipFill>
          <a:blip r:embed="rId2"/>
          <a:stretch>
            <a:fillRect/>
          </a:stretch>
        </p:blipFill>
        <p:spPr>
          <a:xfrm>
            <a:off x="2298583" y="2952925"/>
            <a:ext cx="5573829" cy="3372374"/>
          </a:xfrm>
          <a:prstGeom prst="rect">
            <a:avLst/>
          </a:prstGeom>
        </p:spPr>
      </p:pic>
    </p:spTree>
    <p:extLst>
      <p:ext uri="{BB962C8B-B14F-4D97-AF65-F5344CB8AC3E}">
        <p14:creationId xmlns:p14="http://schemas.microsoft.com/office/powerpoint/2010/main" val="664688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19BAB709-DB39-4525-8069-B542F14C2E92}"/>
              </a:ext>
            </a:extLst>
          </p:cNvPr>
          <p:cNvSpPr/>
          <p:nvPr/>
        </p:nvSpPr>
        <p:spPr>
          <a:xfrm>
            <a:off x="553673" y="302005"/>
            <a:ext cx="9093667" cy="6270178"/>
          </a:xfrm>
          <a:prstGeom prst="rect">
            <a:avLst/>
          </a:prstGeom>
        </p:spPr>
        <p:txBody>
          <a:bodyPr wrap="square">
            <a:spAutoFit/>
          </a:bodyPr>
          <a:lstStyle/>
          <a:p>
            <a:pPr>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Mezi jednotlivými schopnostmi mohou existovat silné kompenzační vlivy. Tzn., že při nedostatečném rozvinutí jedné ze schopností může dojít k rozvoji a následnému nahrazení jinou silnější schopností.</a:t>
            </a:r>
          </a:p>
          <a:p>
            <a:pPr>
              <a:lnSpc>
                <a:spcPct val="115000"/>
              </a:lnSpc>
              <a:spcAft>
                <a:spcPts val="800"/>
              </a:spcAft>
            </a:pPr>
            <a:endPar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r>
              <a:rPr lang="cs-CZ" dirty="0">
                <a:solidFill>
                  <a:schemeClr val="bg1"/>
                </a:solidFill>
                <a:latin typeface="Times New Roman" panose="02020603050405020304" pitchFamily="18" charset="0"/>
                <a:cs typeface="Times New Roman" panose="02020603050405020304" pitchFamily="18" charset="0"/>
              </a:rPr>
              <a:t>V průběhu ontogenetického vývoje člověka vliv dědičnosti klesá a naopak se zvyšuje vliv prostředí.</a:t>
            </a:r>
          </a:p>
          <a:p>
            <a:endParaRPr lang="cs-CZ" dirty="0">
              <a:solidFill>
                <a:schemeClr val="bg1"/>
              </a:solidFill>
              <a:latin typeface="Times New Roman" panose="02020603050405020304" pitchFamily="18" charset="0"/>
              <a:cs typeface="Times New Roman" panose="02020603050405020304" pitchFamily="18" charset="0"/>
            </a:endParaRPr>
          </a:p>
          <a:p>
            <a:r>
              <a:rPr lang="cs-CZ" dirty="0">
                <a:solidFill>
                  <a:schemeClr val="bg1"/>
                </a:solidFill>
                <a:latin typeface="Times New Roman" panose="02020603050405020304" pitchFamily="18" charset="0"/>
                <a:cs typeface="Times New Roman" panose="02020603050405020304" pitchFamily="18" charset="0"/>
              </a:rPr>
              <a:t>Schopnosti se v průběhu ontogeneze rozvíjejí nerovnoměrně, proto hovoříme o věku, který je vhodný nejen ke stanovení schopností, ale i k jejich rozvoji = </a:t>
            </a:r>
            <a:r>
              <a:rPr lang="cs-CZ" b="1" dirty="0">
                <a:solidFill>
                  <a:srgbClr val="FFFF00"/>
                </a:solidFill>
                <a:latin typeface="Times New Roman" panose="02020603050405020304" pitchFamily="18" charset="0"/>
                <a:cs typeface="Times New Roman" panose="02020603050405020304" pitchFamily="18" charset="0"/>
              </a:rPr>
              <a:t>senzitivní periody </a:t>
            </a:r>
            <a:r>
              <a:rPr lang="cs-CZ" b="1" dirty="0">
                <a:solidFill>
                  <a:schemeClr val="bg1"/>
                </a:solidFill>
                <a:latin typeface="Times New Roman" panose="02020603050405020304" pitchFamily="18" charset="0"/>
                <a:cs typeface="Times New Roman" panose="02020603050405020304" pitchFamily="18" charset="0"/>
              </a:rPr>
              <a:t>(</a:t>
            </a:r>
            <a:r>
              <a:rPr lang="cs-CZ" dirty="0">
                <a:solidFill>
                  <a:schemeClr val="bg1"/>
                </a:solidFill>
                <a:latin typeface="Times New Roman" panose="02020603050405020304" pitchFamily="18" charset="0"/>
                <a:cs typeface="Times New Roman" panose="02020603050405020304" pitchFamily="18" charset="0"/>
              </a:rPr>
              <a:t>Rychlost – optimální rozvoj 13 – 14 let, výběrová reakce 16 – 17 let….). Někteří jedinci svůj kalendářní věk předbíhají x zpožďují === </a:t>
            </a:r>
            <a:r>
              <a:rPr lang="cs-CZ" b="1" dirty="0">
                <a:solidFill>
                  <a:schemeClr val="bg1"/>
                </a:solidFill>
                <a:latin typeface="Times New Roman" panose="02020603050405020304" pitchFamily="18" charset="0"/>
                <a:cs typeface="Times New Roman" panose="02020603050405020304" pitchFamily="18" charset="0"/>
              </a:rPr>
              <a:t>záleží na jejich stupni vloh</a:t>
            </a:r>
            <a:r>
              <a:rPr lang="cs-CZ" dirty="0">
                <a:solidFill>
                  <a:schemeClr val="bg1"/>
                </a:solidFill>
                <a:latin typeface="Times New Roman" panose="02020603050405020304" pitchFamily="18" charset="0"/>
                <a:cs typeface="Times New Roman" panose="02020603050405020304" pitchFamily="18" charset="0"/>
              </a:rPr>
              <a:t> – senzitivní perioda nastupuje dříve.</a:t>
            </a:r>
          </a:p>
          <a:p>
            <a:endParaRPr lang="cs-CZ" dirty="0">
              <a:solidFill>
                <a:schemeClr val="bg1"/>
              </a:solidFill>
              <a:latin typeface="Times New Roman" panose="02020603050405020304" pitchFamily="18" charset="0"/>
              <a:cs typeface="Times New Roman" panose="02020603050405020304" pitchFamily="18" charset="0"/>
            </a:endParaRPr>
          </a:p>
          <a:p>
            <a:r>
              <a:rPr lang="cs-CZ" dirty="0">
                <a:solidFill>
                  <a:schemeClr val="bg1"/>
                </a:solidFill>
                <a:latin typeface="Times New Roman" panose="02020603050405020304" pitchFamily="18" charset="0"/>
                <a:cs typeface="Times New Roman" panose="02020603050405020304" pitchFamily="18" charset="0"/>
              </a:rPr>
              <a:t>Bez sportovní činnosti nemůžeme o schopnostech ani uvažovat natož je posuzovat. Důležitým činitelem v rozvoji schopností jsou i psychické vlastnosti osobnosti = motivace, zájmy, sklony ….</a:t>
            </a:r>
          </a:p>
          <a:p>
            <a:endParaRPr lang="cs-CZ" dirty="0">
              <a:solidFill>
                <a:schemeClr val="bg1"/>
              </a:solidFill>
              <a:latin typeface="Times New Roman" panose="02020603050405020304" pitchFamily="18" charset="0"/>
              <a:cs typeface="Times New Roman" panose="02020603050405020304" pitchFamily="18" charset="0"/>
            </a:endParaRPr>
          </a:p>
          <a:p>
            <a:r>
              <a:rPr lang="cs-CZ" dirty="0">
                <a:solidFill>
                  <a:schemeClr val="bg1"/>
                </a:solidFill>
                <a:latin typeface="Times New Roman" panose="02020603050405020304" pitchFamily="18" charset="0"/>
                <a:cs typeface="Times New Roman" panose="02020603050405020304" pitchFamily="18" charset="0"/>
              </a:rPr>
              <a:t>Schopnosti sportovce mohou dosáhnout různých úrovní rozvoje a to z hlediska kvantity i kvality. </a:t>
            </a:r>
            <a:r>
              <a:rPr lang="cs-CZ" b="1" dirty="0">
                <a:solidFill>
                  <a:srgbClr val="FFFF00"/>
                </a:solidFill>
                <a:latin typeface="Times New Roman" panose="02020603050405020304" pitchFamily="18" charset="0"/>
                <a:cs typeface="Times New Roman" panose="02020603050405020304" pitchFamily="18" charset="0"/>
              </a:rPr>
              <a:t>Vysoký stupeň rozvoje schopností se označuje jako nadání nebo talent</a:t>
            </a:r>
            <a:r>
              <a:rPr lang="cs-CZ" b="1" dirty="0">
                <a:solidFill>
                  <a:schemeClr val="bg1"/>
                </a:solidFill>
                <a:latin typeface="Times New Roman" panose="02020603050405020304" pitchFamily="18" charset="0"/>
                <a:cs typeface="Times New Roman" panose="02020603050405020304" pitchFamily="18" charset="0"/>
              </a:rPr>
              <a:t>.</a:t>
            </a:r>
            <a:endParaRPr lang="cs-CZ" dirty="0">
              <a:solidFill>
                <a:schemeClr val="bg1"/>
              </a:solidFill>
              <a:latin typeface="Times New Roman" panose="02020603050405020304" pitchFamily="18" charset="0"/>
              <a:cs typeface="Times New Roman" panose="02020603050405020304" pitchFamily="18" charset="0"/>
            </a:endParaRPr>
          </a:p>
          <a:p>
            <a:endParaRPr lang="cs-CZ" dirty="0">
              <a:solidFill>
                <a:schemeClr val="bg1"/>
              </a:solidFill>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p>
            <a:pPr>
              <a:lnSpc>
                <a:spcPct val="115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0515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5914605-EE46-4CC3-B78F-722D8BB21458}"/>
              </a:ext>
            </a:extLst>
          </p:cNvPr>
          <p:cNvSpPr/>
          <p:nvPr/>
        </p:nvSpPr>
        <p:spPr>
          <a:xfrm>
            <a:off x="1308683" y="788565"/>
            <a:ext cx="7835317" cy="2284536"/>
          </a:xfrm>
          <a:prstGeom prst="rect">
            <a:avLst/>
          </a:prstGeom>
        </p:spPr>
        <p:txBody>
          <a:bodyPr wrap="square">
            <a:spAutoFit/>
          </a:bodyPr>
          <a:lstStyle/>
          <a:p>
            <a:pPr>
              <a:lnSpc>
                <a:spcPct val="115000"/>
              </a:lnSpc>
              <a:spcAft>
                <a:spcPts val="800"/>
              </a:spcAft>
            </a:pPr>
            <a:r>
              <a:rPr lang="cs-CZ"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Existuje mnoho schopností se vztahem ke sportovní činnosti, a proto je dělíme do </a:t>
            </a:r>
            <a:r>
              <a:rPr lang="cs-CZ" sz="24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tří skupin</a:t>
            </a:r>
            <a:r>
              <a:rPr lang="cs-CZ"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nSpc>
                <a:spcPct val="115000"/>
              </a:lnSpc>
              <a:spcAft>
                <a:spcPts val="0"/>
              </a:spcAft>
              <a:buFont typeface="+mj-lt"/>
              <a:buAutoNum type="arabicPeriod"/>
            </a:pPr>
            <a:r>
              <a:rPr lang="cs-CZ"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Senzomotorické</a:t>
            </a:r>
          </a:p>
          <a:p>
            <a:pPr marL="342900" lvl="0" indent="-342900">
              <a:lnSpc>
                <a:spcPct val="115000"/>
              </a:lnSpc>
              <a:spcAft>
                <a:spcPts val="0"/>
              </a:spcAft>
              <a:buFont typeface="+mj-lt"/>
              <a:buAutoNum type="arabicPeriod"/>
            </a:pPr>
            <a:r>
              <a:rPr lang="cs-CZ"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Intelektové</a:t>
            </a:r>
          </a:p>
          <a:p>
            <a:pPr marL="342900" lvl="0" indent="-342900">
              <a:lnSpc>
                <a:spcPct val="115000"/>
              </a:lnSpc>
              <a:spcAft>
                <a:spcPts val="800"/>
              </a:spcAft>
              <a:buFont typeface="+mj-lt"/>
              <a:buAutoNum type="arabicPeriod"/>
            </a:pPr>
            <a:r>
              <a:rPr lang="cs-CZ"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Sociální</a:t>
            </a:r>
            <a:endParaRPr lang="cs-CZ"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845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4D7615E2-8222-43D6-B0F9-76174C7628EC}"/>
              </a:ext>
            </a:extLst>
          </p:cNvPr>
          <p:cNvSpPr/>
          <p:nvPr/>
        </p:nvSpPr>
        <p:spPr>
          <a:xfrm>
            <a:off x="385894" y="352338"/>
            <a:ext cx="8758106" cy="6318909"/>
          </a:xfrm>
          <a:prstGeom prst="rect">
            <a:avLst/>
          </a:prstGeom>
        </p:spPr>
        <p:txBody>
          <a:bodyPr wrap="square">
            <a:spAutoFit/>
          </a:bodyPr>
          <a:lstStyle/>
          <a:p>
            <a:pPr marL="342900" lvl="0" indent="-342900">
              <a:lnSpc>
                <a:spcPct val="115000"/>
              </a:lnSpc>
              <a:spcAft>
                <a:spcPts val="800"/>
              </a:spcAft>
              <a:buFont typeface="+mj-lt"/>
              <a:buAutoNum type="arabicPeriod"/>
            </a:pPr>
            <a:r>
              <a:rPr lang="cs-CZ"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Schopnosti senzomotorické</a:t>
            </a:r>
            <a:r>
              <a:rPr lang="cs-CZ"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 </a:t>
            </a:r>
            <a:r>
              <a:rPr lang="cs-CZ"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senzus</a:t>
            </a:r>
            <a:r>
              <a:rPr lang="cs-CZ"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 smysl, vnímání; motorika = pohyb)</a:t>
            </a:r>
            <a:endParaRPr lang="cs-CZ" sz="1600" u="sng"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Vztahují se k vnímání i k pohybovým projevům a jejich vzájemné koordinaci. Ve sportovní činnosti se nejčastěji uplatňují při nácviku pohybu, jeho regulaci a řízení. Kvalita senzomotorických schopností je podmíněna činností receptorů – exteroreceptorů, </a:t>
            </a:r>
            <a:r>
              <a:rPr lang="cs-CZ"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interoreceptorů</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 proprioreceptorů i svalovým aparátem.</a:t>
            </a:r>
          </a:p>
          <a:p>
            <a:pPr>
              <a:lnSpc>
                <a:spcPct val="115000"/>
              </a:lnSpc>
              <a:spcAft>
                <a:spcPts val="800"/>
              </a:spcAft>
            </a:pP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Jejich význam je především ve sportech, kde je kladen vysoký nárok na přesnost prováděných pohybů a rychlost reakce, přesné řízení a regulaci pohybů, pohybovou koordinaci.</a:t>
            </a:r>
          </a:p>
          <a:p>
            <a:pPr>
              <a:lnSpc>
                <a:spcPct val="115000"/>
              </a:lnSpc>
              <a:spcAft>
                <a:spcPts val="800"/>
              </a:spcAft>
            </a:pPr>
            <a:endParaRPr lang="cs-CZ"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cs-CZ" dirty="0">
                <a:solidFill>
                  <a:schemeClr val="bg1"/>
                </a:solidFill>
                <a:latin typeface="Times New Roman" panose="02020603050405020304" pitchFamily="18" charset="0"/>
                <a:cs typeface="Times New Roman" panose="02020603050405020304" pitchFamily="18" charset="0"/>
              </a:rPr>
              <a:t>Pojmy </a:t>
            </a:r>
            <a:r>
              <a:rPr lang="cs-CZ" dirty="0" err="1">
                <a:solidFill>
                  <a:schemeClr val="bg1"/>
                </a:solidFill>
                <a:latin typeface="Times New Roman" panose="02020603050405020304" pitchFamily="18" charset="0"/>
                <a:cs typeface="Times New Roman" panose="02020603050405020304" pitchFamily="18" charset="0"/>
              </a:rPr>
              <a:t>senzomotorika</a:t>
            </a:r>
            <a:r>
              <a:rPr lang="cs-CZ" dirty="0">
                <a:solidFill>
                  <a:schemeClr val="bg1"/>
                </a:solidFill>
                <a:latin typeface="Times New Roman" panose="02020603050405020304" pitchFamily="18" charset="0"/>
                <a:cs typeface="Times New Roman" panose="02020603050405020304" pitchFamily="18" charset="0"/>
              </a:rPr>
              <a:t> a psychomotorika naznačují úzké sepětí lidského pohybu s poznávacími funkcemi, které zajišťují neodmyslitelnou informační stránku hybnosti.</a:t>
            </a:r>
            <a:r>
              <a:rPr lang="cs-CZ" dirty="0">
                <a:latin typeface="Times New Roman" panose="02020603050405020304" pitchFamily="18" charset="0"/>
                <a:cs typeface="Times New Roman" panose="02020603050405020304" pitchFamily="18" charset="0"/>
              </a:rPr>
              <a:t> </a:t>
            </a:r>
            <a:r>
              <a:rPr lang="cs-CZ" dirty="0">
                <a:solidFill>
                  <a:schemeClr val="bg1"/>
                </a:solidFill>
                <a:latin typeface="Times New Roman" panose="02020603050405020304" pitchFamily="18" charset="0"/>
                <a:cs typeface="Times New Roman" panose="02020603050405020304" pitchFamily="18" charset="0"/>
              </a:rPr>
              <a:t>Technické a taktické mistrovství sportovce souvisí s jeho kognicí (souhrn </a:t>
            </a:r>
            <a:r>
              <a:rPr lang="cs-CZ" dirty="0">
                <a:solidFill>
                  <a:srgbClr val="FFFF0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operací</a:t>
            </a:r>
            <a:r>
              <a:rPr lang="cs-CZ" dirty="0">
                <a:latin typeface="Times New Roman" panose="02020603050405020304" pitchFamily="18" charset="0"/>
                <a:cs typeface="Times New Roman" panose="02020603050405020304" pitchFamily="18" charset="0"/>
              </a:rPr>
              <a:t> </a:t>
            </a:r>
            <a:r>
              <a:rPr lang="cs-CZ" dirty="0">
                <a:solidFill>
                  <a:schemeClr val="bg1"/>
                </a:solidFill>
                <a:latin typeface="Times New Roman" panose="02020603050405020304" pitchFamily="18" charset="0"/>
                <a:cs typeface="Times New Roman" panose="02020603050405020304" pitchFamily="18" charset="0"/>
              </a:rPr>
              <a:t>a pochodů, jejichž prostřednictvím si člověk uvědomuje a poznává svět i sebe samého,</a:t>
            </a:r>
            <a:r>
              <a:rPr lang="cs-CZ" dirty="0">
                <a:latin typeface="Times New Roman" panose="02020603050405020304" pitchFamily="18" charset="0"/>
                <a:cs typeface="Times New Roman" panose="02020603050405020304" pitchFamily="18" charset="0"/>
              </a:rPr>
              <a:t> </a:t>
            </a:r>
            <a:r>
              <a:rPr lang="cs-CZ" dirty="0">
                <a:solidFill>
                  <a:srgbClr val="FFFF0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kognitivní</a:t>
            </a:r>
            <a:r>
              <a:rPr lang="cs-CZ" dirty="0">
                <a:solidFill>
                  <a:srgbClr val="FFFF00"/>
                </a:solidFill>
                <a:latin typeface="Times New Roman" panose="02020603050405020304" pitchFamily="18" charset="0"/>
                <a:cs typeface="Times New Roman" panose="02020603050405020304" pitchFamily="18" charset="0"/>
              </a:rPr>
              <a:t> </a:t>
            </a:r>
            <a:r>
              <a:rPr lang="cs-CZ" dirty="0">
                <a:solidFill>
                  <a:srgbClr val="FFFF0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procesy</a:t>
            </a:r>
            <a:r>
              <a:rPr lang="cs-CZ" dirty="0">
                <a:solidFill>
                  <a:schemeClr val="bg1"/>
                </a:solidFill>
                <a:latin typeface="Times New Roman" panose="02020603050405020304" pitchFamily="18" charset="0"/>
                <a:cs typeface="Times New Roman" panose="02020603050405020304" pitchFamily="18" charset="0"/>
              </a:rPr>
              <a:t>, poznávání; </a:t>
            </a:r>
            <a:r>
              <a:rPr lang="cs-CZ" dirty="0">
                <a:solidFill>
                  <a:schemeClr val="accent3">
                    <a:lumMod val="60000"/>
                    <a:lumOff val="40000"/>
                  </a:schemeClr>
                </a:solidFill>
                <a:latin typeface="Times New Roman" panose="02020603050405020304" pitchFamily="18" charset="0"/>
                <a:cs typeface="Times New Roman" panose="02020603050405020304" pitchFamily="18" charset="0"/>
              </a:rPr>
              <a:t>výsledek těchto </a:t>
            </a:r>
            <a:r>
              <a:rPr lang="cs-CZ" dirty="0">
                <a:solidFill>
                  <a:schemeClr val="accent3">
                    <a:lumMod val="60000"/>
                    <a:lumOff val="40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procesů</a:t>
            </a:r>
            <a:r>
              <a:rPr lang="cs-CZ" dirty="0">
                <a:solidFill>
                  <a:schemeClr val="bg1"/>
                </a:solidFill>
                <a:latin typeface="Times New Roman" panose="02020603050405020304" pitchFamily="18" charset="0"/>
                <a:cs typeface="Times New Roman" panose="02020603050405020304" pitchFamily="18" charset="0"/>
              </a:rPr>
              <a:t>, tj. to, co člověk poznal prostřednictvím </a:t>
            </a:r>
            <a:r>
              <a:rPr lang="cs-CZ" dirty="0">
                <a:solidFill>
                  <a:srgbClr val="FFFF00"/>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vnímání</a:t>
            </a:r>
            <a:r>
              <a:rPr lang="cs-CZ" dirty="0">
                <a:solidFill>
                  <a:srgbClr val="FFFF00"/>
                </a:solidFill>
                <a:latin typeface="Times New Roman" panose="02020603050405020304" pitchFamily="18" charset="0"/>
                <a:cs typeface="Times New Roman" panose="02020603050405020304" pitchFamily="18" charset="0"/>
              </a:rPr>
              <a:t>, usuzování či </a:t>
            </a:r>
            <a:r>
              <a:rPr lang="cs-CZ" dirty="0">
                <a:solidFill>
                  <a:srgbClr val="FFFF00"/>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intuice</a:t>
            </a:r>
            <a:r>
              <a:rPr lang="cs-CZ" dirty="0">
                <a:solidFill>
                  <a:srgbClr val="FFFF00"/>
                </a:solidFill>
                <a:latin typeface="Times New Roman" panose="02020603050405020304" pitchFamily="18" charset="0"/>
                <a:cs typeface="Times New Roman" panose="02020603050405020304" pitchFamily="18" charset="0"/>
              </a:rPr>
              <a:t> </a:t>
            </a:r>
            <a:r>
              <a:rPr lang="cs-CZ" dirty="0">
                <a:solidFill>
                  <a:schemeClr val="bg1"/>
                </a:solidFill>
                <a:latin typeface="Times New Roman" panose="02020603050405020304" pitchFamily="18" charset="0"/>
                <a:cs typeface="Times New Roman" panose="02020603050405020304" pitchFamily="18" charset="0"/>
              </a:rPr>
              <a:t>(znalost). </a:t>
            </a:r>
            <a:r>
              <a:rPr lang="cs-CZ" dirty="0">
                <a:solidFill>
                  <a:schemeClr val="accent2">
                    <a:lumMod val="20000"/>
                    <a:lumOff val="80000"/>
                  </a:schemeClr>
                </a:solidFill>
                <a:latin typeface="Times New Roman" panose="02020603050405020304" pitchFamily="18" charset="0"/>
                <a:cs typeface="Times New Roman" panose="02020603050405020304" pitchFamily="18" charset="0"/>
              </a:rPr>
              <a:t>Mezi kognitivní funkce </a:t>
            </a:r>
            <a:r>
              <a:rPr lang="cs-CZ" dirty="0">
                <a:solidFill>
                  <a:schemeClr val="bg1"/>
                </a:solidFill>
                <a:latin typeface="Times New Roman" panose="02020603050405020304" pitchFamily="18" charset="0"/>
                <a:cs typeface="Times New Roman" panose="02020603050405020304" pitchFamily="18" charset="0"/>
              </a:rPr>
              <a:t>tradičně řadíme </a:t>
            </a:r>
            <a:r>
              <a:rPr lang="cs-CZ" dirty="0">
                <a:solidFill>
                  <a:schemeClr val="accent2">
                    <a:lumMod val="20000"/>
                    <a:lumOff val="80000"/>
                  </a:schemeClr>
                </a:solidFill>
                <a:latin typeface="Times New Roman" panose="02020603050405020304" pitchFamily="18" charset="0"/>
                <a:cs typeface="Times New Roman" panose="02020603050405020304" pitchFamily="18" charset="0"/>
              </a:rPr>
              <a:t>vnímání, představování, pamatování, fantazii, myšlení a pozornost.  </a:t>
            </a:r>
          </a:p>
          <a:p>
            <a:pPr>
              <a:lnSpc>
                <a:spcPct val="115000"/>
              </a:lnSpc>
              <a:spcAft>
                <a:spcPts val="8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7526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71C3656B-BA61-4238-8DA0-7186BA46395B}"/>
              </a:ext>
            </a:extLst>
          </p:cNvPr>
          <p:cNvSpPr/>
          <p:nvPr/>
        </p:nvSpPr>
        <p:spPr>
          <a:xfrm>
            <a:off x="503339" y="142615"/>
            <a:ext cx="8800051" cy="5510996"/>
          </a:xfrm>
          <a:prstGeom prst="rect">
            <a:avLst/>
          </a:prstGeom>
        </p:spPr>
        <p:txBody>
          <a:bodyPr wrap="square">
            <a:spAutoFit/>
          </a:bodyPr>
          <a:lstStyle/>
          <a:p>
            <a:pPr algn="just">
              <a:lnSpc>
                <a:spcPct val="115000"/>
              </a:lnSpc>
              <a:spcAft>
                <a:spcPts val="0"/>
              </a:spcAft>
            </a:pPr>
            <a:r>
              <a:rPr lang="cs-CZ" b="1"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Vnímání ve sportu</a:t>
            </a:r>
            <a:endParaRPr lang="cs-CZ"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cs-CZ"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Exterorecepce</a:t>
            </a:r>
            <a:r>
              <a:rPr lang="cs-CZ"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zajišťuje informace z okolního světa analyzátory (zrak, sluch), smysly (chuť, čich) a kožními receptory (tlak, bolest, teplo, chlad). </a:t>
            </a:r>
          </a:p>
          <a:p>
            <a:pPr algn="just">
              <a:lnSpc>
                <a:spcPct val="115000"/>
              </a:lnSpc>
              <a:spcAft>
                <a:spcPts val="0"/>
              </a:spcAft>
            </a:pPr>
            <a:endPar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r>
              <a:rPr lang="cs-CZ" dirty="0">
                <a:solidFill>
                  <a:schemeClr val="bg1"/>
                </a:solidFill>
                <a:latin typeface="Times New Roman" panose="02020603050405020304" pitchFamily="18" charset="0"/>
                <a:cs typeface="Times New Roman" panose="02020603050405020304" pitchFamily="18" charset="0"/>
              </a:rPr>
              <a:t>Kromě toho nabývá na významu </a:t>
            </a:r>
            <a:r>
              <a:rPr lang="cs-CZ" b="1" i="1" dirty="0" err="1">
                <a:solidFill>
                  <a:schemeClr val="bg1"/>
                </a:solidFill>
                <a:latin typeface="Times New Roman" panose="02020603050405020304" pitchFamily="18" charset="0"/>
                <a:cs typeface="Times New Roman" panose="02020603050405020304" pitchFamily="18" charset="0"/>
              </a:rPr>
              <a:t>interorecepce</a:t>
            </a:r>
            <a:r>
              <a:rPr lang="cs-CZ" b="1" i="1" dirty="0">
                <a:solidFill>
                  <a:schemeClr val="bg1"/>
                </a:solidFill>
                <a:latin typeface="Times New Roman" panose="02020603050405020304" pitchFamily="18" charset="0"/>
                <a:cs typeface="Times New Roman" panose="02020603050405020304" pitchFamily="18" charset="0"/>
              </a:rPr>
              <a:t>,</a:t>
            </a:r>
            <a:r>
              <a:rPr lang="cs-CZ" dirty="0">
                <a:solidFill>
                  <a:schemeClr val="bg1"/>
                </a:solidFill>
                <a:latin typeface="Times New Roman" panose="02020603050405020304" pitchFamily="18" charset="0"/>
                <a:cs typeface="Times New Roman" panose="02020603050405020304" pitchFamily="18" charset="0"/>
              </a:rPr>
              <a:t> tj. počitky z vnitřního prostředí člověka (</a:t>
            </a:r>
            <a:r>
              <a:rPr lang="cs-CZ" dirty="0" err="1">
                <a:solidFill>
                  <a:schemeClr val="bg1"/>
                </a:solidFill>
                <a:latin typeface="Times New Roman" panose="02020603050405020304" pitchFamily="18" charset="0"/>
                <a:cs typeface="Times New Roman" panose="02020603050405020304" pitchFamily="18" charset="0"/>
              </a:rPr>
              <a:t>propriocepce</a:t>
            </a:r>
            <a:r>
              <a:rPr lang="cs-CZ" dirty="0">
                <a:solidFill>
                  <a:schemeClr val="bg1"/>
                </a:solidFill>
                <a:latin typeface="Times New Roman" panose="02020603050405020304" pitchFamily="18" charset="0"/>
                <a:cs typeface="Times New Roman" panose="02020603050405020304" pitchFamily="18" charset="0"/>
              </a:rPr>
              <a:t>, </a:t>
            </a:r>
            <a:r>
              <a:rPr lang="cs-CZ" dirty="0" err="1">
                <a:solidFill>
                  <a:schemeClr val="bg1"/>
                </a:solidFill>
                <a:latin typeface="Times New Roman" panose="02020603050405020304" pitchFamily="18" charset="0"/>
                <a:cs typeface="Times New Roman" panose="02020603050405020304" pitchFamily="18" charset="0"/>
              </a:rPr>
              <a:t>kinesteze</a:t>
            </a:r>
            <a:r>
              <a:rPr lang="cs-CZ" dirty="0">
                <a:solidFill>
                  <a:schemeClr val="bg1"/>
                </a:solidFill>
                <a:latin typeface="Times New Roman" panose="02020603050405020304" pitchFamily="18" charset="0"/>
                <a:cs typeface="Times New Roman" panose="02020603050405020304" pitchFamily="18" charset="0"/>
              </a:rPr>
              <a:t>, rovnováha). Vše kulminuje vjemy, někdy též nazývanými specifické pocity, jako je třeba pocit sněhu, vody, míče, rychlosti, skluzu, odrazu atp., které jsou příznakem adaptace člověka na jemné podnětové situace v rámci tréninku, který je i tréninkem smyslů. </a:t>
            </a:r>
          </a:p>
          <a:p>
            <a:r>
              <a:rPr lang="cs-CZ" b="1" i="1" dirty="0">
                <a:solidFill>
                  <a:schemeClr val="bg1"/>
                </a:solidFill>
                <a:latin typeface="Times New Roman" panose="02020603050405020304" pitchFamily="18" charset="0"/>
                <a:cs typeface="Times New Roman" panose="02020603050405020304" pitchFamily="18" charset="0"/>
              </a:rPr>
              <a:t>Vedoucí kontrolní úlohu má ve sportu</a:t>
            </a:r>
            <a:r>
              <a:rPr lang="cs-CZ" b="1" i="1" dirty="0">
                <a:latin typeface="Times New Roman" panose="02020603050405020304" pitchFamily="18" charset="0"/>
                <a:cs typeface="Times New Roman" panose="02020603050405020304" pitchFamily="18" charset="0"/>
              </a:rPr>
              <a:t> </a:t>
            </a:r>
            <a:r>
              <a:rPr lang="cs-CZ" b="1" i="1" u="sng" dirty="0">
                <a:solidFill>
                  <a:srgbClr val="FF0000"/>
                </a:solidFill>
                <a:latin typeface="Times New Roman" panose="02020603050405020304" pitchFamily="18" charset="0"/>
                <a:cs typeface="Times New Roman" panose="02020603050405020304" pitchFamily="18" charset="0"/>
              </a:rPr>
              <a:t>zrak</a:t>
            </a:r>
            <a:r>
              <a:rPr lang="cs-CZ" u="sng" dirty="0">
                <a:solidFill>
                  <a:srgbClr val="FF0000"/>
                </a:solidFill>
                <a:latin typeface="Times New Roman" panose="02020603050405020304" pitchFamily="18" charset="0"/>
                <a:cs typeface="Times New Roman" panose="02020603050405020304" pitchFamily="18" charset="0"/>
              </a:rPr>
              <a:t>,</a:t>
            </a:r>
            <a:r>
              <a:rPr lang="cs-CZ" dirty="0">
                <a:solidFill>
                  <a:srgbClr val="FF0000"/>
                </a:solidFill>
                <a:latin typeface="Times New Roman" panose="02020603050405020304" pitchFamily="18" charset="0"/>
                <a:cs typeface="Times New Roman" panose="02020603050405020304" pitchFamily="18" charset="0"/>
              </a:rPr>
              <a:t> </a:t>
            </a:r>
            <a:r>
              <a:rPr lang="cs-CZ" dirty="0">
                <a:solidFill>
                  <a:schemeClr val="bg1"/>
                </a:solidFill>
                <a:latin typeface="Times New Roman" panose="02020603050405020304" pitchFamily="18" charset="0"/>
                <a:cs typeface="Times New Roman" panose="02020603050405020304" pitchFamily="18" charset="0"/>
              </a:rPr>
              <a:t>detekuje časoprostor ve vztahu k subjektu činnosti. </a:t>
            </a:r>
          </a:p>
          <a:p>
            <a:r>
              <a:rPr lang="cs-CZ" dirty="0">
                <a:solidFill>
                  <a:schemeClr val="bg1"/>
                </a:solidFill>
                <a:latin typeface="Times New Roman" panose="02020603050405020304" pitchFamily="18" charset="0"/>
                <a:cs typeface="Times New Roman" panose="02020603050405020304" pitchFamily="18" charset="0"/>
              </a:rPr>
              <a:t>Často se ve sportu používá tzv. </a:t>
            </a:r>
            <a:r>
              <a:rPr lang="cs-CZ" b="1" dirty="0">
                <a:solidFill>
                  <a:srgbClr val="FFFF00"/>
                </a:solidFill>
                <a:latin typeface="Times New Roman" panose="02020603050405020304" pitchFamily="18" charset="0"/>
                <a:cs typeface="Times New Roman" panose="02020603050405020304" pitchFamily="18" charset="0"/>
              </a:rPr>
              <a:t>slepý nácvik </a:t>
            </a:r>
            <a:r>
              <a:rPr lang="cs-CZ" dirty="0">
                <a:solidFill>
                  <a:schemeClr val="bg1"/>
                </a:solidFill>
                <a:latin typeface="Times New Roman" panose="02020603050405020304" pitchFamily="18" charset="0"/>
                <a:cs typeface="Times New Roman" panose="02020603050405020304" pitchFamily="18" charset="0"/>
              </a:rPr>
              <a:t>jako vzor technické dokonalosti</a:t>
            </a:r>
          </a:p>
          <a:p>
            <a:endParaRPr lang="cs-CZ" dirty="0">
              <a:solidFill>
                <a:schemeClr val="bg1"/>
              </a:solidFill>
              <a:latin typeface="Times New Roman" panose="02020603050405020304" pitchFamily="18" charset="0"/>
              <a:cs typeface="Times New Roman" panose="02020603050405020304" pitchFamily="18" charset="0"/>
            </a:endParaRPr>
          </a:p>
          <a:p>
            <a:r>
              <a:rPr lang="cs-CZ" dirty="0">
                <a:solidFill>
                  <a:schemeClr val="bg1"/>
                </a:solidFill>
                <a:latin typeface="Times New Roman" panose="02020603050405020304" pitchFamily="18" charset="0"/>
                <a:cs typeface="Times New Roman" panose="02020603050405020304" pitchFamily="18" charset="0"/>
              </a:rPr>
              <a:t>Velký význam ve sportu má </a:t>
            </a:r>
            <a:r>
              <a:rPr lang="cs-CZ" b="1" dirty="0">
                <a:solidFill>
                  <a:srgbClr val="FFFF00"/>
                </a:solidFill>
                <a:latin typeface="Times New Roman" panose="02020603050405020304" pitchFamily="18" charset="0"/>
                <a:cs typeface="Times New Roman" panose="02020603050405020304" pitchFamily="18" charset="0"/>
              </a:rPr>
              <a:t>periferní vidění</a:t>
            </a:r>
            <a:r>
              <a:rPr lang="cs-CZ" dirty="0">
                <a:solidFill>
                  <a:schemeClr val="bg1"/>
                </a:solidFill>
                <a:latin typeface="Times New Roman" panose="02020603050405020304" pitchFamily="18" charset="0"/>
                <a:cs typeface="Times New Roman" panose="02020603050405020304" pitchFamily="18" charset="0"/>
              </a:rPr>
              <a:t>, zvláště ve sportovních hrách. Hráč se orientuje na „vjemové konstanty“ v souvislosti s hřištěm (branka, koš, mantinely apod.) i některé „záchytné“ body v prostoru. Periferní vidění je narušováno emočním napětím. Zorné pole se při intenzívní emoci zužuje, mluví se o efektu „rourovitého vidění“. To někdy bývá příčinou „spálení“ jasné střelecké šance při strachu z odpovědnosti. Silná únava vidění zhoršuje. </a:t>
            </a:r>
          </a:p>
          <a:p>
            <a:pPr algn="just">
              <a:lnSpc>
                <a:spcPct val="115000"/>
              </a:lnSpc>
              <a:spcAft>
                <a:spcPts val="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9841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FA720364-71AC-40D4-BDD3-891B09A2ED28}"/>
              </a:ext>
            </a:extLst>
          </p:cNvPr>
          <p:cNvSpPr/>
          <p:nvPr/>
        </p:nvSpPr>
        <p:spPr>
          <a:xfrm>
            <a:off x="335560" y="276837"/>
            <a:ext cx="8808440" cy="4213269"/>
          </a:xfrm>
          <a:prstGeom prst="rect">
            <a:avLst/>
          </a:prstGeom>
        </p:spPr>
        <p:txBody>
          <a:bodyPr wrap="square">
            <a:spAutoFit/>
          </a:bodyPr>
          <a:lstStyle/>
          <a:p>
            <a:pPr algn="just">
              <a:lnSpc>
                <a:spcPct val="115000"/>
              </a:lnSpc>
              <a:spcAft>
                <a:spcPts val="0"/>
              </a:spcAft>
            </a:pPr>
            <a:r>
              <a:rPr lang="cs-CZ" b="1" i="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Sluch </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má ve sportu význam jako </a:t>
            </a:r>
            <a:r>
              <a:rPr lang="cs-CZ"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detektor akustických signálů </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 </a:t>
            </a:r>
            <a:r>
              <a:rPr lang="cs-CZ"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rytmických podnětů</a:t>
            </a: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Apelační význam zvukového podnětu závisí na jeho intenzitě.</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Naléhavé signály, např. startovní výstřely, bývají intenzívní. </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Prokázalo se, že s růstem intenzity signálu se zkracuje reakční doba sportovců. </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Velká intenzita hluku je škodlivá z hlediska psychohygieny. </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Regulační význam akustických podnětů vyniká při slaďování pohybů s hudbou, což je doména esteticko-koordinačních sportů. </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 některých sportech (veslování, pádlování) je frekvence záběrů těsně spojena s aktuálním výkonem posádky. Akustickému vodiči je zde věnována velká pozornost a dračím lodím stojí za to mít vlastního bubeníka. </a:t>
            </a:r>
          </a:p>
          <a:p>
            <a:pPr algn="just">
              <a:lnSpc>
                <a:spcPct val="115000"/>
              </a:lnSpc>
              <a:spcAft>
                <a:spcPts val="0"/>
              </a:spcAft>
            </a:pPr>
            <a:r>
              <a:rPr lang="cs-CZ"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 řadě sportů nejde jen o samotnou rytmizaci, ale i o to, že např. hudební kulisa činnosti snižuje monotonii, která je běžná u dlouhodobých činností. Proto je z hlediska psychohygieny sportu vítaným doprovodem např. v plavání, ale i ve fitness (spinning). </a:t>
            </a:r>
            <a:endParaRPr lang="cs-CZ"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7648772"/>
      </p:ext>
    </p:extLst>
  </p:cSld>
  <p:clrMapOvr>
    <a:masterClrMapping/>
  </p:clrMapOvr>
</p:sld>
</file>

<file path=ppt/theme/theme1.xml><?xml version="1.0" encoding="utf-8"?>
<a:theme xmlns:a="http://schemas.openxmlformats.org/drawingml/2006/main" name="Řez">
  <a:themeElements>
    <a:clrScheme name="Řez">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Řez">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Řez">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51</TotalTime>
  <Words>1771</Words>
  <Application>Microsoft Office PowerPoint</Application>
  <PresentationFormat>Širokoúhlá obrazovka</PresentationFormat>
  <Paragraphs>86</Paragraphs>
  <Slides>15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Calibri</vt:lpstr>
      <vt:lpstr>Century Gothic</vt:lpstr>
      <vt:lpstr>Symbol</vt:lpstr>
      <vt:lpstr>Times New Roman</vt:lpstr>
      <vt:lpstr>Wingdings 3</vt:lpstr>
      <vt:lpstr>Řez</vt:lpstr>
      <vt:lpstr>Psychické procesy ve sportu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Psychické procesy ve sportu</dc:title>
  <dc:creator>ircul</dc:creator>
  <cp:lastModifiedBy> </cp:lastModifiedBy>
  <cp:revision>6</cp:revision>
  <dcterms:created xsi:type="dcterms:W3CDTF">2020-02-24T09:39:24Z</dcterms:created>
  <dcterms:modified xsi:type="dcterms:W3CDTF">2020-02-24T10:30:32Z</dcterms:modified>
</cp:coreProperties>
</file>