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70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23200-F93D-48AA-B757-51CE20074C85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717A-3437-4397-BAA6-1F22E65C2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8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911375-4A68-4D11-B83F-DDBC2162D2F5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F5D-7AD5-4B9E-8C6B-F24BB0F440F4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2F75-0D94-482B-955D-B03DBF0B7F89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E30-20BD-4668-819C-3E4478B0AD39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28F0-6ECE-4C0A-AA35-98C80A546648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A2D5-6E11-4787-87CD-1F978E4AE047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F6E5-075A-4C60-8554-5E984D8A4319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18E9-9365-4B12-839E-9628AA121C5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6D67-A3EA-4BC8-AE7D-A6A66D826E86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16A-F6AF-4470-A0C0-BE3A7FED845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1C20-FA3A-4603-8D2A-F4DA3CE4467D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13B0A5-E3B7-4D23-A35F-A19DF35BD702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gramotnost </a:t>
            </a:r>
            <a:br>
              <a:rPr lang="cs-CZ" dirty="0" smtClean="0"/>
            </a:br>
            <a:r>
              <a:rPr lang="cs-CZ" dirty="0" smtClean="0"/>
              <a:t>a ochrana spotřebitele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Čechák</a:t>
            </a:r>
          </a:p>
          <a:p>
            <a:r>
              <a:rPr lang="cs-CZ" dirty="0" smtClean="0"/>
              <a:t>KMDM, PEDF UK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C547-AFC0-4BC7-BC0E-D2DF2E31A5BD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Investiční rozhodnutí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854E-F2DA-4A37-A0DC-DBE881F084B9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příklad dluhopisu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Zkoumali jsme dluhopisy firmy SAUNIA.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Co říkáte na prezentaci dluhopisů na webové stránce?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Jaké další zdroje informací jste použili?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Jaké hodnocení </a:t>
            </a:r>
            <a:r>
              <a:rPr lang="cs-CZ" dirty="0" smtClean="0"/>
              <a:t>rizikovosti byste </a:t>
            </a:r>
            <a:r>
              <a:rPr lang="cs-CZ" dirty="0" smtClean="0"/>
              <a:t>investici dali na stupnici 1 – 10 (kde 1 je </a:t>
            </a:r>
            <a:r>
              <a:rPr lang="cs-CZ" dirty="0" smtClean="0"/>
              <a:t>nejméně riziková)?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C35-32AA-4DBB-8E6A-398A4C4161E7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7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několik </a:t>
            </a:r>
            <a:r>
              <a:rPr lang="cs-CZ" dirty="0" smtClean="0"/>
              <a:t>postřehů - web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4" y="1889004"/>
            <a:ext cx="5691060" cy="2825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88" y="1889004"/>
            <a:ext cx="5196729" cy="37412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3" y="4861997"/>
            <a:ext cx="3925141" cy="2313461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4E8-25EE-4CF7-A973-C1D18B9378DE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3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několik </a:t>
            </a:r>
            <a:r>
              <a:rPr lang="cs-CZ" dirty="0" smtClean="0"/>
              <a:t>postřehů – relevantní zdroje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3462439"/>
            <a:ext cx="9720262" cy="16698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1973904"/>
            <a:ext cx="9583102" cy="1220433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5339-FBE8-4AE4-9072-CD35CDA387D3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5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NĚKOLIK </a:t>
            </a:r>
            <a:r>
              <a:rPr lang="cs-CZ" dirty="0" smtClean="0"/>
              <a:t>POSTŘEHŮ – relevantní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Emisní podmínky a prospekt – prospekt je velmi užitečný a obsahuje všechny informace potřebné pro investora, aby učinil racionální rozhodnutí o investici – lze je nelézt v Registru prospektů, který vede ČNB, která u prospektů kontroluje, že obsahuje všechny potřebné informace (ovšem pozor, dluhopisy v objemu emise pod 1000000 EUR prospekt mít nemusejí)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Registr prospektů: </a:t>
            </a:r>
            <a:r>
              <a:rPr lang="cs-CZ" dirty="0" smtClean="0"/>
              <a:t>https</a:t>
            </a:r>
            <a:r>
              <a:rPr lang="cs-CZ" dirty="0"/>
              <a:t>://oam.cnb.cz/sipresextdad/SIPRESWEB.WEB_PROSPECTUS.START_INPUT_OAM?p_lang=cz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4913403"/>
            <a:ext cx="9134475" cy="1838325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0AC4-2132-4C51-BEB1-26A6742F7EAD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1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Několik </a:t>
            </a:r>
            <a:r>
              <a:rPr lang="cs-CZ" dirty="0" smtClean="0"/>
              <a:t>postřehů – relevantní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Obchodní rejstřík: </a:t>
            </a:r>
            <a:r>
              <a:rPr lang="cs-CZ" dirty="0" smtClean="0">
                <a:hlinkClick r:id="rId2"/>
              </a:rPr>
              <a:t>www.justice.cz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nalezneme zde výroční zprávy a účetní závěrky společností (hlavní zdroj informací, zejména pokud auditováno, vždy se podívat i na to, co říká auditor – viz níže z ze zprávy auditora společnosti </a:t>
            </a:r>
            <a:r>
              <a:rPr lang="cs-CZ" dirty="0" err="1" smtClean="0"/>
              <a:t>Saunia</a:t>
            </a:r>
            <a:r>
              <a:rPr lang="cs-CZ" dirty="0" smtClean="0"/>
              <a:t> s.r.o. za rok 2022)</a:t>
            </a:r>
          </a:p>
          <a:p>
            <a:pPr marL="128016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13" y="3435939"/>
            <a:ext cx="6153811" cy="1702118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7FC3-F45C-4554-A029-3901586383D6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5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2: NĚKOLIK </a:t>
            </a:r>
            <a:r>
              <a:rPr lang="cs-CZ" dirty="0"/>
              <a:t>POSTŘEHŮ – relevantní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7" y="2286000"/>
            <a:ext cx="3871232" cy="4086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60" y="3084359"/>
            <a:ext cx="3293176" cy="32879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47" y="2286000"/>
            <a:ext cx="3862733" cy="4086300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4509-8726-495D-8E4D-7C5DA5B207FE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0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2: NĚKOLIK </a:t>
            </a:r>
            <a:r>
              <a:rPr lang="cs-CZ" dirty="0" smtClean="0"/>
              <a:t>POSTŘEHŮ -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Naše průměrné hodnocení rizikovosti dluhopisů: </a:t>
            </a:r>
            <a:r>
              <a:rPr lang="cs-CZ" b="1" dirty="0" smtClean="0"/>
              <a:t>6 (střední riziko)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Pro zajímavost: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provozní marže: </a:t>
            </a:r>
            <a:r>
              <a:rPr lang="cs-CZ" dirty="0" smtClean="0"/>
              <a:t>provozní výsledek hospodaření/tržby = ZÁPORNÁ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vlastní kapitál </a:t>
            </a:r>
            <a:r>
              <a:rPr lang="cs-CZ" dirty="0" smtClean="0"/>
              <a:t>= dlouhodobě záporný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běžná likvidita: </a:t>
            </a:r>
            <a:r>
              <a:rPr lang="cs-CZ" dirty="0" smtClean="0"/>
              <a:t>oběžná aktiva/krátkodobé závazky = 0,33 (má být ideálně 1,5 – 2,5)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 míra celkové zadluženosti: </a:t>
            </a:r>
            <a:r>
              <a:rPr lang="cs-CZ" dirty="0" smtClean="0"/>
              <a:t>cizí zdroje/aktiva netto = 1,31 (společnost má více dluhů než majetku)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 Souhlasíte s tímto hodnocením poté, co jsme si řekli? Proč?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Investovali byste? 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Rozhodnutí o investici </a:t>
            </a:r>
            <a:r>
              <a:rPr lang="cs-CZ" dirty="0" smtClean="0"/>
              <a:t>je individuální a závisí i na vztahu k riziku každého jedince a také na investičním portfoliu (lze akceptovat i vysoce rizikovou investici, když je v kontextu celého mého investičního portfolia relativně zanedbatelná)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EB37-9813-41BB-B8B4-51BB9689DACA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0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3: </a:t>
            </a:r>
            <a:r>
              <a:rPr lang="cs-CZ" dirty="0" err="1" smtClean="0"/>
              <a:t>Kryptoaktiva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5617" y="1854700"/>
            <a:ext cx="4935583" cy="223833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206" y="1854700"/>
            <a:ext cx="4753505" cy="223833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855616" y="4223431"/>
            <a:ext cx="4935583" cy="24995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26629" y="4406537"/>
            <a:ext cx="4606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silně </a:t>
            </a:r>
            <a:r>
              <a:rPr lang="cs-CZ" dirty="0" err="1" smtClean="0"/>
              <a:t>volatilní</a:t>
            </a:r>
            <a:r>
              <a:rPr lang="cs-CZ" dirty="0" smtClean="0"/>
              <a:t> investice</a:t>
            </a:r>
          </a:p>
          <a:p>
            <a:pPr marL="285750" indent="-285750"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ejvíce se může vyplatit investovat do nové </a:t>
            </a:r>
            <a:r>
              <a:rPr lang="cs-CZ" dirty="0" err="1" smtClean="0"/>
              <a:t>kryptoměny</a:t>
            </a:r>
            <a:r>
              <a:rPr lang="cs-CZ" dirty="0" smtClean="0"/>
              <a:t>, ale zase nevíme, zda se ujme a poroste, či nikoli (lze jen velmi těžko předvídat) – velmi riziková investice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vyplatí se je držet spíše delší dobu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je třeba si o nich něco zjistit… 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433-7F1D-47E7-A2F2-461DA381DA08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0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628C-51B3-45AB-B701-59647E167B05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8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Co to je investování a v čem se liší od spoření?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Různé podoby investování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komodity a cenné kovy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cenné papíry 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/>
              <a:t>p</a:t>
            </a:r>
            <a:r>
              <a:rPr lang="cs-CZ" dirty="0" smtClean="0"/>
              <a:t>oslední vývoj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DIP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Investiční rozhodnutí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úkol 2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/>
              <a:t>ú</a:t>
            </a:r>
            <a:r>
              <a:rPr lang="cs-CZ" dirty="0" smtClean="0"/>
              <a:t>kol 3</a:t>
            </a:r>
          </a:p>
          <a:p>
            <a:pPr marL="0" indent="0">
              <a:buNone/>
            </a:pPr>
            <a:endParaRPr lang="cs-CZ" dirty="0"/>
          </a:p>
          <a:p>
            <a:pPr marL="630936" lvl="1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0EA-22B0-419C-B491-645FF7D881EA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investování?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5F9-E78D-400F-9C53-6EBE011CC04B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investování? </a:t>
            </a:r>
            <a:br>
              <a:rPr lang="cs-CZ" dirty="0" smtClean="0"/>
            </a:br>
            <a:r>
              <a:rPr lang="cs-CZ" dirty="0" smtClean="0"/>
              <a:t>V čem se liší od spoření?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Investování je odložení spotřeby za účelem předpokládaného zhodnocení odložených finančních prostředků.  Očekáváme tedy, že se nám vyplatí odložit naši spotřebu nyní, abychom mohli v budoucnu svou spotřebu zvýšit.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 smtClean="0"/>
              <a:t> Při spoření neočekáváme zhodnocení, jde pouze o odložení spotřeby. </a:t>
            </a:r>
            <a:endParaRPr lang="cs-CZ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Úkol 1: Grafy – investování</a:t>
            </a:r>
            <a:endParaRPr lang="cs-CZ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6" y="4469143"/>
            <a:ext cx="4382061" cy="2388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88" y="4469143"/>
            <a:ext cx="4195010" cy="2276897"/>
          </a:xfrm>
          <a:prstGeom prst="rect">
            <a:avLst/>
          </a:prstGeom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692C-1451-4326-AF60-2AB3D9DEC3EC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podoby investování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C3C9-5EEE-4817-ABDA-897A4798344D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8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Komodity a cenné kovy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Investování do nich se řídí běžnými právními normami (občanský zákoník, zákon o ochraně spotřebitele) – nepodléhá dohledu ze strany ČNB a k nabízení takovýchto nabídek investování nemusíte mít u ČNB registraci (ovšem mohou být vyžadována jiná specifická povolení, např. podle živnostenského zákona)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investiční cenné kovy (zlato, stříbro, platina)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umělecká díla (obrazy,…)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sběratelské předměty (známky, mince, historická vozidla…)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alkohol (whisky, bordeaux, tokajské víno…)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nemovitosti (byty a domy, pozemky, polnosti, lesy…)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4E37-5DD8-4DE0-A138-805059C5C949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6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Cenné papíry (investiční nástroje)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648009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Investiční nástroje jsou definovány v zákoně č. 256/2004 Sb., o podnikání na kapitálovém trhu, ve znění pozdějších předpisů – poskytování investičních služeb v souvislosti s nimi podléhá dohledu ze strany ČNB a k jejich poskytování je třeba mít oprávnění k činnosti.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Zejména jde o: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dluhopisy</a:t>
            </a:r>
            <a:r>
              <a:rPr lang="cs-CZ" dirty="0" smtClean="0"/>
              <a:t> – „půjčka“ společnosti, která bude splacena v budoucnu se stanoveným úrokem (kuponem)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akcie</a:t>
            </a:r>
            <a:r>
              <a:rPr lang="cs-CZ" dirty="0" smtClean="0"/>
              <a:t> – vložení finančních prostředků do vlastního kapitálu společnosti, není stanoveno žádné úročení (realizovat výnos lze buď prodejem akcie na kapitálovém trhu, nebo vyplacením dividend)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podílové listy </a:t>
            </a:r>
            <a:r>
              <a:rPr lang="cs-CZ" dirty="0" smtClean="0"/>
              <a:t>– cenné papíry vydávané fondy kolektivního investování (fondy nakupují akcie a dluhopisy, příp. komodity), drží je u sebe a na pokladu tohoto majetku vydávají podílové listy, jejichž zhodnocení závisí na tom, jak se zhodnocuje celé portfolio majetku fondu)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smtClean="0"/>
              <a:t>ETF</a:t>
            </a:r>
            <a:r>
              <a:rPr lang="cs-CZ" dirty="0" smtClean="0"/>
              <a:t> – obdoba podílových listů, zde jsou ovšem cenné papíry vydané fondem obchodovány přímo na burze, kde zpravidla kopírují vývoj nějakého burzovního indexu (např. S&amp;P 500, NASDAQ 100)  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 smtClean="0"/>
              <a:t>deriváty</a:t>
            </a:r>
            <a:r>
              <a:rPr lang="cs-CZ" dirty="0" smtClean="0"/>
              <a:t> – ne pro běžné investory, vývoj jejich ceny závisí na mnoha faktorech, jsou odvozeny od jiných podkladových aktiv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37" y="3698547"/>
            <a:ext cx="4239126" cy="2241845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62D5-0ABA-4A51-A61F-FADB6410E341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„Nad finančními trhy slunce nikdy nezapadá“ (neustále se něco děje…)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udržitelné/zelené finance – pozor na </a:t>
            </a:r>
            <a:r>
              <a:rPr lang="cs-CZ" dirty="0" err="1" smtClean="0"/>
              <a:t>greenwashing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digitální finance – </a:t>
            </a:r>
            <a:r>
              <a:rPr lang="cs-CZ" dirty="0" err="1" smtClean="0"/>
              <a:t>kryptoaktiva</a:t>
            </a:r>
            <a:r>
              <a:rPr lang="cs-CZ" dirty="0" smtClean="0"/>
              <a:t> – pozor na trestnou činnost a etické otázky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produkty osob podle §- 15 zákona o investičních společnostech a investičních fondech (nesmějí se nabízet veřejnosti)! 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Pozor</a:t>
            </a:r>
            <a:r>
              <a:rPr lang="cs-CZ" dirty="0" smtClean="0"/>
              <a:t> na </a:t>
            </a:r>
            <a:r>
              <a:rPr lang="cs-CZ" dirty="0" err="1" smtClean="0"/>
              <a:t>Ponziho</a:t>
            </a:r>
            <a:r>
              <a:rPr lang="cs-CZ" dirty="0" smtClean="0"/>
              <a:t> schéma!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1026" name="Picture 2" descr="Pyramidové schém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95" y="4107815"/>
            <a:ext cx="3933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A8D3-B08E-4DD4-B65D-BE4E3159FE79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Dlouhodobý investiční produkt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Nově zavedené propojení mezi investováním a zajištěním na stáří.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Pozor, jde stále o investice, nikoli o spoření.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Můžete investovat do zákonem daných investičních nástrojů s tím, že jde o dlouhodobý investiční produkt – pokud dodržíte podmínky dané zákonem (min. 10 let držení, prodej nejdřív po 60 letech věku), můžete uplatňovat odpočet od základu daně (48 tis. Kč/ročně) + může přispívat zaměstnavatel až 50 000 Kč/ročně (neodvádí soc. a </a:t>
            </a:r>
            <a:r>
              <a:rPr lang="cs-CZ" dirty="0" err="1" smtClean="0"/>
              <a:t>zdr</a:t>
            </a:r>
            <a:r>
              <a:rPr lang="cs-CZ" dirty="0" smtClean="0"/>
              <a:t>. pojištění, daňově uznatelné i pro něj).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Flexibilnější oproti doplňkovému penzijnímu spoření, ale zase žádné příspěvky od státu.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9D6-8284-44C6-A64C-8A8F6316FADA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6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</TotalTime>
  <Words>1041</Words>
  <Application>Microsoft Office PowerPoint</Application>
  <PresentationFormat>Širokoúhlá obrazovka</PresentationFormat>
  <Paragraphs>116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Finanční gramotnost  a ochrana spotřebitele 3</vt:lpstr>
      <vt:lpstr>Dnešní plán</vt:lpstr>
      <vt:lpstr>Co je to investování?</vt:lpstr>
      <vt:lpstr>Co je to investování?  V čem se liší od spoření?</vt:lpstr>
      <vt:lpstr>Různé podoby investování</vt:lpstr>
      <vt:lpstr>Komodity a cenné kovy</vt:lpstr>
      <vt:lpstr>Cenné papíry (investiční nástroje)</vt:lpstr>
      <vt:lpstr>Poslední vývoj</vt:lpstr>
      <vt:lpstr>Dlouhodobý investiční produkt</vt:lpstr>
      <vt:lpstr>Investiční rozhodnutí</vt:lpstr>
      <vt:lpstr>ÚKOL 2: příklad dluhopisu</vt:lpstr>
      <vt:lpstr>Úkol 2: několik postřehů - web</vt:lpstr>
      <vt:lpstr>Úkol 2: několik postřehů – relevantní zdroje</vt:lpstr>
      <vt:lpstr>ÚKOL 2: NĚKOLIK POSTŘEHŮ – relevantní zdroje</vt:lpstr>
      <vt:lpstr>Úkol 2: Několik postřehů – relevantní zdroje</vt:lpstr>
      <vt:lpstr>ÚKOL 2: NĚKOLIK POSTŘEHŮ – relevantní zdroje</vt:lpstr>
      <vt:lpstr>ÚKOL 2: NĚKOLIK POSTŘEHŮ - hodnocení</vt:lpstr>
      <vt:lpstr>Úkol 3: Kryptoaktiva</vt:lpstr>
      <vt:lpstr>Děkuji vám za pozornost</vt:lpstr>
    </vt:vector>
  </TitlesOfParts>
  <Company>Česká národní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gramotnost  a ochrana spotřebitele 3</dc:title>
  <dc:creator>655</dc:creator>
  <cp:lastModifiedBy>cnb</cp:lastModifiedBy>
  <cp:revision>19</cp:revision>
  <dcterms:created xsi:type="dcterms:W3CDTF">2024-03-12T09:32:00Z</dcterms:created>
  <dcterms:modified xsi:type="dcterms:W3CDTF">2024-03-13T20:17:50Z</dcterms:modified>
</cp:coreProperties>
</file>