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2D40"/>
    <a:srgbClr val="D22C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774" autoAdjust="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07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8EF687-8659-44A5-B987-DB47E3AA8D81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BC47E-BD00-42F4-B95C-2B987241CB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909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133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 - základní sou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0551C6D1-EC0E-4BE1-8EEE-AD0BFE03FC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23" y="435829"/>
            <a:ext cx="6408162" cy="1981120"/>
          </a:xfrm>
          <a:prstGeom prst="rect">
            <a:avLst/>
          </a:prstGeom>
        </p:spPr>
      </p:pic>
      <p:sp>
        <p:nvSpPr>
          <p:cNvPr id="9" name="Nadpis 8">
            <a:extLst>
              <a:ext uri="{FF2B5EF4-FFF2-40B4-BE49-F238E27FC236}">
                <a16:creationId xmlns:a16="http://schemas.microsoft.com/office/drawing/2014/main" id="{9C465973-12C9-4E7E-B3E7-339819B8DE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54807" y="3468467"/>
            <a:ext cx="6232376" cy="1518962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6" name="Zástupný symbol pro text 14">
            <a:extLst>
              <a:ext uri="{FF2B5EF4-FFF2-40B4-BE49-F238E27FC236}">
                <a16:creationId xmlns:a16="http://schemas.microsoft.com/office/drawing/2014/main" id="{6D621A1B-64B8-4E2C-9F7C-619F6D16DF8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54807" y="4987429"/>
            <a:ext cx="6218237" cy="974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podnadpis.</a:t>
            </a:r>
          </a:p>
        </p:txBody>
      </p:sp>
      <p:sp>
        <p:nvSpPr>
          <p:cNvPr id="7" name="Zástupný symbol pro text 14">
            <a:extLst>
              <a:ext uri="{FF2B5EF4-FFF2-40B4-BE49-F238E27FC236}">
                <a16:creationId xmlns:a16="http://schemas.microsoft.com/office/drawing/2014/main" id="{3CBD455F-1540-428D-A023-C87A83F6C53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554806" y="2805732"/>
            <a:ext cx="6218237" cy="5214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název základní součásti.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8894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55FAB65-B0A7-4575-8846-11158687D38E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2881948" y="30924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vložíte obrázek.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24AE90-7605-4DC5-9CC0-F95158D6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Zástupný symbol pro text 4">
            <a:extLst>
              <a:ext uri="{FF2B5EF4-FFF2-40B4-BE49-F238E27FC236}">
                <a16:creationId xmlns:a16="http://schemas.microsoft.com/office/drawing/2014/main" id="{276D1917-8BCB-4A56-9BA7-03075193B5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81948" y="5298620"/>
            <a:ext cx="6172200" cy="5687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D22C40"/>
              </a:buClr>
              <a:buFont typeface="Wingdings" panose="05000000000000000000" pitchFamily="2" charset="2"/>
              <a:buNone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2618544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 -  bez základní sou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0551C6D1-EC0E-4BE1-8EEE-AD0BFE03FC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23" y="450943"/>
            <a:ext cx="6408162" cy="1981120"/>
          </a:xfrm>
          <a:prstGeom prst="rect">
            <a:avLst/>
          </a:prstGeom>
        </p:spPr>
      </p:pic>
      <p:sp>
        <p:nvSpPr>
          <p:cNvPr id="10" name="Nadpis 9">
            <a:extLst>
              <a:ext uri="{FF2B5EF4-FFF2-40B4-BE49-F238E27FC236}">
                <a16:creationId xmlns:a16="http://schemas.microsoft.com/office/drawing/2014/main" id="{1FAEE400-C3C4-4524-978A-6626FFC80C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30487" y="2962276"/>
            <a:ext cx="6218789" cy="778452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15" name="Zástupný symbol pro text 14">
            <a:extLst>
              <a:ext uri="{FF2B5EF4-FFF2-40B4-BE49-F238E27FC236}">
                <a16:creationId xmlns:a16="http://schemas.microsoft.com/office/drawing/2014/main" id="{6D164CCE-6D73-466D-BEB5-04B11A83900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630487" y="3906326"/>
            <a:ext cx="6218237" cy="974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podnadpis.</a:t>
            </a:r>
          </a:p>
        </p:txBody>
      </p:sp>
    </p:spTree>
    <p:extLst>
      <p:ext uri="{BB962C8B-B14F-4D97-AF65-F5344CB8AC3E}">
        <p14:creationId xmlns:p14="http://schemas.microsoft.com/office/powerpoint/2010/main" val="3586122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DF5AC-44B8-4E3E-8B0A-4EDD76AF99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D34E2D-EE31-4DC0-9247-4DBF2ED796C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>
            <a:noFill/>
          </a:ln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cs-CZ" dirty="0"/>
              <a:t>Kliknutím vložíte text.</a:t>
            </a:r>
          </a:p>
          <a:p>
            <a:pPr lvl="1"/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A8E963-122F-4D71-8C04-B01D8F9A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C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3CC5780-97A7-4892-810D-637664206204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834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DF5AC-44B8-4E3E-8B0A-4EDD76AF99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A8E963-122F-4D71-8C04-B01D8F9A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C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3CC5780-97A7-4892-810D-637664206204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36F267A-BE8F-4FE3-A8F2-A3A14D7F58D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836738"/>
            <a:ext cx="10515600" cy="43053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C4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637241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602828-E203-4BCF-A5B0-CB2FC2EC16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5DBEC2-CBC0-4C1C-88E7-DC2EDCA58E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F575050-708C-4714-B50C-D679D7CC414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2EA612F-A0C2-4C25-85F3-1AD024CA6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1F61B0A8-8F34-4579-959E-67B3416A9699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909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9FBEE-EED9-440B-B6A2-0370D421D2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14935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BC1BE52-8A40-4C07-BD57-49A31749FCC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C8B1659-79F4-4765-8610-2F273D4750E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71A42BE-7C37-4E5F-A5C7-DE3988B8FE8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252F095-D907-45FC-9209-CE575CF9B53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3AF3188-F662-42FA-942C-C3BA18BE5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80D3BDEC-7BDF-49D8-818D-67B015274AAF}"/>
              </a:ext>
            </a:extLst>
          </p:cNvPr>
          <p:cNvCxnSpPr/>
          <p:nvPr userDrawn="1"/>
        </p:nvCxnSpPr>
        <p:spPr>
          <a:xfrm>
            <a:off x="838200" y="160686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079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1B72C8-7D3F-4C74-90F8-8DA326D5DF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C5A6722-54AF-4AAD-A2E6-780E1205B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19713418-A7EB-478E-BEED-F2EBCA77CFFE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502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4147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356F0D-8BFD-494A-8220-002D1C5E33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0BA097-ED2B-4036-B097-8C187A6622E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067300" y="457200"/>
            <a:ext cx="6172200" cy="5411788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D22D40"/>
              </a:buClr>
              <a:buFont typeface="Wingdings" panose="05000000000000000000" pitchFamily="2" charset="2"/>
              <a:buChar char="§"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C587ECA-5355-4449-8467-B73118C0A2B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7051C28-CB18-4E15-84A8-0937D20E8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0867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2214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>
            <a:extLst>
              <a:ext uri="{FF2B5EF4-FFF2-40B4-BE49-F238E27FC236}">
                <a16:creationId xmlns:a16="http://schemas.microsoft.com/office/drawing/2014/main" id="{644E5260-5AD8-478A-B5F5-E1D82BA04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>
                <a:latin typeface="Cambria" panose="02040503050406030204" pitchFamily="18" charset="0"/>
                <a:ea typeface="Cambria" panose="02040503050406030204" pitchFamily="18" charset="0"/>
              </a:rPr>
              <a:t>Bohemistická propedeutika 2</a:t>
            </a:r>
          </a:p>
        </p:txBody>
      </p:sp>
      <p:sp>
        <p:nvSpPr>
          <p:cNvPr id="10" name="Zástupný symbol pro text 9">
            <a:extLst>
              <a:ext uri="{FF2B5EF4-FFF2-40B4-BE49-F238E27FC236}">
                <a16:creationId xmlns:a16="http://schemas.microsoft.com/office/drawing/2014/main" id="{7E45BA4A-0F70-4A6D-AA8A-41F5B14EAA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cs-CZ" sz="2800" dirty="0">
                <a:latin typeface="Cambria" panose="02040503050406030204" pitchFamily="18" charset="0"/>
                <a:ea typeface="Cambria" panose="02040503050406030204" pitchFamily="18" charset="0"/>
              </a:rPr>
              <a:t>4. 3. 2021</a:t>
            </a:r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52237480-7ADF-4500-9A0D-E7A710267A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ÚJKN</a:t>
            </a:r>
          </a:p>
        </p:txBody>
      </p:sp>
    </p:spTree>
    <p:extLst>
      <p:ext uri="{BB962C8B-B14F-4D97-AF65-F5344CB8AC3E}">
        <p14:creationId xmlns:p14="http://schemas.microsoft.com/office/powerpoint/2010/main" val="3588086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1E7C9939-01F4-434F-8B54-C98F9F746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Dokončení slovotvorby: poznámky k pravopisu kompozitních adjektiv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A4E776F-1A9C-4FDA-9944-0C2BA9B02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složená adjektiva chápeme buď jako souřadná, nebo podřadná</a:t>
            </a:r>
          </a:p>
          <a:p>
            <a:r>
              <a:rPr lang="cs-CZ" sz="2400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souřadný typ: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oba komponenty jsou na stejné úrovni)</a:t>
            </a:r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1) píšeme se 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spojovníkem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, pokud je první složka zakončena na ‑sko, ‑cko, ‑ně nebo ‑ově</a:t>
            </a:r>
          </a:p>
          <a:p>
            <a:pPr>
              <a:buFontTx/>
              <a:buChar char="-"/>
            </a:pP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např.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zemědělsko</a:t>
            </a:r>
            <a:r>
              <a:rPr lang="cs-CZ" sz="2400" b="1" i="1" dirty="0">
                <a:latin typeface="Cambria" panose="02040503050406030204" pitchFamily="18" charset="0"/>
                <a:ea typeface="Cambria" panose="02040503050406030204" pitchFamily="18" charset="0"/>
              </a:rPr>
              <a:t>-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potravinářský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(týkající se zemědělství a potravinářství),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technicko</a:t>
            </a:r>
            <a:r>
              <a:rPr lang="cs-CZ" sz="2400" b="1" i="1" dirty="0">
                <a:latin typeface="Cambria" panose="02040503050406030204" pitchFamily="18" charset="0"/>
                <a:ea typeface="Cambria" panose="02040503050406030204" pitchFamily="18" charset="0"/>
              </a:rPr>
              <a:t>-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ekonomický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(týkající se techniky a ekonomiky),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literárně</a:t>
            </a:r>
            <a:r>
              <a:rPr lang="cs-CZ" sz="2400" b="1" i="1" dirty="0">
                <a:latin typeface="Cambria" panose="02040503050406030204" pitchFamily="18" charset="0"/>
                <a:ea typeface="Cambria" panose="02040503050406030204" pitchFamily="18" charset="0"/>
              </a:rPr>
              <a:t>‑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hudební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(týkající se literatury a hudby)</a:t>
            </a:r>
          </a:p>
          <a:p>
            <a:pPr>
              <a:buFontTx/>
              <a:buChar char="-"/>
            </a:pP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řadíme sem i složená přídavná jména, kde obě složky vyjadřují vztah vzájemnosti, např.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česko</a:t>
            </a:r>
            <a:r>
              <a:rPr lang="cs-CZ" sz="2400" b="1" i="1" dirty="0">
                <a:latin typeface="Cambria" panose="02040503050406030204" pitchFamily="18" charset="0"/>
                <a:ea typeface="Cambria" panose="02040503050406030204" pitchFamily="18" charset="0"/>
              </a:rPr>
              <a:t>-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francouzský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206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895513-0504-4D60-9D92-D549D48FB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souřadný typ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AF2C61-C217-4FFC-9FBE-6B9F11A397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2)</a:t>
            </a:r>
            <a:r>
              <a:rPr lang="cs-CZ" sz="24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píšeme 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dohromady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bez spojovníku</a:t>
            </a:r>
          </a:p>
          <a:p>
            <a:pPr>
              <a:buFontTx/>
              <a:buChar char="-"/>
            </a:pP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hluchoněmý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sladkokyselý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tvarohovopovidlový</a:t>
            </a:r>
          </a:p>
          <a:p>
            <a:pPr marL="0" indent="0">
              <a:buNone/>
            </a:pP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(hluchý a němý, sladký a kyselý, tvarohový a povidlový)</a:t>
            </a:r>
          </a:p>
          <a:p>
            <a:pPr marL="0" indent="0">
              <a:buNone/>
            </a:pPr>
            <a:endParaRPr lang="cs-CZ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661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9931CC-74D3-4F31-A855-3A382F95E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podřadný typ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C619BB-504A-4FE6-8BCD-782B5F305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jedna složka rozvíjí druhou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píšeme 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dohromady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speciální pedagogika →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speciálněpedagogický</a:t>
            </a:r>
          </a:p>
          <a:p>
            <a:pPr marL="0" indent="0">
              <a:buNone/>
            </a:pPr>
            <a:r>
              <a:rPr lang="cs-CZ" sz="2400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 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literární věda →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literárněvědný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 sociální demokracie →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sociálnědemokratický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 zahraniční politika →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zahraničněpolitický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 sociální kritika →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sociálněkritický</a:t>
            </a: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478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506944-C509-4E73-8E48-1E0EFD906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podřadný typ s číslovkou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EBB8B9-955E-4BCE-BD87-023AF9FA6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dvoudenní či 2denní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osmimetrový či 8metrový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tříhodinový či 3hodinový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pětiminutový či 5minutový</a:t>
            </a:r>
          </a:p>
          <a:p>
            <a:pPr marL="0" indent="0">
              <a:buNone/>
            </a:pPr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cs-CZ" sz="2400" b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ŽÁDNÉ -TI </a:t>
            </a:r>
            <a:r>
              <a:rPr lang="cs-CZ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NEEXISTUJE V ŽÁDNÉM VESMÍRU :)</a:t>
            </a:r>
          </a:p>
        </p:txBody>
      </p:sp>
    </p:spTree>
    <p:extLst>
      <p:ext uri="{BB962C8B-B14F-4D97-AF65-F5344CB8AC3E}">
        <p14:creationId xmlns:p14="http://schemas.microsoft.com/office/powerpoint/2010/main" val="28140794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D5752A5C-7494-4EDD-8151-DB9189CA592B}" vid="{5F1878C6-A779-4D69-8E32-E97DF00B1F4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ff_uk_sablona_CZ</Template>
  <TotalTime>46</TotalTime>
  <Words>190</Words>
  <Application>Microsoft Office PowerPoint</Application>
  <PresentationFormat>Širokoúhlá obrazovka</PresentationFormat>
  <Paragraphs>30</Paragraphs>
  <Slides>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Cambria</vt:lpstr>
      <vt:lpstr>Wingdings</vt:lpstr>
      <vt:lpstr>Motiv Office</vt:lpstr>
      <vt:lpstr>Bohemistická propedeutika 2</vt:lpstr>
      <vt:lpstr>Dokončení slovotvorby: poznámky k pravopisu kompozitních adjektiv</vt:lpstr>
      <vt:lpstr>souřadný typ</vt:lpstr>
      <vt:lpstr>podřadný typ</vt:lpstr>
      <vt:lpstr>podřadný typ s číslovkou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Bohemistická propedeutika 2</dc:title>
  <dc:creator>Ondřej Vinš</dc:creator>
  <cp:lastModifiedBy>Ondřej Vinš</cp:lastModifiedBy>
  <cp:revision>6</cp:revision>
  <dcterms:created xsi:type="dcterms:W3CDTF">2021-03-02T09:35:48Z</dcterms:created>
  <dcterms:modified xsi:type="dcterms:W3CDTF">2021-03-02T16:36:27Z</dcterms:modified>
</cp:coreProperties>
</file>