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86" r:id="rId3"/>
    <p:sldId id="305" r:id="rId4"/>
    <p:sldId id="290" r:id="rId5"/>
    <p:sldId id="281" r:id="rId6"/>
    <p:sldId id="284" r:id="rId7"/>
    <p:sldId id="258" r:id="rId8"/>
    <p:sldId id="259" r:id="rId9"/>
    <p:sldId id="301" r:id="rId10"/>
    <p:sldId id="282" r:id="rId11"/>
    <p:sldId id="292" r:id="rId12"/>
    <p:sldId id="289" r:id="rId13"/>
    <p:sldId id="296" r:id="rId14"/>
    <p:sldId id="294" r:id="rId15"/>
    <p:sldId id="295" r:id="rId16"/>
    <p:sldId id="303" r:id="rId17"/>
    <p:sldId id="304" r:id="rId18"/>
    <p:sldId id="276" r:id="rId19"/>
    <p:sldId id="302" r:id="rId20"/>
    <p:sldId id="297" r:id="rId21"/>
    <p:sldId id="298" r:id="rId22"/>
    <p:sldId id="274" r:id="rId23"/>
    <p:sldId id="308" r:id="rId24"/>
    <p:sldId id="307" r:id="rId25"/>
    <p:sldId id="306" r:id="rId26"/>
    <p:sldId id="299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09" autoAdjust="0"/>
  </p:normalViewPr>
  <p:slideViewPr>
    <p:cSldViewPr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dla\Downloads\425f1ff8-eda0-4023-a2da-f84b4da01735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dirty="0"/>
              <a:t>Veřejné</a:t>
            </a:r>
            <a:r>
              <a:rPr lang="cs-CZ" sz="2400" baseline="0" dirty="0"/>
              <a:t> a soukromé výdaje na vzdělávání jako podíl HDP</a:t>
            </a:r>
            <a:endParaRPr lang="cs-CZ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veřejné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EF-4611-912D-519D4EDA5DB8}"/>
              </c:ext>
            </c:extLst>
          </c:dPt>
          <c:cat>
            <c:strRef>
              <c:f>List3!$A$2:$A$35</c:f>
              <c:strCache>
                <c:ptCount val="34"/>
                <c:pt idx="0">
                  <c:v>Norway</c:v>
                </c:pt>
                <c:pt idx="1">
                  <c:v>New Zealand</c:v>
                </c:pt>
                <c:pt idx="2">
                  <c:v>United Kingdom</c:v>
                </c:pt>
                <c:pt idx="3">
                  <c:v>United States</c:v>
                </c:pt>
                <c:pt idx="4">
                  <c:v>Israel</c:v>
                </c:pt>
                <c:pt idx="5">
                  <c:v>Australia</c:v>
                </c:pt>
                <c:pt idx="6">
                  <c:v>Canada</c:v>
                </c:pt>
                <c:pt idx="7">
                  <c:v>Iceland</c:v>
                </c:pt>
                <c:pt idx="8">
                  <c:v>Korea</c:v>
                </c:pt>
                <c:pt idx="9">
                  <c:v>Belgium</c:v>
                </c:pt>
                <c:pt idx="10">
                  <c:v>Finland</c:v>
                </c:pt>
                <c:pt idx="11">
                  <c:v>Netherlands</c:v>
                </c:pt>
                <c:pt idx="12">
                  <c:v>Mexico</c:v>
                </c:pt>
                <c:pt idx="13">
                  <c:v>Sweden</c:v>
                </c:pt>
                <c:pt idx="14">
                  <c:v>Portugal</c:v>
                </c:pt>
                <c:pt idx="15">
                  <c:v>France</c:v>
                </c:pt>
                <c:pt idx="16">
                  <c:v>Chile</c:v>
                </c:pt>
                <c:pt idx="17">
                  <c:v>Austria</c:v>
                </c:pt>
                <c:pt idx="18">
                  <c:v>Latvia</c:v>
                </c:pt>
                <c:pt idx="19">
                  <c:v>Turkey</c:v>
                </c:pt>
                <c:pt idx="20">
                  <c:v>Estonia</c:v>
                </c:pt>
                <c:pt idx="21">
                  <c:v>Poland</c:v>
                </c:pt>
                <c:pt idx="22">
                  <c:v>Slovak Republic</c:v>
                </c:pt>
                <c:pt idx="23">
                  <c:v>Spain</c:v>
                </c:pt>
                <c:pt idx="24">
                  <c:v>Slovenia</c:v>
                </c:pt>
                <c:pt idx="25">
                  <c:v>Germany</c:v>
                </c:pt>
                <c:pt idx="26">
                  <c:v>Japan</c:v>
                </c:pt>
                <c:pt idx="27">
                  <c:v>Lithuania</c:v>
                </c:pt>
                <c:pt idx="28">
                  <c:v>Italy</c:v>
                </c:pt>
                <c:pt idx="29">
                  <c:v>Greece</c:v>
                </c:pt>
                <c:pt idx="30">
                  <c:v>Czech Republic</c:v>
                </c:pt>
                <c:pt idx="31">
                  <c:v>Hungary</c:v>
                </c:pt>
                <c:pt idx="32">
                  <c:v>Luxembourg</c:v>
                </c:pt>
                <c:pt idx="33">
                  <c:v>Ireland</c:v>
                </c:pt>
              </c:strCache>
            </c:strRef>
          </c:cat>
          <c:val>
            <c:numRef>
              <c:f>List3!$B$2:$B$35</c:f>
              <c:numCache>
                <c:formatCode>#,##0.0_ ;\-#,##0.0\ </c:formatCode>
                <c:ptCount val="34"/>
                <c:pt idx="0">
                  <c:v>6.2809999999999997</c:v>
                </c:pt>
                <c:pt idx="1">
                  <c:v>4.6900000000000004</c:v>
                </c:pt>
                <c:pt idx="2">
                  <c:v>4.2489999999999997</c:v>
                </c:pt>
                <c:pt idx="3">
                  <c:v>4.1139999999999999</c:v>
                </c:pt>
                <c:pt idx="4">
                  <c:v>4.8899999999999997</c:v>
                </c:pt>
                <c:pt idx="5">
                  <c:v>3.9510000000000001</c:v>
                </c:pt>
                <c:pt idx="6">
                  <c:v>4.37</c:v>
                </c:pt>
                <c:pt idx="7">
                  <c:v>5.52</c:v>
                </c:pt>
                <c:pt idx="8">
                  <c:v>4.125</c:v>
                </c:pt>
                <c:pt idx="9">
                  <c:v>5.3529999999999998</c:v>
                </c:pt>
                <c:pt idx="10">
                  <c:v>5.5759999999999996</c:v>
                </c:pt>
                <c:pt idx="11">
                  <c:v>4.3410000000000002</c:v>
                </c:pt>
                <c:pt idx="12">
                  <c:v>4.2060000000000004</c:v>
                </c:pt>
                <c:pt idx="13">
                  <c:v>5.0179999999999998</c:v>
                </c:pt>
                <c:pt idx="14">
                  <c:v>4.141</c:v>
                </c:pt>
                <c:pt idx="15">
                  <c:v>4.5380000000000003</c:v>
                </c:pt>
                <c:pt idx="16">
                  <c:v>3.3540000000000001</c:v>
                </c:pt>
                <c:pt idx="17">
                  <c:v>4.6109999999999998</c:v>
                </c:pt>
                <c:pt idx="18">
                  <c:v>4.3479999999999999</c:v>
                </c:pt>
                <c:pt idx="19">
                  <c:v>3.7690000000000001</c:v>
                </c:pt>
                <c:pt idx="20">
                  <c:v>4.008</c:v>
                </c:pt>
                <c:pt idx="21">
                  <c:v>4.0149999999999997</c:v>
                </c:pt>
                <c:pt idx="22">
                  <c:v>3.794</c:v>
                </c:pt>
                <c:pt idx="23">
                  <c:v>3.5059999999999998</c:v>
                </c:pt>
                <c:pt idx="24">
                  <c:v>3.8180000000000001</c:v>
                </c:pt>
                <c:pt idx="25">
                  <c:v>3.62</c:v>
                </c:pt>
                <c:pt idx="26">
                  <c:v>2.9289999999999998</c:v>
                </c:pt>
                <c:pt idx="27">
                  <c:v>3.3929999999999998</c:v>
                </c:pt>
                <c:pt idx="28">
                  <c:v>3.3490000000000002</c:v>
                </c:pt>
                <c:pt idx="29">
                  <c:v>3.3849999999999998</c:v>
                </c:pt>
                <c:pt idx="30">
                  <c:v>3.18</c:v>
                </c:pt>
                <c:pt idx="31">
                  <c:v>3.23</c:v>
                </c:pt>
                <c:pt idx="32">
                  <c:v>3.2810000000000001</c:v>
                </c:pt>
                <c:pt idx="33">
                  <c:v>3.113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EF-4611-912D-519D4EDA5DB8}"/>
            </c:ext>
          </c:extLst>
        </c:ser>
        <c:ser>
          <c:idx val="1"/>
          <c:order val="1"/>
          <c:tx>
            <c:v>soukromé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3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EF-4611-912D-519D4EDA5DB8}"/>
              </c:ext>
            </c:extLst>
          </c:dPt>
          <c:cat>
            <c:strRef>
              <c:f>List3!$A$2:$A$35</c:f>
              <c:strCache>
                <c:ptCount val="34"/>
                <c:pt idx="0">
                  <c:v>Norway</c:v>
                </c:pt>
                <c:pt idx="1">
                  <c:v>New Zealand</c:v>
                </c:pt>
                <c:pt idx="2">
                  <c:v>United Kingdom</c:v>
                </c:pt>
                <c:pt idx="3">
                  <c:v>United States</c:v>
                </c:pt>
                <c:pt idx="4">
                  <c:v>Israel</c:v>
                </c:pt>
                <c:pt idx="5">
                  <c:v>Australia</c:v>
                </c:pt>
                <c:pt idx="6">
                  <c:v>Canada</c:v>
                </c:pt>
                <c:pt idx="7">
                  <c:v>Iceland</c:v>
                </c:pt>
                <c:pt idx="8">
                  <c:v>Korea</c:v>
                </c:pt>
                <c:pt idx="9">
                  <c:v>Belgium</c:v>
                </c:pt>
                <c:pt idx="10">
                  <c:v>Finland</c:v>
                </c:pt>
                <c:pt idx="11">
                  <c:v>Netherlands</c:v>
                </c:pt>
                <c:pt idx="12">
                  <c:v>Mexico</c:v>
                </c:pt>
                <c:pt idx="13">
                  <c:v>Sweden</c:v>
                </c:pt>
                <c:pt idx="14">
                  <c:v>Portugal</c:v>
                </c:pt>
                <c:pt idx="15">
                  <c:v>France</c:v>
                </c:pt>
                <c:pt idx="16">
                  <c:v>Chile</c:v>
                </c:pt>
                <c:pt idx="17">
                  <c:v>Austria</c:v>
                </c:pt>
                <c:pt idx="18">
                  <c:v>Latvia</c:v>
                </c:pt>
                <c:pt idx="19">
                  <c:v>Turkey</c:v>
                </c:pt>
                <c:pt idx="20">
                  <c:v>Estonia</c:v>
                </c:pt>
                <c:pt idx="21">
                  <c:v>Poland</c:v>
                </c:pt>
                <c:pt idx="22">
                  <c:v>Slovak Republic</c:v>
                </c:pt>
                <c:pt idx="23">
                  <c:v>Spain</c:v>
                </c:pt>
                <c:pt idx="24">
                  <c:v>Slovenia</c:v>
                </c:pt>
                <c:pt idx="25">
                  <c:v>Germany</c:v>
                </c:pt>
                <c:pt idx="26">
                  <c:v>Japan</c:v>
                </c:pt>
                <c:pt idx="27">
                  <c:v>Lithuania</c:v>
                </c:pt>
                <c:pt idx="28">
                  <c:v>Italy</c:v>
                </c:pt>
                <c:pt idx="29">
                  <c:v>Greece</c:v>
                </c:pt>
                <c:pt idx="30">
                  <c:v>Czech Republic</c:v>
                </c:pt>
                <c:pt idx="31">
                  <c:v>Hungary</c:v>
                </c:pt>
                <c:pt idx="32">
                  <c:v>Luxembourg</c:v>
                </c:pt>
                <c:pt idx="33">
                  <c:v>Ireland</c:v>
                </c:pt>
              </c:strCache>
            </c:strRef>
          </c:cat>
          <c:val>
            <c:numRef>
              <c:f>List3!$C$2:$C$35</c:f>
              <c:numCache>
                <c:formatCode>#,##0.0_ ;\-#,##0.0\ </c:formatCode>
                <c:ptCount val="34"/>
                <c:pt idx="0">
                  <c:v>9.4E-2</c:v>
                </c:pt>
                <c:pt idx="1">
                  <c:v>1.6140000000000001</c:v>
                </c:pt>
                <c:pt idx="2">
                  <c:v>1.911</c:v>
                </c:pt>
                <c:pt idx="3">
                  <c:v>1.976</c:v>
                </c:pt>
                <c:pt idx="4">
                  <c:v>1.081</c:v>
                </c:pt>
                <c:pt idx="5">
                  <c:v>2.004</c:v>
                </c:pt>
                <c:pt idx="6">
                  <c:v>1.5740000000000001</c:v>
                </c:pt>
                <c:pt idx="7">
                  <c:v>0.27700000000000002</c:v>
                </c:pt>
                <c:pt idx="8">
                  <c:v>1.673</c:v>
                </c:pt>
                <c:pt idx="9">
                  <c:v>0.35</c:v>
                </c:pt>
                <c:pt idx="10">
                  <c:v>9.1999999999999998E-2</c:v>
                </c:pt>
                <c:pt idx="11">
                  <c:v>0.95899999999999996</c:v>
                </c:pt>
                <c:pt idx="12">
                  <c:v>1.0660000000000001</c:v>
                </c:pt>
                <c:pt idx="13">
                  <c:v>0.183</c:v>
                </c:pt>
                <c:pt idx="14">
                  <c:v>0.85499999999999998</c:v>
                </c:pt>
                <c:pt idx="15">
                  <c:v>0.64100000000000001</c:v>
                </c:pt>
                <c:pt idx="16">
                  <c:v>1.8520000000000001</c:v>
                </c:pt>
                <c:pt idx="17">
                  <c:v>0.252</c:v>
                </c:pt>
                <c:pt idx="18">
                  <c:v>0.41499999999999998</c:v>
                </c:pt>
                <c:pt idx="19">
                  <c:v>1.004</c:v>
                </c:pt>
                <c:pt idx="20">
                  <c:v>0.63</c:v>
                </c:pt>
                <c:pt idx="21">
                  <c:v>0.495</c:v>
                </c:pt>
                <c:pt idx="22">
                  <c:v>0.61899999999999999</c:v>
                </c:pt>
                <c:pt idx="23">
                  <c:v>0.82399999999999995</c:v>
                </c:pt>
                <c:pt idx="24">
                  <c:v>0.45200000000000001</c:v>
                </c:pt>
                <c:pt idx="25">
                  <c:v>0.57599999999999996</c:v>
                </c:pt>
                <c:pt idx="26">
                  <c:v>1.1439999999999999</c:v>
                </c:pt>
                <c:pt idx="27">
                  <c:v>0.48699999999999999</c:v>
                </c:pt>
                <c:pt idx="28">
                  <c:v>0.48499999999999999</c:v>
                </c:pt>
                <c:pt idx="29">
                  <c:v>0.308</c:v>
                </c:pt>
                <c:pt idx="30">
                  <c:v>0.45300000000000001</c:v>
                </c:pt>
                <c:pt idx="31">
                  <c:v>0.53400000000000003</c:v>
                </c:pt>
                <c:pt idx="32">
                  <c:v>9.9000000000000005E-2</c:v>
                </c:pt>
                <c:pt idx="33">
                  <c:v>0.35599999999999998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EF-4611-912D-519D4EDA5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072144"/>
        <c:axId val="472074112"/>
      </c:barChart>
      <c:catAx>
        <c:axId val="47207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2074112"/>
        <c:crosses val="autoZero"/>
        <c:auto val="1"/>
        <c:lblAlgn val="ctr"/>
        <c:lblOffset val="100"/>
        <c:noMultiLvlLbl val="0"/>
      </c:catAx>
      <c:valAx>
        <c:axId val="47207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;\-#,##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207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04F-28AF-4BCB-8E46-48EFC4580EF5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71E6A-7F2B-4877-A9E7-F751FF53CC4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826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znamená málo nebo moc?</a:t>
            </a:r>
          </a:p>
          <a:p>
            <a:r>
              <a:rPr lang="cs-CZ" dirty="0"/>
              <a:t>Musí se k něčemu vztahovat – jiné místo (obce, kraje, státy), jiný čas (minulost), ideál (představa jednotlivce, formulované národní cíle)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8264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ISCED 4 – přípravné kurzy na VŠ, rekvalifikační kurzy, jazykové pomaturitní kurzy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021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Listina základních práv a svobod, Článek 33</a:t>
            </a:r>
            <a:br>
              <a:rPr lang="cs-CZ" dirty="0"/>
            </a:br>
            <a:r>
              <a:rPr lang="cs-CZ" dirty="0"/>
              <a:t>(1) Každý má právo na vzdělání. Školní docházka je povinná po dobu, kterou stanoví zákon.</a:t>
            </a:r>
            <a:br>
              <a:rPr lang="cs-CZ" dirty="0"/>
            </a:br>
            <a:r>
              <a:rPr lang="cs-CZ" dirty="0"/>
              <a:t>(2) Občané mají právo na bezplatné vzdělání v základních a středních školách, podle schopností občana a možností společnosti též na vysokých školách.</a:t>
            </a:r>
          </a:p>
          <a:p>
            <a:r>
              <a:rPr lang="cs-CZ" b="1" dirty="0"/>
              <a:t>Školský zákon (561/2004 Sb.): </a:t>
            </a:r>
            <a:r>
              <a:rPr lang="cs-CZ" dirty="0"/>
              <a:t>bezplatné základní a střední vzdělávání státních ve školách, které zřizuje stát, kraj, obec nebo svazek obcí (pro občany EU) (§ 2, odst. 1)</a:t>
            </a:r>
          </a:p>
          <a:p>
            <a:r>
              <a:rPr lang="cs-CZ" dirty="0"/>
              <a:t>Finance – celkem v roce 2017 asi 95 milionů na přímé výdaje (ISCED 0-3), tj. platy pedagogických pracovníků. Provoz budov jde z rozpočtů zřizovatelů.</a:t>
            </a:r>
          </a:p>
          <a:p>
            <a:r>
              <a:rPr lang="cs-CZ" dirty="0"/>
              <a:t>VŠ – celkem asi 32 miliard, 23 na vzdělávací činnost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Jen nechat diskutovat a argumentovat, pak dodat čísla. </a:t>
            </a:r>
          </a:p>
          <a:p>
            <a:r>
              <a:rPr lang="cs-CZ" dirty="0"/>
              <a:t>Pak až se vrátit k výrokům.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958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OECD průměr 5,2 %, </a:t>
            </a:r>
          </a:p>
          <a:p>
            <a:r>
              <a:rPr lang="cs-CZ" dirty="0"/>
              <a:t>Ale pokud se bere podíl na veřejných výdajích, pak to vůbec není tak zlé 13,6 %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36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E78F8-AB51-464B-A790-F9C8FFE8F52C}" type="datetimeFigureOut">
              <a:rPr lang="cs-CZ" smtClean="0"/>
              <a:pPr/>
              <a:t>05.03.2026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Vzdělávací soustava v 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Magdalena Mouralová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Úrovně vzdělání a role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Které stupně jsou v ČR povinné?</a:t>
            </a:r>
          </a:p>
          <a:p>
            <a:pPr lvl="1"/>
            <a:r>
              <a:rPr lang="cs-CZ" dirty="0"/>
              <a:t>Na jaké vzdělávání máme zákonný nárok?</a:t>
            </a:r>
          </a:p>
          <a:p>
            <a:r>
              <a:rPr lang="cs-CZ" dirty="0"/>
              <a:t>Kdo zřizuje školy na daném stupni?</a:t>
            </a:r>
          </a:p>
          <a:p>
            <a:pPr lvl="1"/>
            <a:r>
              <a:rPr lang="cs-CZ" dirty="0"/>
              <a:t>Kde všude jsou soukromé školy?</a:t>
            </a:r>
          </a:p>
          <a:p>
            <a:r>
              <a:rPr lang="cs-CZ" dirty="0"/>
              <a:t>Kdo financuje vzdělávání na daném stupni?</a:t>
            </a:r>
          </a:p>
          <a:p>
            <a:pPr lvl="1"/>
            <a:r>
              <a:rPr lang="cs-CZ" dirty="0"/>
              <a:t>Kde jsou hlavním zdrojem financování veřejné rozpočty?</a:t>
            </a:r>
          </a:p>
          <a:p>
            <a:r>
              <a:rPr lang="cs-CZ" dirty="0"/>
              <a:t>Komu se školy zodpovídají? Jak je kontrolována úroveň vzdělání?</a:t>
            </a:r>
            <a:endParaRPr lang="cs-CZ" dirty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cs-CZ" dirty="0"/>
          </a:p>
          <a:p>
            <a:endParaRPr lang="cs-CZ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05B17-E8DC-917C-DAC6-B3C9E102E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Úrovně vzdělání a role státu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AC10E9EC-6F54-5FEC-8418-4C951EB37B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120767"/>
              </p:ext>
            </p:extLst>
          </p:nvPr>
        </p:nvGraphicFramePr>
        <p:xfrm>
          <a:off x="695401" y="1916832"/>
          <a:ext cx="10886999" cy="3960444"/>
        </p:xfrm>
        <a:graphic>
          <a:graphicData uri="http://schemas.openxmlformats.org/drawingml/2006/table">
            <a:tbl>
              <a:tblPr firstRow="1" firstCol="1" bandRow="1"/>
              <a:tblGrid>
                <a:gridCol w="528990">
                  <a:extLst>
                    <a:ext uri="{9D8B030D-6E8A-4147-A177-3AD203B41FA5}">
                      <a16:colId xmlns:a16="http://schemas.microsoft.com/office/drawing/2014/main" val="3681037671"/>
                    </a:ext>
                  </a:extLst>
                </a:gridCol>
                <a:gridCol w="2026400">
                  <a:extLst>
                    <a:ext uri="{9D8B030D-6E8A-4147-A177-3AD203B41FA5}">
                      <a16:colId xmlns:a16="http://schemas.microsoft.com/office/drawing/2014/main" val="2016607786"/>
                    </a:ext>
                  </a:extLst>
                </a:gridCol>
                <a:gridCol w="1785694">
                  <a:extLst>
                    <a:ext uri="{9D8B030D-6E8A-4147-A177-3AD203B41FA5}">
                      <a16:colId xmlns:a16="http://schemas.microsoft.com/office/drawing/2014/main" val="1365945610"/>
                    </a:ext>
                  </a:extLst>
                </a:gridCol>
                <a:gridCol w="2181738">
                  <a:extLst>
                    <a:ext uri="{9D8B030D-6E8A-4147-A177-3AD203B41FA5}">
                      <a16:colId xmlns:a16="http://schemas.microsoft.com/office/drawing/2014/main" val="4147378874"/>
                    </a:ext>
                  </a:extLst>
                </a:gridCol>
                <a:gridCol w="2181738">
                  <a:extLst>
                    <a:ext uri="{9D8B030D-6E8A-4147-A177-3AD203B41FA5}">
                      <a16:colId xmlns:a16="http://schemas.microsoft.com/office/drawing/2014/main" val="3343777585"/>
                    </a:ext>
                  </a:extLst>
                </a:gridCol>
                <a:gridCol w="2182439">
                  <a:extLst>
                    <a:ext uri="{9D8B030D-6E8A-4147-A177-3AD203B41FA5}">
                      <a16:colId xmlns:a16="http://schemas.microsoft.com/office/drawing/2014/main" val="4283908888"/>
                    </a:ext>
                  </a:extLst>
                </a:gridCol>
              </a:tblGrid>
              <a:tr h="499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ISCED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 to je za školy v ČR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Povinnost/právo chodit tam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Kdo zřizuje?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Kdo financuje?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Kdo a jak dohlíží?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536935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MŠ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(ANO) / ANO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OBCE (91 %) + církve, soukromé subjekty, kraje, stát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veřejné rozpočty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STÁT + zřizovatel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 klienti)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ČŠI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151464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1. stupeň Z%S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ANO / ANO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OBCE + soukromé subjekty, církve (kraje, stát)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944586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2. stupeň ZŠ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ANO / ANO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OBCE, KRAJE + soukromé subjekty, církve, stát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871590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SŠ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NE /ANO, dle možností společnosti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KRAJE + obce, soukromé subjekty, církve, stát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517292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pomaturitní, jazykovky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906787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Poslední třídy konzervatoře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278206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VŠ – Bc, VOŠ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NE /ANO, dle možností společnosti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společnost, soukromé subjekty, stát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(kraje u VOŠ)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veřejné rozpočty, studenti, vlastní činnost škol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  (VOŠ ČŠI)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775101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VŠ – Mgr.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0178639"/>
                  </a:ext>
                </a:extLst>
              </a:tr>
              <a:tr h="384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VŠ - PhD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84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160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C245B-1105-4B95-935B-1766B816D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Právo na vzdělání, povinnost vzdělávání, úplata za vzdělání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9E90E2-70E4-4BA9-A066-C97C35308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Listina základních práv a svobod, Článek 33</a:t>
            </a:r>
            <a:br>
              <a:rPr lang="cs-CZ" dirty="0"/>
            </a:br>
            <a:r>
              <a:rPr lang="cs-CZ" dirty="0"/>
              <a:t>(1) Každý má právo na vzdělání. Školní docházka je povinná po dobu, kterou stanoví zákon.</a:t>
            </a:r>
            <a:br>
              <a:rPr lang="cs-CZ" dirty="0"/>
            </a:br>
            <a:r>
              <a:rPr lang="cs-CZ" dirty="0"/>
              <a:t>(2) Občané mají právo na bezplatné vzdělání v základních a středních školách, podle schopností občana a možností společnosti též na vysokých školách.</a:t>
            </a:r>
          </a:p>
          <a:p>
            <a:r>
              <a:rPr lang="cs-CZ" b="1" dirty="0"/>
              <a:t>Školský zákon (561/2004 Sb.): </a:t>
            </a:r>
            <a:r>
              <a:rPr lang="cs-CZ" dirty="0"/>
              <a:t>bezplatné základní a střední vzdělávání státních ve školách, které zřizuje stát, kraj, obec nebo svazek obcí (pro občany EU) (§ 2, odst. 1)</a:t>
            </a:r>
          </a:p>
        </p:txBody>
      </p:sp>
    </p:spTree>
    <p:extLst>
      <p:ext uri="{BB962C8B-B14F-4D97-AF65-F5344CB8AC3E}">
        <p14:creationId xmlns:p14="http://schemas.microsoft.com/office/powerpoint/2010/main" val="1506796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F56469-D02D-4F9E-BDC4-0BBE9A9B6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1" y="274046"/>
            <a:ext cx="9685352" cy="657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86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5057249-8BAF-4C78-AEA8-6425848A6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23" y="137653"/>
            <a:ext cx="11669754" cy="658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97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2F4CD9B-4197-81C8-DD95-C627D1B0A7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8"/>
          <a:stretch>
            <a:fillRect/>
          </a:stretch>
        </p:blipFill>
        <p:spPr>
          <a:xfrm>
            <a:off x="227781" y="188640"/>
            <a:ext cx="11736438" cy="65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27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5F93CFD-FB60-9457-8BA3-0C66D86EA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5" y="332656"/>
            <a:ext cx="10723809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85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C8DD9CD-F4C2-1892-94E9-A3E6B7D7B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91" y="170995"/>
            <a:ext cx="11584017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67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Silné a slabé stránky českého vzdělávacího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Co z toho podle vás platí?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Česko vydává hodně peněz na vzdělávání.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Český vzdělávací systém je efektivní.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Češi se hodně vzdělávají.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České děti chodí rády do školy.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 české populaci je hodně vysokoškoláků.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České děti se začínají vzdělávat hodně brzy.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Výsledky českých žáků jsou silně ovlivněny jejich sociálním původem.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řada/pruh, Vykreslený graf&#10;&#10;Popis byl vytvořen automaticky">
            <a:extLst>
              <a:ext uri="{FF2B5EF4-FFF2-40B4-BE49-F238E27FC236}">
                <a16:creationId xmlns:a16="http://schemas.microsoft.com/office/drawing/2014/main" id="{1F3D6F52-7F87-7796-D870-EFFF99D07B5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476672"/>
            <a:ext cx="9289032" cy="6193413"/>
          </a:xfrm>
        </p:spPr>
      </p:pic>
    </p:spTree>
    <p:extLst>
      <p:ext uri="{BB962C8B-B14F-4D97-AF65-F5344CB8AC3E}">
        <p14:creationId xmlns:p14="http://schemas.microsoft.com/office/powerpoint/2010/main" val="234615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C0A2C94-CB96-4F93-A8D7-553F04EBE2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8" t="8000" r="27951" b="69777"/>
          <a:stretch/>
        </p:blipFill>
        <p:spPr>
          <a:xfrm rot="600000">
            <a:off x="3783584" y="614470"/>
            <a:ext cx="4920955" cy="11659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48E5F08-2C99-43B5-984A-CF2804F97B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76" t="22001" r="44488" b="37400"/>
          <a:stretch/>
        </p:blipFill>
        <p:spPr>
          <a:xfrm rot="1320000">
            <a:off x="662637" y="1162585"/>
            <a:ext cx="4736560" cy="3052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AF13573-A979-465C-9354-79D961DEF2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75" t="51422" r="24012" b="14445"/>
          <a:stretch/>
        </p:blipFill>
        <p:spPr>
          <a:xfrm rot="-660000">
            <a:off x="6641145" y="1107813"/>
            <a:ext cx="5112568" cy="17556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53D1FD2-693F-6218-4D5D-022074F56B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30260">
            <a:off x="6244061" y="3372500"/>
            <a:ext cx="5673801" cy="31373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AE49B90-BFC4-A782-A728-0E594A702E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32934">
            <a:off x="1500021" y="2960879"/>
            <a:ext cx="4818758" cy="21016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187E450-21B7-4844-B8BD-3C939884D8D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925" t="50000" r="20075" b="25601"/>
          <a:stretch/>
        </p:blipFill>
        <p:spPr>
          <a:xfrm rot="360000">
            <a:off x="583069" y="4878766"/>
            <a:ext cx="5760640" cy="12549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1933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CDE893-B1C6-9158-A02E-D118211AD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B69B5D-4F64-CF81-1C9D-A631C2583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65BB955-5248-0610-54F9-9BC56A7BA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168"/>
            <a:ext cx="12192000" cy="614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94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99D2670-4ED4-802A-89F8-954F1BA9D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812" y="628407"/>
            <a:ext cx="9876376" cy="56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21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Kolik peněz jde do vzdělávání?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751578-DAEB-6E45-70D2-C0340F8851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Záleží, jak se počítá</a:t>
            </a:r>
          </a:p>
          <a:p>
            <a:r>
              <a:rPr lang="cs-CZ" dirty="0"/>
              <a:t>Podíl na státním rozpočtu</a:t>
            </a:r>
          </a:p>
          <a:p>
            <a:r>
              <a:rPr lang="cs-CZ" dirty="0"/>
              <a:t>Podíl na HDP</a:t>
            </a:r>
          </a:p>
          <a:p>
            <a:r>
              <a:rPr lang="cs-CZ" dirty="0"/>
              <a:t>Co vše se bere jako vzdělávání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DFEA7A57-7AE2-4995-9830-61891E8D88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467037"/>
              </p:ext>
            </p:extLst>
          </p:nvPr>
        </p:nvGraphicFramePr>
        <p:xfrm>
          <a:off x="5375920" y="1268760"/>
          <a:ext cx="64807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5A99AF6-1AD8-3CE7-3961-724442DDB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59" y="980728"/>
            <a:ext cx="11393881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AA84BF-92F5-433C-F4CC-E5E481FF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619618"/>
            <a:ext cx="9865096" cy="542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58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A9C1A5-A49F-856B-76A7-4EB1C1E73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705" y="113837"/>
            <a:ext cx="763059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16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E39D9-B455-621F-3BEC-CB4052942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E538B-BB0E-158F-85D3-51C20AC7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Návrat k cílům…podařilo se?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9371FB-63FB-D312-12D3-5EE5FBAF0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Vědět, co je to ISCED, chytat se na termíny primární, sekundární, terciární vzdělávání</a:t>
            </a:r>
          </a:p>
          <a:p>
            <a:r>
              <a:rPr lang="cs-CZ" dirty="0"/>
              <a:t>Základně se orientovat v české vzdělávací soustavě (vědět, jaké školy v ČR máme, pro koho jsou určeny, jaké jsou jejich charakteristiky)</a:t>
            </a:r>
          </a:p>
          <a:p>
            <a:r>
              <a:rPr lang="cs-CZ" dirty="0"/>
              <a:t>Znát výrazné rysy našeho vzdělávacího systému</a:t>
            </a:r>
          </a:p>
          <a:p>
            <a:r>
              <a:rPr lang="cs-CZ" dirty="0"/>
              <a:t>Uvědomovat si základní trendy ve vzdělávání u nás i globálně</a:t>
            </a:r>
          </a:p>
          <a:p>
            <a:r>
              <a:rPr lang="cs-CZ" dirty="0"/>
              <a:t>Ptát se po referenční hodnotách, když se setkáte s hodnocením</a:t>
            </a:r>
          </a:p>
          <a:p>
            <a:r>
              <a:rPr lang="cs-CZ" dirty="0"/>
              <a:t>Vědět, co je to </a:t>
            </a:r>
            <a:r>
              <a:rPr lang="cs-CZ" dirty="0" err="1"/>
              <a:t>path</a:t>
            </a:r>
            <a:r>
              <a:rPr lang="cs-CZ" dirty="0"/>
              <a:t> dependence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038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1A824-D415-167E-7F44-B61DDCB6C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Tipovačka</a:t>
            </a:r>
            <a:r>
              <a:rPr lang="cs-CZ" dirty="0"/>
              <a:t> na 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37AD8F-9C93-DFDF-DF2B-EF27C79D7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26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5EE40-C88A-23DE-A721-01D2683FC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Co bych ráda, abyste po dnešku uměli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56997F-AD49-402C-72E6-BFB06BBB0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Znát ISCED, chytat se na termíny primární, sekundární, terciární vzdělávání</a:t>
            </a:r>
          </a:p>
          <a:p>
            <a:r>
              <a:rPr lang="cs-CZ" dirty="0"/>
              <a:t>Základně se orientovat v české vzdělávací soustavě (vědět, jaké školy v ČR máme, pro koho jsou určeny, jaké jsou jejich charakteristiky)</a:t>
            </a:r>
          </a:p>
          <a:p>
            <a:r>
              <a:rPr lang="cs-CZ" dirty="0"/>
              <a:t>Znát výrazné rysy našeho vzdělávacího systému</a:t>
            </a:r>
          </a:p>
          <a:p>
            <a:r>
              <a:rPr lang="cs-CZ" dirty="0"/>
              <a:t>Uvědomovat si základní trendy ve vzdělávání u nás i globálně</a:t>
            </a:r>
          </a:p>
          <a:p>
            <a:r>
              <a:rPr lang="cs-CZ" dirty="0"/>
              <a:t>Ptát se po referenční hodnotách, když se setkáte s hodnocením</a:t>
            </a:r>
          </a:p>
          <a:p>
            <a:r>
              <a:rPr lang="cs-CZ" dirty="0"/>
              <a:t>Vědět, co je to </a:t>
            </a:r>
            <a:r>
              <a:rPr lang="cs-CZ" dirty="0" err="1"/>
              <a:t>path</a:t>
            </a:r>
            <a:r>
              <a:rPr lang="cs-CZ" dirty="0"/>
              <a:t> dependence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921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540E9-F8ED-FD53-35E4-119E7799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5D794-00AB-5E35-ABCF-904690704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Historie školské legislativy na území ČR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6A3253-EE74-4F05-9B9A-B310D9B7F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1774 – všeobecný školní řád Marie Terezie</a:t>
            </a:r>
          </a:p>
          <a:p>
            <a:pPr lvl="2"/>
            <a:r>
              <a:rPr lang="cs-CZ" dirty="0"/>
              <a:t>„</a:t>
            </a:r>
            <a:r>
              <a:rPr lang="cs-CZ" i="1" dirty="0"/>
              <a:t>Rádi bychom viděli, kdyby rodičové svých dětí ve věku 6 - 12 let do škol posílali“</a:t>
            </a:r>
          </a:p>
          <a:p>
            <a:r>
              <a:rPr lang="cs-CZ" dirty="0"/>
              <a:t>1869 – povinná školní docházka, 8 let, dva stupně</a:t>
            </a:r>
          </a:p>
          <a:p>
            <a:r>
              <a:rPr lang="cs-CZ" dirty="0"/>
              <a:t>1922 – malý školský zákon</a:t>
            </a:r>
          </a:p>
          <a:p>
            <a:r>
              <a:rPr lang="cs-CZ" dirty="0"/>
              <a:t>1948 – zákon o jednotné škole</a:t>
            </a:r>
          </a:p>
          <a:p>
            <a:r>
              <a:rPr lang="cs-CZ" dirty="0"/>
              <a:t>1953, 1960, 1978 – nové zákony, změny</a:t>
            </a:r>
          </a:p>
          <a:p>
            <a:pPr lvl="1"/>
            <a:r>
              <a:rPr lang="cs-CZ" dirty="0"/>
              <a:t>Novelizace zákona z roku 1978 po revoluci</a:t>
            </a:r>
          </a:p>
          <a:p>
            <a:r>
              <a:rPr lang="cs-CZ" dirty="0"/>
              <a:t>2004, „Nový“ školský zákon (561/2004 Sb.)</a:t>
            </a:r>
          </a:p>
          <a:p>
            <a:pPr lvl="1"/>
            <a:r>
              <a:rPr lang="cs-CZ" dirty="0"/>
              <a:t>přes 50 změn, 23 novelizací různě velkých (loni „malá“ a „velká“ novela)</a:t>
            </a:r>
          </a:p>
        </p:txBody>
      </p:sp>
    </p:spTree>
    <p:extLst>
      <p:ext uri="{BB962C8B-B14F-4D97-AF65-F5344CB8AC3E}">
        <p14:creationId xmlns:p14="http://schemas.microsoft.com/office/powerpoint/2010/main" val="88872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66BF4-25B1-3AD9-6D50-1F03E925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A57DF7-967F-6064-ECC4-0A3D5DB25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Trendy po roce 1989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4613D0-9E55-6364-E229-7D21C6B27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238928" cy="50691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Decentralizace a dekoncentrace – oslabení státu, přenos pravomocí na kraje, obce, školy</a:t>
            </a:r>
          </a:p>
          <a:p>
            <a:pPr lvl="1"/>
            <a:r>
              <a:rPr lang="cs-CZ" dirty="0"/>
              <a:t>Posílení autonomie a odpovědnosti škol (ředitelů)</a:t>
            </a:r>
          </a:p>
          <a:p>
            <a:r>
              <a:rPr lang="cs-CZ" dirty="0"/>
              <a:t>Vstup dalších subjektů do sektoru (soukromé subjekty, církve)</a:t>
            </a:r>
          </a:p>
          <a:p>
            <a:pPr lvl="1"/>
            <a:r>
              <a:rPr lang="cs-CZ" dirty="0"/>
              <a:t>Posilování role rodičů – výběr školy, tlak na školy, rodičovské školy, individuální vzdělávání</a:t>
            </a:r>
          </a:p>
          <a:p>
            <a:r>
              <a:rPr lang="cs-CZ" dirty="0"/>
              <a:t>Rozrůznění škol a vzdělávacích drah</a:t>
            </a:r>
          </a:p>
          <a:p>
            <a:pPr lvl="1"/>
            <a:r>
              <a:rPr lang="cs-CZ" dirty="0"/>
              <a:t>Selektivita (víceletá gymnázia, výběrové třídy); různé směry a filosofie</a:t>
            </a:r>
          </a:p>
          <a:p>
            <a:r>
              <a:rPr lang="cs-CZ" dirty="0"/>
              <a:t>Prodloužení doby studia, nárůst účasti na terciárním vzdělávání</a:t>
            </a:r>
          </a:p>
          <a:p>
            <a:r>
              <a:rPr lang="cs-CZ" dirty="0"/>
              <a:t>Společné vzdělávání, individualizace výuky, přizpůsobení se žákům (postupně, stále spíš v procesu)</a:t>
            </a:r>
          </a:p>
          <a:p>
            <a:r>
              <a:rPr lang="cs-CZ" dirty="0"/>
              <a:t>Mnoho aktérů v systému</a:t>
            </a:r>
          </a:p>
          <a:p>
            <a:r>
              <a:rPr lang="cs-CZ" dirty="0"/>
              <a:t>Diskontinuita – změna legislativy, změny ministrů (23)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0441118-E331-3D26-4C36-EF0E888E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1032" y="0"/>
            <a:ext cx="1748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1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Úrovně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Podle mezinárodní klasifikace se rozlišuje 9 stupňů vzdělání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Jaký stupeň teď studujete?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Jakého stupně vzdělání jste dosáhli?</a:t>
            </a:r>
          </a:p>
          <a:p>
            <a:pPr marL="914400" lvl="1" indent="-514350">
              <a:buFont typeface="+mj-lt"/>
              <a:buAutoNum type="arabicPeriod"/>
            </a:pPr>
            <a:endParaRPr lang="cs-CZ" dirty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cs-CZ" dirty="0"/>
          </a:p>
          <a:p>
            <a:endParaRPr lang="cs-CZ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dirty="0"/>
              <a:t>Úrovně vzdělání dle ISCED 2011</a:t>
            </a:r>
            <a:br>
              <a:rPr lang="cs-CZ" dirty="0"/>
            </a:br>
            <a:r>
              <a:rPr lang="cs-CZ" dirty="0"/>
              <a:t> </a:t>
            </a:r>
            <a:r>
              <a:rPr lang="cs-CZ" sz="3100" dirty="0"/>
              <a:t>(</a:t>
            </a:r>
            <a:r>
              <a:rPr lang="en-US" sz="3100" dirty="0"/>
              <a:t>International Standard Classification of Education</a:t>
            </a:r>
            <a:r>
              <a:rPr lang="cs-CZ" sz="3100" dirty="0"/>
              <a:t>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836790"/>
              </p:ext>
            </p:extLst>
          </p:nvPr>
        </p:nvGraphicFramePr>
        <p:xfrm>
          <a:off x="551384" y="1268760"/>
          <a:ext cx="11089232" cy="5359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2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73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cs-CZ" sz="2000" dirty="0"/>
                        <a:t>ISCED 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Typ vzdělávání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Realizace </a:t>
                      </a:r>
                      <a:r>
                        <a:rPr lang="cs-CZ" sz="2000" baseline="0" dirty="0"/>
                        <a:t>v ČR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900">
                <a:tc>
                  <a:txBody>
                    <a:bodyPr/>
                    <a:lstStyle/>
                    <a:p>
                      <a:r>
                        <a:rPr lang="cs-CZ" sz="2000" dirty="0"/>
                        <a:t>ISCED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Vzdělávání v raném dětství, </a:t>
                      </a:r>
                      <a:r>
                        <a:rPr lang="cs-CZ" sz="2000" dirty="0" err="1"/>
                        <a:t>pre</a:t>
                      </a:r>
                      <a:r>
                        <a:rPr lang="cs-CZ" sz="2000" dirty="0"/>
                        <a:t>-primární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Mateřská škola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900">
                <a:tc>
                  <a:txBody>
                    <a:bodyPr/>
                    <a:lstStyle/>
                    <a:p>
                      <a:r>
                        <a:rPr lang="cs-CZ" sz="2000" dirty="0"/>
                        <a:t>ISCED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Primární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1. stupeň</a:t>
                      </a:r>
                      <a:r>
                        <a:rPr lang="cs-CZ" sz="2000" baseline="0" dirty="0"/>
                        <a:t> základní školy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900">
                <a:tc>
                  <a:txBody>
                    <a:bodyPr/>
                    <a:lstStyle/>
                    <a:p>
                      <a:r>
                        <a:rPr lang="cs-CZ" sz="2000" dirty="0"/>
                        <a:t>ISCED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Nižší sekundární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2. stupeň základní</a:t>
                      </a:r>
                      <a:r>
                        <a:rPr lang="cs-CZ" sz="2000" baseline="0" dirty="0"/>
                        <a:t> školy, nižší třídy víceletých gymnázií a konzervatoří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368">
                <a:tc>
                  <a:txBody>
                    <a:bodyPr/>
                    <a:lstStyle/>
                    <a:p>
                      <a:r>
                        <a:rPr lang="cs-CZ" sz="2000" dirty="0"/>
                        <a:t>ISCED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Vyšší sekundární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Střední škola – maturitní i učební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r>
                        <a:rPr lang="cs-CZ" sz="2000" dirty="0"/>
                        <a:t>ISCED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/>
                        <a:t>Postsekundární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Pomaturitní kurzy, nulté ročníky VŠ, rekvalifikace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356">
                <a:tc>
                  <a:txBody>
                    <a:bodyPr/>
                    <a:lstStyle/>
                    <a:p>
                      <a:r>
                        <a:rPr lang="cs-CZ" sz="2000" dirty="0"/>
                        <a:t>ISCED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Terciární – krátký cyklus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Poslední ročníky konzervatoře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r>
                        <a:rPr lang="cs-CZ" sz="2000" dirty="0"/>
                        <a:t>ISCED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Terciární – bakalářský stupeň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Bakalářské studium na VŠ, Vyšší odborná škola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900">
                <a:tc>
                  <a:txBody>
                    <a:bodyPr/>
                    <a:lstStyle/>
                    <a:p>
                      <a:r>
                        <a:rPr lang="cs-CZ" sz="2000" dirty="0"/>
                        <a:t>ISCED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Terciární </a:t>
                      </a:r>
                      <a:r>
                        <a:rPr lang="cs-CZ" sz="2000" baseline="0" dirty="0"/>
                        <a:t>– magisterský stupeň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Magisterské studium na VŠ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900">
                <a:tc>
                  <a:txBody>
                    <a:bodyPr/>
                    <a:lstStyle/>
                    <a:p>
                      <a:r>
                        <a:rPr lang="cs-CZ" sz="2000" dirty="0"/>
                        <a:t>ISCED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Terciární – doktorský stupeň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Doktorské studium na VŠ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1E0C1E-BBD2-805F-9424-B9D2159D3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Vyplňte tabulku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C5C81D-88C8-02F3-4364-040353D40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Trojice</a:t>
            </a:r>
          </a:p>
          <a:p>
            <a:endParaRPr lang="cs-CZ" dirty="0"/>
          </a:p>
          <a:p>
            <a:r>
              <a:rPr lang="cs-CZ" dirty="0"/>
              <a:t>Alespoň první čtyři řádky </a:t>
            </a:r>
          </a:p>
        </p:txBody>
      </p:sp>
    </p:spTree>
    <p:extLst>
      <p:ext uri="{BB962C8B-B14F-4D97-AF65-F5344CB8AC3E}">
        <p14:creationId xmlns:p14="http://schemas.microsoft.com/office/powerpoint/2010/main" val="24281196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13132</TotalTime>
  <Words>1214</Words>
  <Application>Microsoft Office PowerPoint</Application>
  <PresentationFormat>Širokoúhlá obrazovka</PresentationFormat>
  <Paragraphs>179</Paragraphs>
  <Slides>26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9" baseType="lpstr">
      <vt:lpstr>Arial</vt:lpstr>
      <vt:lpstr>Calibri</vt:lpstr>
      <vt:lpstr>Motiv sady Office</vt:lpstr>
      <vt:lpstr>Vzdělávací soustava v ČR</vt:lpstr>
      <vt:lpstr>Prezentace aplikace PowerPoint</vt:lpstr>
      <vt:lpstr>Tipovačka na úvod</vt:lpstr>
      <vt:lpstr>Co bych ráda, abyste po dnešku uměli</vt:lpstr>
      <vt:lpstr>Historie školské legislativy na území ČR </vt:lpstr>
      <vt:lpstr>Trendy po roce 1989</vt:lpstr>
      <vt:lpstr>Úrovně vzdělání</vt:lpstr>
      <vt:lpstr>Úrovně vzdělání dle ISCED 2011  (International Standard Classification of Education)</vt:lpstr>
      <vt:lpstr>Vyplňte tabulku</vt:lpstr>
      <vt:lpstr>Úrovně vzdělání a role státu</vt:lpstr>
      <vt:lpstr>Úrovně vzdělání a role státu</vt:lpstr>
      <vt:lpstr>Právo na vzdělání, povinnost vzdělávání, úplata za vzdělání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Silné a slabé stránky českého vzdělávacího systému</vt:lpstr>
      <vt:lpstr>Prezentace aplikace PowerPoint</vt:lpstr>
      <vt:lpstr>Prezentace aplikace PowerPoint</vt:lpstr>
      <vt:lpstr>Prezentace aplikace PowerPoint</vt:lpstr>
      <vt:lpstr>Kolik peněz jde do vzdělávání?</vt:lpstr>
      <vt:lpstr>Prezentace aplikace PowerPoint</vt:lpstr>
      <vt:lpstr>Prezentace aplikace PowerPoint</vt:lpstr>
      <vt:lpstr>Prezentace aplikace PowerPoint</vt:lpstr>
      <vt:lpstr>Návrat k cílům…podařilo se?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vzdělávací politiky  představení kurzu</dc:title>
  <dc:creator>AV</dc:creator>
  <cp:lastModifiedBy>Magdalena Mouralová</cp:lastModifiedBy>
  <cp:revision>114</cp:revision>
  <dcterms:created xsi:type="dcterms:W3CDTF">2016-01-25T14:29:14Z</dcterms:created>
  <dcterms:modified xsi:type="dcterms:W3CDTF">2026-03-05T07:11:57Z</dcterms:modified>
</cp:coreProperties>
</file>