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1" r:id="rId4"/>
    <p:sldId id="259" r:id="rId5"/>
    <p:sldId id="263" r:id="rId6"/>
    <p:sldId id="265" r:id="rId7"/>
    <p:sldId id="268" r:id="rId8"/>
    <p:sldId id="269" r:id="rId9"/>
    <p:sldId id="270" r:id="rId10"/>
    <p:sldId id="258" r:id="rId11"/>
    <p:sldId id="267" r:id="rId12"/>
    <p:sldId id="260" r:id="rId13"/>
    <p:sldId id="262" r:id="rId14"/>
    <p:sldId id="264" r:id="rId15"/>
    <p:sldId id="266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81162" autoAdjust="0"/>
  </p:normalViewPr>
  <p:slideViewPr>
    <p:cSldViewPr snapToGrid="0" snapToObjects="1">
      <p:cViewPr varScale="1">
        <p:scale>
          <a:sx n="93" d="100"/>
          <a:sy n="93" d="100"/>
        </p:scale>
        <p:origin x="21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06-Mar-19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06-Mar-19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06.03.2019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JJB225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Sociálně-psychologické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aspekty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3. Mezikulturní rozdíly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Schwartzův</a:t>
            </a:r>
            <a:r>
              <a:rPr lang="cs-CZ" dirty="0"/>
              <a:t> systém hodnot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026" name="Picture 2" descr="http://www.yourmorals.org/schwartz_grap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514" y="1496468"/>
            <a:ext cx="7600190" cy="5303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Pozor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důležité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právě</a:t>
            </a:r>
            <a:r>
              <a:rPr lang="en-US" dirty="0"/>
              <a:t> </a:t>
            </a:r>
            <a:r>
              <a:rPr lang="en-US" dirty="0" err="1"/>
              <a:t>ty</a:t>
            </a:r>
            <a:r>
              <a:rPr lang="en-US" dirty="0"/>
              <a:t>, s </a:t>
            </a:r>
            <a:r>
              <a:rPr lang="en-US" dirty="0" err="1"/>
              <a:t>nimiž</a:t>
            </a:r>
            <a:r>
              <a:rPr lang="en-US" dirty="0"/>
              <a:t> je v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společnosti</a:t>
            </a:r>
            <a:r>
              <a:rPr lang="en-US" dirty="0"/>
              <a:t> </a:t>
            </a:r>
            <a:r>
              <a:rPr lang="en-US" dirty="0" err="1"/>
              <a:t>problém</a:t>
            </a:r>
            <a:r>
              <a:rPr lang="en-US" dirty="0"/>
              <a:t> / </a:t>
            </a:r>
            <a:r>
              <a:rPr lang="en-US" dirty="0" err="1"/>
              <a:t>nedostatek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bezpečí</a:t>
            </a:r>
            <a:r>
              <a:rPr lang="en-US" dirty="0"/>
              <a:t> je </a:t>
            </a:r>
            <a:r>
              <a:rPr lang="en-US" dirty="0" err="1"/>
              <a:t>méně</a:t>
            </a:r>
            <a:r>
              <a:rPr lang="en-US" dirty="0"/>
              <a:t> </a:t>
            </a:r>
            <a:r>
              <a:rPr lang="en-US" dirty="0" err="1"/>
              <a:t>důležitá</a:t>
            </a:r>
            <a:r>
              <a:rPr lang="en-US" dirty="0"/>
              <a:t> pro </a:t>
            </a:r>
            <a:r>
              <a:rPr lang="en-US" dirty="0" err="1"/>
              <a:t>lidi</a:t>
            </a:r>
            <a:r>
              <a:rPr lang="en-US" dirty="0"/>
              <a:t> </a:t>
            </a:r>
            <a:r>
              <a:rPr lang="en-US" dirty="0" err="1"/>
              <a:t>žijící</a:t>
            </a:r>
            <a:r>
              <a:rPr lang="en-US" dirty="0"/>
              <a:t> v </a:t>
            </a:r>
            <a:r>
              <a:rPr lang="en-US" dirty="0" err="1"/>
              <a:t>relativně</a:t>
            </a:r>
            <a:r>
              <a:rPr lang="en-US" dirty="0"/>
              <a:t> </a:t>
            </a:r>
            <a:r>
              <a:rPr lang="en-US" dirty="0" err="1"/>
              <a:t>bezpečných</a:t>
            </a:r>
            <a:r>
              <a:rPr lang="en-US" dirty="0"/>
              <a:t> </a:t>
            </a:r>
            <a:r>
              <a:rPr lang="en-US" dirty="0" err="1"/>
              <a:t>podmínkách</a:t>
            </a:r>
            <a:r>
              <a:rPr lang="en-US" dirty="0"/>
              <a:t>, to ale </a:t>
            </a:r>
            <a:r>
              <a:rPr lang="en-US" dirty="0" err="1"/>
              <a:t>neznamená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tito</a:t>
            </a:r>
            <a:r>
              <a:rPr lang="en-US" dirty="0"/>
              <a:t> </a:t>
            </a:r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skutečnosti</a:t>
            </a:r>
            <a:r>
              <a:rPr lang="en-US" dirty="0"/>
              <a:t> </a:t>
            </a:r>
            <a:r>
              <a:rPr lang="en-US" dirty="0" err="1"/>
              <a:t>nepovažují</a:t>
            </a:r>
            <a:r>
              <a:rPr lang="en-US" dirty="0"/>
              <a:t> </a:t>
            </a:r>
            <a:r>
              <a:rPr lang="en-US" dirty="0" err="1"/>
              <a:t>bezpečnost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/>
              <a:t>důležitou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-91729"/>
            <a:ext cx="5181600" cy="6949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4" name="Picture 4" descr="http://skepticlawyer.ozblogistan.com.au/files/2014/03/MoralFoundationsListing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3276600" cy="6124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osobnosti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648"/>
            <a:ext cx="8229600" cy="5554827"/>
          </a:xfrm>
        </p:spPr>
        <p:txBody>
          <a:bodyPr>
            <a:normAutofit/>
          </a:bodyPr>
          <a:lstStyle/>
          <a:p>
            <a:r>
              <a:rPr lang="cs-CZ" dirty="0"/>
              <a:t>5 faktorový model osobnosti, zkratka OCEAN:</a:t>
            </a:r>
          </a:p>
          <a:p>
            <a:pPr lvl="1"/>
            <a:r>
              <a:rPr lang="cs-CZ" dirty="0" err="1"/>
              <a:t>openness</a:t>
            </a:r>
            <a:r>
              <a:rPr lang="cs-CZ" dirty="0"/>
              <a:t> to </a:t>
            </a:r>
            <a:r>
              <a:rPr lang="cs-CZ" dirty="0" err="1"/>
              <a:t>experience</a:t>
            </a:r>
            <a:r>
              <a:rPr lang="cs-CZ" dirty="0"/>
              <a:t> (otevřenost zkušenostem)</a:t>
            </a:r>
          </a:p>
          <a:p>
            <a:pPr lvl="2"/>
            <a:r>
              <a:rPr lang="cs-CZ" dirty="0"/>
              <a:t>intelektuální zvídavost, koreluje s IQ</a:t>
            </a:r>
          </a:p>
          <a:p>
            <a:pPr lvl="1"/>
            <a:r>
              <a:rPr lang="cs-CZ" dirty="0" err="1"/>
              <a:t>conscientiousness</a:t>
            </a:r>
            <a:r>
              <a:rPr lang="cs-CZ" dirty="0"/>
              <a:t> (svědomitost)</a:t>
            </a:r>
          </a:p>
          <a:p>
            <a:pPr lvl="2"/>
            <a:r>
              <a:rPr lang="cs-CZ" dirty="0"/>
              <a:t>pečlivost, opatrnost</a:t>
            </a:r>
          </a:p>
          <a:p>
            <a:pPr lvl="1"/>
            <a:r>
              <a:rPr lang="cs-CZ" dirty="0" err="1"/>
              <a:t>extraversion</a:t>
            </a:r>
            <a:endParaRPr lang="cs-CZ" dirty="0"/>
          </a:p>
          <a:p>
            <a:pPr lvl="2"/>
            <a:r>
              <a:rPr lang="cs-CZ" dirty="0"/>
              <a:t>společenskost, živý projev</a:t>
            </a:r>
          </a:p>
          <a:p>
            <a:pPr lvl="1"/>
            <a:r>
              <a:rPr lang="cs-CZ" dirty="0" err="1"/>
              <a:t>agreeableness</a:t>
            </a:r>
            <a:r>
              <a:rPr lang="cs-CZ" dirty="0"/>
              <a:t> (příjemnost)</a:t>
            </a:r>
          </a:p>
          <a:p>
            <a:pPr lvl="2"/>
            <a:r>
              <a:rPr lang="cs-CZ" dirty="0"/>
              <a:t>dobře vychází s druhými</a:t>
            </a:r>
          </a:p>
          <a:p>
            <a:pPr lvl="1"/>
            <a:r>
              <a:rPr lang="cs-CZ" dirty="0" err="1"/>
              <a:t>neuroticism</a:t>
            </a:r>
            <a:endParaRPr lang="cs-CZ" dirty="0"/>
          </a:p>
          <a:p>
            <a:pPr lvl="2"/>
            <a:r>
              <a:rPr lang="cs-CZ" dirty="0"/>
              <a:t>podrážděnost, náladovost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model(y) </a:t>
            </a:r>
            <a:r>
              <a:rPr lang="en-US" dirty="0" err="1"/>
              <a:t>nemusí</a:t>
            </a:r>
            <a:r>
              <a:rPr lang="en-US" dirty="0"/>
              <a:t> </a:t>
            </a:r>
            <a:r>
              <a:rPr lang="en-US" dirty="0" err="1"/>
              <a:t>postihovat</a:t>
            </a:r>
            <a:r>
              <a:rPr lang="en-US" dirty="0"/>
              <a:t> </a:t>
            </a:r>
            <a:r>
              <a:rPr lang="en-US" dirty="0" err="1"/>
              <a:t>dimenze</a:t>
            </a:r>
            <a:r>
              <a:rPr lang="en-US" dirty="0"/>
              <a:t>, </a:t>
            </a:r>
            <a:r>
              <a:rPr lang="en-US" dirty="0" err="1"/>
              <a:t>jež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specifické</a:t>
            </a:r>
            <a:r>
              <a:rPr lang="en-US" dirty="0"/>
              <a:t> pro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kultury</a:t>
            </a:r>
            <a:r>
              <a:rPr lang="en-US" dirty="0"/>
              <a:t> a </a:t>
            </a:r>
            <a:r>
              <a:rPr lang="en-US" dirty="0" err="1"/>
              <a:t>zároveň</a:t>
            </a:r>
            <a:r>
              <a:rPr lang="en-US" dirty="0"/>
              <a:t> se v </a:t>
            </a:r>
            <a:r>
              <a:rPr lang="en-US" dirty="0" err="1"/>
              <a:t>Západní</a:t>
            </a:r>
            <a:r>
              <a:rPr lang="en-US" dirty="0"/>
              <a:t> </a:t>
            </a:r>
            <a:r>
              <a:rPr lang="en-US" dirty="0" err="1"/>
              <a:t>společnosti</a:t>
            </a:r>
            <a:r>
              <a:rPr lang="en-US" dirty="0"/>
              <a:t> </a:t>
            </a:r>
            <a:r>
              <a:rPr lang="en-US" dirty="0" err="1"/>
              <a:t>nevyskytují</a:t>
            </a:r>
            <a:r>
              <a:rPr lang="en-US" dirty="0"/>
              <a:t> / </a:t>
            </a:r>
            <a:r>
              <a:rPr lang="en-US" dirty="0" err="1"/>
              <a:t>není</a:t>
            </a:r>
            <a:r>
              <a:rPr lang="en-US" dirty="0"/>
              <a:t> v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variabilita</a:t>
            </a:r>
            <a:endParaRPr lang="en-US" dirty="0"/>
          </a:p>
          <a:p>
            <a:pPr lvl="1"/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Filipíny</a:t>
            </a:r>
            <a:r>
              <a:rPr lang="en-US" dirty="0"/>
              <a:t> a “</a:t>
            </a:r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/>
              <a:t>zvídavost</a:t>
            </a:r>
            <a:r>
              <a:rPr lang="en-US" dirty="0"/>
              <a:t>” a “</a:t>
            </a:r>
            <a:r>
              <a:rPr lang="en-US" dirty="0" err="1"/>
              <a:t>ochota</a:t>
            </a:r>
            <a:r>
              <a:rPr lang="en-US" dirty="0"/>
              <a:t> </a:t>
            </a:r>
            <a:r>
              <a:rPr lang="en-US" dirty="0" err="1"/>
              <a:t>riskovat</a:t>
            </a:r>
            <a:r>
              <a:rPr lang="en-US" dirty="0"/>
              <a:t>”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Využití</a:t>
            </a:r>
            <a:r>
              <a:rPr lang="en-US" dirty="0"/>
              <a:t> v </a:t>
            </a:r>
            <a:r>
              <a:rPr lang="en-US" dirty="0" err="1"/>
              <a:t>marketingu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err="1"/>
              <a:t>nejde</a:t>
            </a:r>
            <a:r>
              <a:rPr lang="en-US" dirty="0"/>
              <a:t> </a:t>
            </a:r>
            <a:r>
              <a:rPr lang="en-US" dirty="0" err="1"/>
              <a:t>jen</a:t>
            </a:r>
            <a:r>
              <a:rPr lang="en-US" dirty="0"/>
              <a:t> o </a:t>
            </a:r>
            <a:r>
              <a:rPr lang="en-US" dirty="0" err="1"/>
              <a:t>vhodné</a:t>
            </a:r>
            <a:r>
              <a:rPr lang="en-US" dirty="0"/>
              <a:t> </a:t>
            </a:r>
            <a:r>
              <a:rPr lang="en-US" dirty="0" err="1"/>
              <a:t>překlady</a:t>
            </a:r>
            <a:r>
              <a:rPr lang="en-US" dirty="0"/>
              <a:t> a </a:t>
            </a:r>
            <a:r>
              <a:rPr lang="en-US" dirty="0" err="1"/>
              <a:t>konotace</a:t>
            </a:r>
            <a:r>
              <a:rPr lang="en-US" dirty="0"/>
              <a:t> </a:t>
            </a:r>
            <a:r>
              <a:rPr lang="en-US" dirty="0" err="1"/>
              <a:t>barev</a:t>
            </a:r>
            <a:endParaRPr lang="en-US" dirty="0"/>
          </a:p>
          <a:p>
            <a:r>
              <a:rPr lang="en-US" dirty="0" err="1"/>
              <a:t>komunikační</a:t>
            </a:r>
            <a:r>
              <a:rPr lang="en-US" dirty="0"/>
              <a:t> </a:t>
            </a:r>
            <a:r>
              <a:rPr lang="en-US" dirty="0" err="1"/>
              <a:t>strategie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brát</a:t>
            </a:r>
            <a:r>
              <a:rPr lang="en-US" dirty="0"/>
              <a:t> v </a:t>
            </a:r>
            <a:r>
              <a:rPr lang="en-US" dirty="0" err="1"/>
              <a:t>potaz</a:t>
            </a:r>
            <a:r>
              <a:rPr lang="en-US" dirty="0"/>
              <a:t> </a:t>
            </a:r>
            <a:r>
              <a:rPr lang="en-US" dirty="0" err="1"/>
              <a:t>rozdíly</a:t>
            </a:r>
            <a:r>
              <a:rPr lang="en-US" dirty="0"/>
              <a:t> v </a:t>
            </a:r>
            <a:r>
              <a:rPr lang="en-US" dirty="0" err="1"/>
              <a:t>hodnotách</a:t>
            </a:r>
            <a:r>
              <a:rPr lang="en-US" dirty="0"/>
              <a:t>, self-</a:t>
            </a:r>
            <a:r>
              <a:rPr lang="en-US" dirty="0" err="1"/>
              <a:t>konceptu</a:t>
            </a:r>
            <a:r>
              <a:rPr lang="en-US" dirty="0"/>
              <a:t> a </a:t>
            </a:r>
            <a:r>
              <a:rPr lang="en-US" dirty="0" err="1"/>
              <a:t>způsobu</a:t>
            </a:r>
            <a:r>
              <a:rPr lang="en-US" dirty="0"/>
              <a:t> </a:t>
            </a:r>
            <a:r>
              <a:rPr lang="en-US" dirty="0" err="1"/>
              <a:t>vnímání</a:t>
            </a:r>
            <a:r>
              <a:rPr lang="en-US" dirty="0"/>
              <a:t> </a:t>
            </a:r>
            <a:r>
              <a:rPr lang="en-US" dirty="0" err="1"/>
              <a:t>světa</a:t>
            </a:r>
            <a:endParaRPr lang="en-US" dirty="0"/>
          </a:p>
          <a:p>
            <a:pPr lvl="1"/>
            <a:r>
              <a:rPr lang="en-US" dirty="0"/>
              <a:t>ne </a:t>
            </a:r>
            <a:r>
              <a:rPr lang="en-US" dirty="0" err="1"/>
              <a:t>nutn</a:t>
            </a:r>
            <a:r>
              <a:rPr lang="cs-CZ" dirty="0"/>
              <a:t>ě</a:t>
            </a:r>
            <a:r>
              <a:rPr lang="en-US" dirty="0"/>
              <a:t>, </a:t>
            </a:r>
            <a:r>
              <a:rPr lang="en-US" dirty="0" err="1"/>
              <a:t>někdy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apel</a:t>
            </a:r>
            <a:r>
              <a:rPr lang="en-US" dirty="0"/>
              <a:t> </a:t>
            </a:r>
            <a:r>
              <a:rPr lang="en-US" dirty="0" err="1"/>
              <a:t>právě</a:t>
            </a:r>
            <a:r>
              <a:rPr lang="en-US" dirty="0"/>
              <a:t> </a:t>
            </a:r>
            <a:r>
              <a:rPr lang="en-US" dirty="0" err="1"/>
              <a:t>kulturní</a:t>
            </a:r>
            <a:r>
              <a:rPr lang="en-US" dirty="0"/>
              <a:t> </a:t>
            </a:r>
            <a:r>
              <a:rPr lang="en-US" dirty="0" err="1"/>
              <a:t>odlišnost</a:t>
            </a:r>
            <a:endParaRPr lang="en-US" dirty="0"/>
          </a:p>
          <a:p>
            <a:pPr lvl="1"/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důraz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širokou</a:t>
            </a:r>
            <a:r>
              <a:rPr lang="en-US" dirty="0"/>
              <a:t> </a:t>
            </a:r>
            <a:r>
              <a:rPr lang="en-US" dirty="0" err="1"/>
              <a:t>nabídku</a:t>
            </a:r>
            <a:r>
              <a:rPr lang="en-US" dirty="0"/>
              <a:t> </a:t>
            </a:r>
            <a:r>
              <a:rPr lang="en-US" dirty="0" err="1"/>
              <a:t>možností</a:t>
            </a:r>
            <a:r>
              <a:rPr lang="en-US" dirty="0"/>
              <a:t>, </a:t>
            </a:r>
            <a:r>
              <a:rPr lang="en-US" dirty="0" err="1"/>
              <a:t>individuální</a:t>
            </a:r>
            <a:r>
              <a:rPr lang="en-US" dirty="0"/>
              <a:t> </a:t>
            </a:r>
            <a:r>
              <a:rPr lang="en-US" dirty="0" err="1"/>
              <a:t>benefity</a:t>
            </a:r>
            <a:r>
              <a:rPr lang="en-US" dirty="0"/>
              <a:t>, (ne)</a:t>
            </a:r>
            <a:r>
              <a:rPr lang="en-US" dirty="0" err="1"/>
              <a:t>konformitu</a:t>
            </a:r>
            <a:r>
              <a:rPr lang="en-US" dirty="0"/>
              <a:t>, </a:t>
            </a:r>
            <a:r>
              <a:rPr lang="en-US" dirty="0" err="1"/>
              <a:t>analytický</a:t>
            </a:r>
            <a:r>
              <a:rPr lang="en-US" dirty="0"/>
              <a:t> / </a:t>
            </a:r>
            <a:r>
              <a:rPr lang="en-US" dirty="0" err="1"/>
              <a:t>holisitcký</a:t>
            </a:r>
            <a:r>
              <a:rPr lang="en-US" dirty="0"/>
              <a:t> </a:t>
            </a:r>
            <a:r>
              <a:rPr lang="en-US" dirty="0" err="1"/>
              <a:t>styl</a:t>
            </a:r>
            <a:r>
              <a:rPr lang="en-US" dirty="0"/>
              <a:t> </a:t>
            </a:r>
            <a:r>
              <a:rPr lang="en-US" dirty="0" err="1"/>
              <a:t>prezentace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WEIRD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b="1" dirty="0"/>
              <a:t>W</a:t>
            </a:r>
            <a:r>
              <a:rPr lang="en-US" dirty="0"/>
              <a:t>estern, </a:t>
            </a:r>
          </a:p>
          <a:p>
            <a:r>
              <a:rPr lang="en-US" b="1" dirty="0"/>
              <a:t>E</a:t>
            </a:r>
            <a:r>
              <a:rPr lang="en-US" dirty="0"/>
              <a:t>ducated, </a:t>
            </a:r>
          </a:p>
          <a:p>
            <a:r>
              <a:rPr lang="en-US" b="1" dirty="0"/>
              <a:t>I</a:t>
            </a:r>
            <a:r>
              <a:rPr lang="en-US" dirty="0"/>
              <a:t>ndustrialized, </a:t>
            </a:r>
          </a:p>
          <a:p>
            <a:r>
              <a:rPr lang="en-US" b="1" dirty="0"/>
              <a:t>R</a:t>
            </a:r>
            <a:r>
              <a:rPr lang="en-US" dirty="0"/>
              <a:t>ich, </a:t>
            </a:r>
          </a:p>
          <a:p>
            <a:r>
              <a:rPr lang="en-US" b="1" dirty="0"/>
              <a:t>D</a:t>
            </a:r>
            <a:r>
              <a:rPr lang="en-US" dirty="0"/>
              <a:t>emocratic</a:t>
            </a:r>
          </a:p>
          <a:p>
            <a:endParaRPr lang="en-US" dirty="0"/>
          </a:p>
          <a:p>
            <a:r>
              <a:rPr lang="en-US" dirty="0" err="1"/>
              <a:t>původ</a:t>
            </a:r>
            <a:r>
              <a:rPr lang="en-US" dirty="0"/>
              <a:t> </a:t>
            </a:r>
            <a:r>
              <a:rPr lang="en-US" dirty="0" err="1"/>
              <a:t>rozdílů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kulturní</a:t>
            </a:r>
            <a:endParaRPr lang="en-US" dirty="0"/>
          </a:p>
          <a:p>
            <a:pPr lvl="1"/>
            <a:r>
              <a:rPr lang="en-US" dirty="0" err="1"/>
              <a:t>environmentální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293A5-950D-4338-8F82-36A43126A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828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 </a:t>
            </a:r>
            <a:r>
              <a:rPr lang="en-US" dirty="0" err="1"/>
              <a:t>Mooij</a:t>
            </a:r>
            <a:r>
              <a:rPr lang="en-US" dirty="0"/>
              <a:t>, M., &amp; Hofstede, G. (2011). Cross-cultural consumer behavior: A review of research findings. </a:t>
            </a:r>
            <a:r>
              <a:rPr lang="en-US" i="1" dirty="0"/>
              <a:t>Journal of International Consumer Marketing</a:t>
            </a:r>
            <a:r>
              <a:rPr lang="en-US" dirty="0"/>
              <a:t>, </a:t>
            </a:r>
            <a:r>
              <a:rPr lang="en-US" i="1" dirty="0"/>
              <a:t>23</a:t>
            </a:r>
            <a:r>
              <a:rPr lang="en-US" dirty="0"/>
              <a:t>(3-4), 181-192.</a:t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0CE4AC-C8F6-4A7B-9236-6DBCCAF22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89115"/>
            <a:ext cx="8229600" cy="203704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přehled základních kulturních rozdílů a dopadů pro marketingovou komunikaci</a:t>
            </a:r>
          </a:p>
          <a:p>
            <a:r>
              <a:rPr lang="cs-CZ" dirty="0"/>
              <a:t>pozor při interpretaci korelací (=/= kauzalita, existence „3. proměnných“)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FF195A1-A3CD-40EB-8943-F75D0F9EF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1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Hofstede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4544"/>
            <a:ext cx="8229600" cy="483161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Individualismus / kolektivismus</a:t>
            </a:r>
          </a:p>
          <a:p>
            <a:r>
              <a:rPr lang="cs-CZ" dirty="0"/>
              <a:t>Rozpětí moci</a:t>
            </a:r>
          </a:p>
          <a:p>
            <a:r>
              <a:rPr lang="cs-CZ" dirty="0"/>
              <a:t>Maskulinita / feminita</a:t>
            </a:r>
          </a:p>
          <a:p>
            <a:r>
              <a:rPr lang="cs-CZ" dirty="0"/>
              <a:t>Tolerance vůči nejistotě</a:t>
            </a:r>
          </a:p>
          <a:p>
            <a:r>
              <a:rPr lang="cs-CZ" dirty="0"/>
              <a:t>Dlouhodobá a krátkodobá orientace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někdy se uvádí i:</a:t>
            </a:r>
          </a:p>
          <a:p>
            <a:r>
              <a:rPr lang="cs-CZ" dirty="0"/>
              <a:t>Vysoká / nízká důležitost kontextu</a:t>
            </a:r>
          </a:p>
          <a:p>
            <a:r>
              <a:rPr lang="cs-CZ" dirty="0"/>
              <a:t>Bezuzdnost / sebekontrola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Vertikální</a:t>
            </a:r>
            <a:r>
              <a:rPr lang="en-US" dirty="0"/>
              <a:t> a </a:t>
            </a:r>
            <a:r>
              <a:rPr lang="en-US" dirty="0" err="1"/>
              <a:t>horiznotální</a:t>
            </a:r>
            <a:r>
              <a:rPr lang="en-US" dirty="0"/>
              <a:t> </a:t>
            </a:r>
            <a:r>
              <a:rPr lang="en-US" dirty="0" err="1"/>
              <a:t>kolektivismus</a:t>
            </a:r>
            <a:r>
              <a:rPr lang="en-US" dirty="0"/>
              <a:t> / </a:t>
            </a:r>
            <a:r>
              <a:rPr lang="en-US" dirty="0" err="1"/>
              <a:t>individualismus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050" name="Picture 2" descr="http://my.ilstu.edu/~jrbaldw/372/Values_files/image00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111" y="1253424"/>
            <a:ext cx="8089112" cy="5203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</a:t>
            </a:r>
            <a:r>
              <a:rPr lang="en-US" dirty="0" err="1"/>
              <a:t>koncept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reflexe</a:t>
            </a:r>
            <a:r>
              <a:rPr lang="en-US" dirty="0"/>
              <a:t> </a:t>
            </a:r>
            <a:r>
              <a:rPr lang="en-US" dirty="0" err="1"/>
              <a:t>individualismu</a:t>
            </a:r>
            <a:r>
              <a:rPr lang="en-US" dirty="0"/>
              <a:t> / </a:t>
            </a:r>
            <a:r>
              <a:rPr lang="en-US" dirty="0" err="1"/>
              <a:t>kolektivismu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osobní</a:t>
            </a:r>
            <a:r>
              <a:rPr lang="en-US" dirty="0"/>
              <a:t> </a:t>
            </a:r>
            <a:r>
              <a:rPr lang="en-US" dirty="0" err="1"/>
              <a:t>úrovni</a:t>
            </a:r>
            <a:endParaRPr lang="en-US" dirty="0"/>
          </a:p>
          <a:p>
            <a:r>
              <a:rPr lang="en-US" dirty="0" err="1"/>
              <a:t>nezávislý</a:t>
            </a:r>
            <a:r>
              <a:rPr lang="en-US" dirty="0"/>
              <a:t> vs. </a:t>
            </a:r>
            <a:r>
              <a:rPr lang="en-US" dirty="0" err="1"/>
              <a:t>závislý</a:t>
            </a:r>
            <a:r>
              <a:rPr lang="en-US" dirty="0"/>
              <a:t> self-</a:t>
            </a:r>
            <a:r>
              <a:rPr lang="en-US" dirty="0" err="1"/>
              <a:t>koncept</a:t>
            </a:r>
            <a:endParaRPr lang="en-US" dirty="0"/>
          </a:p>
          <a:p>
            <a:pPr lvl="1"/>
            <a:r>
              <a:rPr lang="en-US" dirty="0" err="1"/>
              <a:t>moje</a:t>
            </a:r>
            <a:r>
              <a:rPr lang="en-US" dirty="0"/>
              <a:t> </a:t>
            </a:r>
            <a:r>
              <a:rPr lang="en-US" dirty="0" err="1"/>
              <a:t>vlastnosti</a:t>
            </a:r>
            <a:r>
              <a:rPr lang="en-US" dirty="0"/>
              <a:t> vs. </a:t>
            </a:r>
            <a:r>
              <a:rPr lang="en-US" dirty="0" err="1"/>
              <a:t>moje</a:t>
            </a:r>
            <a:r>
              <a:rPr lang="en-US" dirty="0"/>
              <a:t> </a:t>
            </a:r>
            <a:r>
              <a:rPr lang="en-US" dirty="0" err="1"/>
              <a:t>úloha</a:t>
            </a:r>
            <a:r>
              <a:rPr lang="en-US" dirty="0"/>
              <a:t> v </a:t>
            </a:r>
            <a:r>
              <a:rPr lang="en-US" dirty="0" err="1"/>
              <a:t>společenství</a:t>
            </a:r>
            <a:endParaRPr lang="en-US" dirty="0"/>
          </a:p>
          <a:p>
            <a:r>
              <a:rPr lang="en-US" dirty="0" err="1"/>
              <a:t>rozdíly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pozitivní</a:t>
            </a:r>
            <a:r>
              <a:rPr lang="en-US" dirty="0"/>
              <a:t> </a:t>
            </a:r>
            <a:r>
              <a:rPr lang="en-US" dirty="0" err="1"/>
              <a:t>sebe-obraz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svoboda</a:t>
            </a:r>
            <a:r>
              <a:rPr lang="en-US" dirty="0"/>
              <a:t> </a:t>
            </a:r>
            <a:r>
              <a:rPr lang="en-US" dirty="0" err="1"/>
              <a:t>volby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cítí osoba s číslem 2?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328" y="1478902"/>
            <a:ext cx="7756634" cy="498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78028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cítí osoba s číslem 2?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976" y="1550873"/>
            <a:ext cx="7678157" cy="4949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1221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rozdíly v </a:t>
            </a:r>
            <a:r>
              <a:rPr lang="cs-CZ" dirty="0" err="1"/>
              <a:t>atribucích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dirty="0"/>
              <a:t>analytické vs. holistické myšlení</a:t>
            </a:r>
          </a:p>
          <a:p>
            <a:r>
              <a:rPr lang="cs-CZ" dirty="0" err="1"/>
              <a:t>Masuda</a:t>
            </a:r>
            <a:r>
              <a:rPr lang="cs-CZ" dirty="0"/>
              <a:t> </a:t>
            </a:r>
            <a:r>
              <a:rPr lang="cs-CZ" dirty="0" err="1"/>
              <a:t>et</a:t>
            </a:r>
            <a:r>
              <a:rPr lang="cs-CZ" dirty="0"/>
              <a:t> </a:t>
            </a:r>
            <a:r>
              <a:rPr lang="cs-CZ" dirty="0" err="1"/>
              <a:t>al</a:t>
            </a:r>
            <a:r>
              <a:rPr lang="cs-CZ" dirty="0"/>
              <a:t>., 2008</a:t>
            </a:r>
          </a:p>
          <a:p>
            <a:pPr lvl="1"/>
            <a:r>
              <a:rPr lang="cs-CZ" dirty="0"/>
              <a:t>odlišné vnímání lze ukázat pomocí oční kamery</a:t>
            </a:r>
          </a:p>
          <a:p>
            <a:pPr lvl="1"/>
            <a:r>
              <a:rPr lang="cs-CZ" dirty="0"/>
              <a:t>funguje i u abstraktních podnětů – ignorovat kontext je pro osoby z východních kultur těžší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200" y="4302125"/>
            <a:ext cx="8229600" cy="2419350"/>
            <a:chOff x="457200" y="3706813"/>
            <a:chExt cx="8229600" cy="2419350"/>
          </a:xfrm>
        </p:grpSpPr>
        <p:pic>
          <p:nvPicPr>
            <p:cNvPr id="2765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7200" y="3706813"/>
              <a:ext cx="3762375" cy="2419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765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33950" y="3706813"/>
              <a:ext cx="3752850" cy="2419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891621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18560</TotalTime>
  <Words>396</Words>
  <Application>Microsoft Office PowerPoint</Application>
  <PresentationFormat>Předvádění na obrazovce (4:3)</PresentationFormat>
  <Paragraphs>78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JJB225  Sociálně-psychologické aspekty marketingové komunikace  Přednášející: Ing. Mgr. Marek Vranka </vt:lpstr>
      <vt:lpstr>WEIRD</vt:lpstr>
      <vt:lpstr>De Mooij, M., &amp; Hofstede, G. (2011). Cross-cultural consumer behavior: A review of research findings. Journal of International Consumer Marketing, 23(3-4), 181-192. </vt:lpstr>
      <vt:lpstr>Hofstede</vt:lpstr>
      <vt:lpstr>Vertikální a horiznotální kolektivismus / individualismus</vt:lpstr>
      <vt:lpstr>Self-koncept</vt:lpstr>
      <vt:lpstr>Jak se cítí osoba s číslem 2?</vt:lpstr>
      <vt:lpstr>Jak se cítí osoba s číslem 2?</vt:lpstr>
      <vt:lpstr>Kulturní rozdíly v atribucích</vt:lpstr>
      <vt:lpstr>Schwartzův systém hodnot</vt:lpstr>
      <vt:lpstr>Pozor</vt:lpstr>
      <vt:lpstr>Prezentace aplikace PowerPoint</vt:lpstr>
      <vt:lpstr>Model osobnosti</vt:lpstr>
      <vt:lpstr>Kritika</vt:lpstr>
      <vt:lpstr>Využití v marketingu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632</cp:revision>
  <dcterms:created xsi:type="dcterms:W3CDTF">2010-04-13T10:47:41Z</dcterms:created>
  <dcterms:modified xsi:type="dcterms:W3CDTF">2019-03-06T12:39:48Z</dcterms:modified>
</cp:coreProperties>
</file>