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94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71" r:id="rId4"/>
    <p:sldId id="259" r:id="rId5"/>
    <p:sldId id="263" r:id="rId6"/>
    <p:sldId id="265" r:id="rId7"/>
    <p:sldId id="268" r:id="rId8"/>
    <p:sldId id="269" r:id="rId9"/>
    <p:sldId id="270" r:id="rId10"/>
    <p:sldId id="258" r:id="rId11"/>
    <p:sldId id="267" r:id="rId12"/>
    <p:sldId id="260" r:id="rId13"/>
    <p:sldId id="262" r:id="rId14"/>
    <p:sldId id="264" r:id="rId15"/>
    <p:sldId id="266" r:id="rId1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 autoAdjust="0"/>
    <p:restoredTop sz="81162" autoAdjust="0"/>
  </p:normalViewPr>
  <p:slideViewPr>
    <p:cSldViewPr snapToGrid="0" snapToObjects="1">
      <p:cViewPr varScale="1">
        <p:scale>
          <a:sx n="93" d="100"/>
          <a:sy n="93" d="100"/>
        </p:scale>
        <p:origin x="212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5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3D6E3F09-7D53-5546-95B9-038378ECBD5D}" type="datetime1">
              <a:rPr lang="en-US"/>
              <a:pPr>
                <a:defRPr/>
              </a:pPr>
              <a:t>06-Mar-19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5BE501C0-4EA8-644C-AFDC-6886270AA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964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E9E00457-5374-E14A-BCD1-94DAB29AFC04}" type="datetime1">
              <a:rPr lang="en-US"/>
              <a:pPr>
                <a:defRPr/>
              </a:pPr>
              <a:t>06-Mar-19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noProof="0"/>
              <a:t>Click to edit Master text styles</a:t>
            </a:r>
          </a:p>
          <a:p>
            <a:pPr lvl="1"/>
            <a:r>
              <a:rPr lang="cs-CZ" noProof="0"/>
              <a:t>Second level</a:t>
            </a:r>
          </a:p>
          <a:p>
            <a:pPr lvl="2"/>
            <a:r>
              <a:rPr lang="cs-CZ" noProof="0"/>
              <a:t>Third level</a:t>
            </a:r>
          </a:p>
          <a:p>
            <a:pPr lvl="3"/>
            <a:r>
              <a:rPr lang="cs-CZ" noProof="0"/>
              <a:t>Fourth level</a:t>
            </a:r>
          </a:p>
          <a:p>
            <a:pPr lvl="4"/>
            <a:r>
              <a:rPr lang="cs-CZ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E8577F40-97DA-4043-AF9D-1FC2F5D51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732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AA7E7E-C6EC-FD44-9ACA-2648BFA1FADD}" type="datetime1">
              <a:rPr lang="cs-CZ"/>
              <a:pPr>
                <a:defRPr/>
              </a:pPr>
              <a:t>06.03.2019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01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F4E741-BC94-7B41-95DE-F64A5ACA48C6}" type="datetime1">
              <a:rPr lang="cs-CZ"/>
              <a:pPr>
                <a:defRPr/>
              </a:pPr>
              <a:t>06.03.2019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186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BB64C6-4739-DE43-8950-06A3245198B9}" type="datetime1">
              <a:rPr lang="cs-CZ"/>
              <a:pPr>
                <a:defRPr/>
              </a:pPr>
              <a:t>06.03.2019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589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F51BC5-76B8-C041-81D8-DEF608751A52}" type="datetime1">
              <a:rPr lang="cs-CZ"/>
              <a:pPr>
                <a:defRPr/>
              </a:pPr>
              <a:t>06.03.2019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24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2D3014-B99E-5D4B-8E1D-DA3BE7558E99}" type="datetime1">
              <a:rPr lang="cs-CZ"/>
              <a:pPr>
                <a:defRPr/>
              </a:pPr>
              <a:t>06.03.2019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65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7CCDC6-B6A4-4845-929F-B26B6E19752A}" type="datetime1">
              <a:rPr lang="cs-CZ"/>
              <a:pPr>
                <a:defRPr/>
              </a:pPr>
              <a:t>06.03.2019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18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5335DA-5B04-584D-8811-FE73152CD09A}" type="datetime1">
              <a:rPr lang="cs-CZ"/>
              <a:pPr>
                <a:defRPr/>
              </a:pPr>
              <a:t>06.03.2019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6CB484-F1D4-264E-B3F1-C63C4A97C75C}" type="datetime1">
              <a:rPr lang="cs-CZ"/>
              <a:pPr>
                <a:defRPr/>
              </a:pPr>
              <a:t>06.03.2019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75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EBE9BE-43AC-014D-A39D-166221E06590}" type="datetime1">
              <a:rPr lang="cs-CZ"/>
              <a:pPr>
                <a:defRPr/>
              </a:pPr>
              <a:t>06.03.2019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00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D8E960-F416-D541-B598-BE0E7FEA1B49}" type="datetime1">
              <a:rPr lang="cs-CZ"/>
              <a:pPr>
                <a:defRPr/>
              </a:pPr>
              <a:t>06.03.2019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09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2011D0-9154-584C-962C-9F1E5A9691FB}" type="datetime1">
              <a:rPr lang="cs-CZ"/>
              <a:pPr>
                <a:defRPr/>
              </a:pPr>
              <a:t>06.03.2019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89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9F69E0-E31B-2E47-AF61-0A203F2A4FE3}" type="datetime1">
              <a:rPr lang="cs-CZ"/>
              <a:pPr>
                <a:defRPr/>
              </a:pPr>
              <a:t>06.03.2019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89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7" y="0"/>
            <a:ext cx="3736585" cy="1440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685800" y="1739608"/>
            <a:ext cx="7772400" cy="215741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JJB225 </a:t>
            </a:r>
            <a:br>
              <a:rPr lang="cs-CZ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b="1" dirty="0" err="1">
                <a:latin typeface="Calibri" charset="0"/>
                <a:ea typeface="ＭＳ Ｐゴシック" charset="0"/>
                <a:cs typeface="ＭＳ Ｐゴシック" charset="0"/>
              </a:rPr>
              <a:t>Sociálně-psychologické</a:t>
            </a:r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b="1" dirty="0" err="1">
                <a:latin typeface="Calibri" charset="0"/>
                <a:ea typeface="ＭＳ Ｐゴシック" charset="0"/>
                <a:cs typeface="ＭＳ Ｐゴシック" charset="0"/>
              </a:rPr>
              <a:t>aspekty</a:t>
            </a:r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b="1" dirty="0" err="1">
                <a:latin typeface="Calibri" charset="0"/>
                <a:ea typeface="ＭＳ Ｐゴシック" charset="0"/>
                <a:cs typeface="ＭＳ Ｐゴシック" charset="0"/>
              </a:rPr>
              <a:t>marketingové</a:t>
            </a:r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b="1" dirty="0" err="1">
                <a:latin typeface="Calibri" charset="0"/>
                <a:ea typeface="ＭＳ Ｐゴシック" charset="0"/>
                <a:cs typeface="ＭＳ Ｐゴシック" charset="0"/>
              </a:rPr>
              <a:t>komunikace</a:t>
            </a:r>
            <a:b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</a:br>
            <a:b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sz="1600" dirty="0">
                <a:latin typeface="Calibri" charset="0"/>
                <a:ea typeface="ＭＳ Ｐゴシック" charset="0"/>
                <a:cs typeface="ＭＳ Ｐゴシック" charset="0"/>
              </a:rPr>
              <a:t>Přednášející:</a:t>
            </a:r>
            <a:br>
              <a:rPr lang="cs-CZ" sz="28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sz="3100" b="1" dirty="0">
                <a:latin typeface="Calibri" charset="0"/>
                <a:ea typeface="ＭＳ Ｐゴシック" charset="0"/>
                <a:cs typeface="ＭＳ Ｐゴシック" charset="0"/>
              </a:rPr>
              <a:t>Ing. Mgr. Marek Vranka</a:t>
            </a:r>
            <a:br>
              <a:rPr lang="cs-CZ" sz="3100" b="1" dirty="0">
                <a:latin typeface="Calibri" charset="0"/>
                <a:ea typeface="ＭＳ Ｐゴシック" charset="0"/>
                <a:cs typeface="ＭＳ Ｐゴシック" charset="0"/>
              </a:rPr>
            </a:br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90364"/>
            <a:ext cx="6400800" cy="171467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2800" b="1" dirty="0">
                <a:solidFill>
                  <a:schemeClr val="tx1"/>
                </a:solidFill>
              </a:rPr>
              <a:t>3. Mezikulturní rozdíly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Schwartzův</a:t>
            </a:r>
            <a:r>
              <a:rPr lang="cs-CZ" dirty="0"/>
              <a:t> systém hodnot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1026" name="Picture 2" descr="http://www.yourmorals.org/schwartz_grap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3514" y="1496468"/>
            <a:ext cx="7600190" cy="53038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Pozor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důležité</a:t>
            </a:r>
            <a:r>
              <a:rPr lang="en-US" dirty="0"/>
              <a:t> </a:t>
            </a:r>
            <a:r>
              <a:rPr lang="en-US" dirty="0" err="1"/>
              <a:t>hodnoty</a:t>
            </a:r>
            <a:r>
              <a:rPr lang="en-US" dirty="0"/>
              <a:t> </a:t>
            </a:r>
            <a:r>
              <a:rPr lang="en-US" dirty="0" err="1"/>
              <a:t>mohou</a:t>
            </a:r>
            <a:r>
              <a:rPr lang="en-US" dirty="0"/>
              <a:t> </a:t>
            </a:r>
            <a:r>
              <a:rPr lang="en-US" dirty="0" err="1"/>
              <a:t>být</a:t>
            </a:r>
            <a:r>
              <a:rPr lang="en-US" dirty="0"/>
              <a:t> </a:t>
            </a:r>
            <a:r>
              <a:rPr lang="en-US" dirty="0" err="1"/>
              <a:t>právě</a:t>
            </a:r>
            <a:r>
              <a:rPr lang="en-US" dirty="0"/>
              <a:t> </a:t>
            </a:r>
            <a:r>
              <a:rPr lang="en-US" dirty="0" err="1"/>
              <a:t>ty</a:t>
            </a:r>
            <a:r>
              <a:rPr lang="en-US" dirty="0"/>
              <a:t>, s </a:t>
            </a:r>
            <a:r>
              <a:rPr lang="en-US" dirty="0" err="1"/>
              <a:t>nimiž</a:t>
            </a:r>
            <a:r>
              <a:rPr lang="en-US" dirty="0"/>
              <a:t> je v </a:t>
            </a:r>
            <a:r>
              <a:rPr lang="en-US" dirty="0" err="1"/>
              <a:t>dané</a:t>
            </a:r>
            <a:r>
              <a:rPr lang="en-US" dirty="0"/>
              <a:t> </a:t>
            </a:r>
            <a:r>
              <a:rPr lang="en-US" dirty="0" err="1"/>
              <a:t>společnosti</a:t>
            </a:r>
            <a:r>
              <a:rPr lang="en-US" dirty="0"/>
              <a:t> </a:t>
            </a:r>
            <a:r>
              <a:rPr lang="en-US" dirty="0" err="1"/>
              <a:t>problém</a:t>
            </a:r>
            <a:r>
              <a:rPr lang="en-US" dirty="0"/>
              <a:t> / </a:t>
            </a:r>
            <a:r>
              <a:rPr lang="en-US" dirty="0" err="1"/>
              <a:t>nedostatek</a:t>
            </a:r>
            <a:endParaRPr lang="en-US" dirty="0"/>
          </a:p>
          <a:p>
            <a:endParaRPr lang="en-US" dirty="0"/>
          </a:p>
          <a:p>
            <a:pPr lvl="1"/>
            <a:r>
              <a:rPr lang="en-US" dirty="0" err="1"/>
              <a:t>např</a:t>
            </a:r>
            <a:r>
              <a:rPr lang="en-US" dirty="0"/>
              <a:t>. </a:t>
            </a:r>
            <a:r>
              <a:rPr lang="en-US" dirty="0" err="1"/>
              <a:t>hodnota</a:t>
            </a:r>
            <a:r>
              <a:rPr lang="en-US" dirty="0"/>
              <a:t> </a:t>
            </a:r>
            <a:r>
              <a:rPr lang="en-US" dirty="0" err="1"/>
              <a:t>bezpečí</a:t>
            </a:r>
            <a:r>
              <a:rPr lang="en-US" dirty="0"/>
              <a:t> je </a:t>
            </a:r>
            <a:r>
              <a:rPr lang="en-US" dirty="0" err="1"/>
              <a:t>méně</a:t>
            </a:r>
            <a:r>
              <a:rPr lang="en-US" dirty="0"/>
              <a:t> </a:t>
            </a:r>
            <a:r>
              <a:rPr lang="en-US" dirty="0" err="1"/>
              <a:t>důležitá</a:t>
            </a:r>
            <a:r>
              <a:rPr lang="en-US" dirty="0"/>
              <a:t> pro </a:t>
            </a:r>
            <a:r>
              <a:rPr lang="en-US" dirty="0" err="1"/>
              <a:t>lidi</a:t>
            </a:r>
            <a:r>
              <a:rPr lang="en-US" dirty="0"/>
              <a:t> </a:t>
            </a:r>
            <a:r>
              <a:rPr lang="en-US" dirty="0" err="1"/>
              <a:t>žijící</a:t>
            </a:r>
            <a:r>
              <a:rPr lang="en-US" dirty="0"/>
              <a:t> v </a:t>
            </a:r>
            <a:r>
              <a:rPr lang="en-US" dirty="0" err="1"/>
              <a:t>relativně</a:t>
            </a:r>
            <a:r>
              <a:rPr lang="en-US" dirty="0"/>
              <a:t> </a:t>
            </a:r>
            <a:r>
              <a:rPr lang="en-US" dirty="0" err="1"/>
              <a:t>bezpečných</a:t>
            </a:r>
            <a:r>
              <a:rPr lang="en-US" dirty="0"/>
              <a:t> </a:t>
            </a:r>
            <a:r>
              <a:rPr lang="en-US" dirty="0" err="1"/>
              <a:t>podmínkách</a:t>
            </a:r>
            <a:r>
              <a:rPr lang="en-US" dirty="0"/>
              <a:t>, to ale </a:t>
            </a:r>
            <a:r>
              <a:rPr lang="en-US" dirty="0" err="1"/>
              <a:t>neznamená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tito</a:t>
            </a:r>
            <a:r>
              <a:rPr lang="en-US" dirty="0"/>
              <a:t> </a:t>
            </a:r>
            <a:r>
              <a:rPr lang="en-US" dirty="0" err="1"/>
              <a:t>lidé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skutečnosti</a:t>
            </a:r>
            <a:r>
              <a:rPr lang="en-US" dirty="0"/>
              <a:t> </a:t>
            </a:r>
            <a:r>
              <a:rPr lang="en-US" dirty="0" err="1"/>
              <a:t>nepovažují</a:t>
            </a:r>
            <a:r>
              <a:rPr lang="en-US" dirty="0"/>
              <a:t> </a:t>
            </a:r>
            <a:r>
              <a:rPr lang="en-US" dirty="0" err="1"/>
              <a:t>bezpečnost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/>
              <a:t>důležitou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-91729"/>
            <a:ext cx="5181600" cy="6949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4" name="Picture 4" descr="http://skepticlawyer.ozblogistan.com.au/files/2014/03/MoralFoundationsListing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04800"/>
            <a:ext cx="3276600" cy="6124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 osobnosti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648"/>
            <a:ext cx="8229600" cy="5554827"/>
          </a:xfrm>
        </p:spPr>
        <p:txBody>
          <a:bodyPr>
            <a:normAutofit/>
          </a:bodyPr>
          <a:lstStyle/>
          <a:p>
            <a:r>
              <a:rPr lang="cs-CZ" dirty="0"/>
              <a:t>5 faktorový model osobnosti, zkratka OCEAN:</a:t>
            </a:r>
          </a:p>
          <a:p>
            <a:pPr lvl="1"/>
            <a:r>
              <a:rPr lang="cs-CZ" dirty="0" err="1"/>
              <a:t>openness</a:t>
            </a:r>
            <a:r>
              <a:rPr lang="cs-CZ" dirty="0"/>
              <a:t> to </a:t>
            </a:r>
            <a:r>
              <a:rPr lang="cs-CZ" dirty="0" err="1"/>
              <a:t>experience</a:t>
            </a:r>
            <a:r>
              <a:rPr lang="cs-CZ" dirty="0"/>
              <a:t> (otevřenost zkušenostem)</a:t>
            </a:r>
          </a:p>
          <a:p>
            <a:pPr lvl="2"/>
            <a:r>
              <a:rPr lang="cs-CZ" dirty="0"/>
              <a:t>intelektuální zvídavost, koreluje s IQ</a:t>
            </a:r>
          </a:p>
          <a:p>
            <a:pPr lvl="1"/>
            <a:r>
              <a:rPr lang="cs-CZ" dirty="0" err="1"/>
              <a:t>conscientiousness</a:t>
            </a:r>
            <a:r>
              <a:rPr lang="cs-CZ" dirty="0"/>
              <a:t> (svědomitost)</a:t>
            </a:r>
          </a:p>
          <a:p>
            <a:pPr lvl="2"/>
            <a:r>
              <a:rPr lang="cs-CZ" dirty="0"/>
              <a:t>pečlivost, opatrnost</a:t>
            </a:r>
          </a:p>
          <a:p>
            <a:pPr lvl="1"/>
            <a:r>
              <a:rPr lang="cs-CZ" dirty="0" err="1"/>
              <a:t>extraversion</a:t>
            </a:r>
            <a:endParaRPr lang="cs-CZ" dirty="0"/>
          </a:p>
          <a:p>
            <a:pPr lvl="2"/>
            <a:r>
              <a:rPr lang="cs-CZ" dirty="0"/>
              <a:t>společenskost, živý projev</a:t>
            </a:r>
          </a:p>
          <a:p>
            <a:pPr lvl="1"/>
            <a:r>
              <a:rPr lang="cs-CZ" dirty="0" err="1"/>
              <a:t>agreeableness</a:t>
            </a:r>
            <a:r>
              <a:rPr lang="cs-CZ" dirty="0"/>
              <a:t> (příjemnost)</a:t>
            </a:r>
          </a:p>
          <a:p>
            <a:pPr lvl="2"/>
            <a:r>
              <a:rPr lang="cs-CZ" dirty="0"/>
              <a:t>dobře vychází s druhými</a:t>
            </a:r>
          </a:p>
          <a:p>
            <a:pPr lvl="1"/>
            <a:r>
              <a:rPr lang="cs-CZ" dirty="0" err="1"/>
              <a:t>neuroticism</a:t>
            </a:r>
            <a:endParaRPr lang="cs-CZ" dirty="0"/>
          </a:p>
          <a:p>
            <a:pPr lvl="2"/>
            <a:r>
              <a:rPr lang="cs-CZ" dirty="0"/>
              <a:t>podrážděnost, náladovost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Kritika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model(y) </a:t>
            </a:r>
            <a:r>
              <a:rPr lang="en-US" dirty="0" err="1"/>
              <a:t>nemusí</a:t>
            </a:r>
            <a:r>
              <a:rPr lang="en-US" dirty="0"/>
              <a:t> </a:t>
            </a:r>
            <a:r>
              <a:rPr lang="en-US" dirty="0" err="1"/>
              <a:t>postihovat</a:t>
            </a:r>
            <a:r>
              <a:rPr lang="en-US" dirty="0"/>
              <a:t> </a:t>
            </a:r>
            <a:r>
              <a:rPr lang="en-US" dirty="0" err="1"/>
              <a:t>dimenze</a:t>
            </a:r>
            <a:r>
              <a:rPr lang="en-US" dirty="0"/>
              <a:t>, </a:t>
            </a:r>
            <a:r>
              <a:rPr lang="en-US" dirty="0" err="1"/>
              <a:t>jež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specifické</a:t>
            </a:r>
            <a:r>
              <a:rPr lang="en-US" dirty="0"/>
              <a:t> pro </a:t>
            </a:r>
            <a:r>
              <a:rPr lang="en-US" dirty="0" err="1"/>
              <a:t>určité</a:t>
            </a:r>
            <a:r>
              <a:rPr lang="en-US" dirty="0"/>
              <a:t> </a:t>
            </a:r>
            <a:r>
              <a:rPr lang="en-US" dirty="0" err="1"/>
              <a:t>kultury</a:t>
            </a:r>
            <a:r>
              <a:rPr lang="en-US" dirty="0"/>
              <a:t> a </a:t>
            </a:r>
            <a:r>
              <a:rPr lang="en-US" dirty="0" err="1"/>
              <a:t>zároveň</a:t>
            </a:r>
            <a:r>
              <a:rPr lang="en-US" dirty="0"/>
              <a:t> se v </a:t>
            </a:r>
            <a:r>
              <a:rPr lang="en-US" dirty="0" err="1"/>
              <a:t>Západní</a:t>
            </a:r>
            <a:r>
              <a:rPr lang="en-US" dirty="0"/>
              <a:t> </a:t>
            </a:r>
            <a:r>
              <a:rPr lang="en-US" dirty="0" err="1"/>
              <a:t>společnosti</a:t>
            </a:r>
            <a:r>
              <a:rPr lang="en-US" dirty="0"/>
              <a:t> </a:t>
            </a:r>
            <a:r>
              <a:rPr lang="en-US" dirty="0" err="1"/>
              <a:t>nevyskytují</a:t>
            </a:r>
            <a:r>
              <a:rPr lang="en-US" dirty="0"/>
              <a:t> / </a:t>
            </a:r>
            <a:r>
              <a:rPr lang="en-US" dirty="0" err="1"/>
              <a:t>není</a:t>
            </a:r>
            <a:r>
              <a:rPr lang="en-US" dirty="0"/>
              <a:t> v </a:t>
            </a:r>
            <a:r>
              <a:rPr lang="en-US" dirty="0" err="1"/>
              <a:t>nich</a:t>
            </a:r>
            <a:r>
              <a:rPr lang="en-US" dirty="0"/>
              <a:t> </a:t>
            </a:r>
            <a:r>
              <a:rPr lang="en-US" dirty="0" err="1"/>
              <a:t>variabilita</a:t>
            </a:r>
            <a:endParaRPr lang="en-US" dirty="0"/>
          </a:p>
          <a:p>
            <a:pPr lvl="1"/>
            <a:r>
              <a:rPr lang="en-US" dirty="0" err="1"/>
              <a:t>např</a:t>
            </a:r>
            <a:r>
              <a:rPr lang="en-US" dirty="0"/>
              <a:t>. </a:t>
            </a:r>
            <a:r>
              <a:rPr lang="en-US" dirty="0" err="1"/>
              <a:t>Filipíny</a:t>
            </a:r>
            <a:r>
              <a:rPr lang="en-US" dirty="0"/>
              <a:t> a “</a:t>
            </a:r>
            <a:r>
              <a:rPr lang="en-US" dirty="0" err="1"/>
              <a:t>sociální</a:t>
            </a:r>
            <a:r>
              <a:rPr lang="en-US" dirty="0"/>
              <a:t> </a:t>
            </a:r>
            <a:r>
              <a:rPr lang="en-US" dirty="0" err="1"/>
              <a:t>zvídavost</a:t>
            </a:r>
            <a:r>
              <a:rPr lang="en-US" dirty="0"/>
              <a:t>” a “</a:t>
            </a:r>
            <a:r>
              <a:rPr lang="en-US" dirty="0" err="1"/>
              <a:t>ochota</a:t>
            </a:r>
            <a:r>
              <a:rPr lang="en-US" dirty="0"/>
              <a:t> </a:t>
            </a:r>
            <a:r>
              <a:rPr lang="en-US" dirty="0" err="1"/>
              <a:t>riskovat</a:t>
            </a:r>
            <a:r>
              <a:rPr lang="en-US" dirty="0"/>
              <a:t>”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Využití</a:t>
            </a:r>
            <a:r>
              <a:rPr lang="en-US" dirty="0"/>
              <a:t> v </a:t>
            </a:r>
            <a:r>
              <a:rPr lang="en-US" dirty="0" err="1"/>
              <a:t>marketingu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dirty="0" err="1"/>
              <a:t>nejde</a:t>
            </a:r>
            <a:r>
              <a:rPr lang="en-US" dirty="0"/>
              <a:t> </a:t>
            </a:r>
            <a:r>
              <a:rPr lang="en-US" dirty="0" err="1"/>
              <a:t>jen</a:t>
            </a:r>
            <a:r>
              <a:rPr lang="en-US" dirty="0"/>
              <a:t> o </a:t>
            </a:r>
            <a:r>
              <a:rPr lang="en-US" dirty="0" err="1"/>
              <a:t>vhodné</a:t>
            </a:r>
            <a:r>
              <a:rPr lang="en-US" dirty="0"/>
              <a:t> </a:t>
            </a:r>
            <a:r>
              <a:rPr lang="en-US" dirty="0" err="1"/>
              <a:t>překlady</a:t>
            </a:r>
            <a:r>
              <a:rPr lang="en-US" dirty="0"/>
              <a:t> a </a:t>
            </a:r>
            <a:r>
              <a:rPr lang="en-US" dirty="0" err="1"/>
              <a:t>konotace</a:t>
            </a:r>
            <a:r>
              <a:rPr lang="en-US" dirty="0"/>
              <a:t> </a:t>
            </a:r>
            <a:r>
              <a:rPr lang="en-US" dirty="0" err="1"/>
              <a:t>barev</a:t>
            </a:r>
            <a:endParaRPr lang="en-US" dirty="0"/>
          </a:p>
          <a:p>
            <a:r>
              <a:rPr lang="en-US" dirty="0" err="1"/>
              <a:t>komunikační</a:t>
            </a:r>
            <a:r>
              <a:rPr lang="en-US" dirty="0"/>
              <a:t> </a:t>
            </a:r>
            <a:r>
              <a:rPr lang="en-US" dirty="0" err="1"/>
              <a:t>strategie</a:t>
            </a:r>
            <a:r>
              <a:rPr lang="en-US" dirty="0"/>
              <a:t> </a:t>
            </a:r>
            <a:r>
              <a:rPr lang="en-US" dirty="0" err="1"/>
              <a:t>musí</a:t>
            </a:r>
            <a:r>
              <a:rPr lang="en-US" dirty="0"/>
              <a:t> </a:t>
            </a:r>
            <a:r>
              <a:rPr lang="en-US" dirty="0" err="1"/>
              <a:t>brát</a:t>
            </a:r>
            <a:r>
              <a:rPr lang="en-US" dirty="0"/>
              <a:t> v </a:t>
            </a:r>
            <a:r>
              <a:rPr lang="en-US" dirty="0" err="1"/>
              <a:t>potaz</a:t>
            </a:r>
            <a:r>
              <a:rPr lang="en-US" dirty="0"/>
              <a:t> </a:t>
            </a:r>
            <a:r>
              <a:rPr lang="en-US" dirty="0" err="1"/>
              <a:t>rozdíly</a:t>
            </a:r>
            <a:r>
              <a:rPr lang="en-US" dirty="0"/>
              <a:t> v </a:t>
            </a:r>
            <a:r>
              <a:rPr lang="en-US" dirty="0" err="1"/>
              <a:t>hodnotách</a:t>
            </a:r>
            <a:r>
              <a:rPr lang="en-US" dirty="0"/>
              <a:t>, self-</a:t>
            </a:r>
            <a:r>
              <a:rPr lang="en-US" dirty="0" err="1"/>
              <a:t>konceptu</a:t>
            </a:r>
            <a:r>
              <a:rPr lang="en-US" dirty="0"/>
              <a:t> a </a:t>
            </a:r>
            <a:r>
              <a:rPr lang="en-US" dirty="0" err="1"/>
              <a:t>způsobu</a:t>
            </a:r>
            <a:r>
              <a:rPr lang="en-US" dirty="0"/>
              <a:t> </a:t>
            </a:r>
            <a:r>
              <a:rPr lang="en-US" dirty="0" err="1"/>
              <a:t>vnímání</a:t>
            </a:r>
            <a:r>
              <a:rPr lang="en-US" dirty="0"/>
              <a:t> </a:t>
            </a:r>
            <a:r>
              <a:rPr lang="en-US" dirty="0" err="1"/>
              <a:t>světa</a:t>
            </a:r>
            <a:endParaRPr lang="en-US" dirty="0"/>
          </a:p>
          <a:p>
            <a:pPr lvl="1"/>
            <a:r>
              <a:rPr lang="en-US" dirty="0"/>
              <a:t>ne </a:t>
            </a:r>
            <a:r>
              <a:rPr lang="en-US" dirty="0" err="1"/>
              <a:t>nutn</a:t>
            </a:r>
            <a:r>
              <a:rPr lang="cs-CZ" dirty="0"/>
              <a:t>ě</a:t>
            </a:r>
            <a:r>
              <a:rPr lang="en-US" dirty="0"/>
              <a:t>, </a:t>
            </a:r>
            <a:r>
              <a:rPr lang="en-US" dirty="0" err="1"/>
              <a:t>někdy</a:t>
            </a:r>
            <a:r>
              <a:rPr lang="en-US" dirty="0"/>
              <a:t> </a:t>
            </a:r>
            <a:r>
              <a:rPr lang="en-US" dirty="0" err="1"/>
              <a:t>může</a:t>
            </a:r>
            <a:r>
              <a:rPr lang="en-US" dirty="0"/>
              <a:t> </a:t>
            </a:r>
            <a:r>
              <a:rPr lang="en-US" dirty="0" err="1"/>
              <a:t>mít</a:t>
            </a:r>
            <a:r>
              <a:rPr lang="en-US" dirty="0"/>
              <a:t> </a:t>
            </a:r>
            <a:r>
              <a:rPr lang="en-US" dirty="0" err="1"/>
              <a:t>apel</a:t>
            </a:r>
            <a:r>
              <a:rPr lang="en-US" dirty="0"/>
              <a:t> </a:t>
            </a:r>
            <a:r>
              <a:rPr lang="en-US" dirty="0" err="1"/>
              <a:t>právě</a:t>
            </a:r>
            <a:r>
              <a:rPr lang="en-US" dirty="0"/>
              <a:t> </a:t>
            </a:r>
            <a:r>
              <a:rPr lang="en-US" dirty="0" err="1"/>
              <a:t>kulturní</a:t>
            </a:r>
            <a:r>
              <a:rPr lang="en-US" dirty="0"/>
              <a:t> </a:t>
            </a:r>
            <a:r>
              <a:rPr lang="en-US" dirty="0" err="1"/>
              <a:t>odlišnost</a:t>
            </a:r>
            <a:endParaRPr lang="en-US" dirty="0"/>
          </a:p>
          <a:p>
            <a:pPr lvl="1"/>
            <a:r>
              <a:rPr lang="en-US" dirty="0" err="1"/>
              <a:t>např</a:t>
            </a:r>
            <a:r>
              <a:rPr lang="en-US" dirty="0"/>
              <a:t>. </a:t>
            </a:r>
            <a:r>
              <a:rPr lang="en-US" dirty="0" err="1"/>
              <a:t>důraz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širokou</a:t>
            </a:r>
            <a:r>
              <a:rPr lang="en-US" dirty="0"/>
              <a:t> </a:t>
            </a:r>
            <a:r>
              <a:rPr lang="en-US" dirty="0" err="1"/>
              <a:t>nabídku</a:t>
            </a:r>
            <a:r>
              <a:rPr lang="en-US" dirty="0"/>
              <a:t> </a:t>
            </a:r>
            <a:r>
              <a:rPr lang="en-US" dirty="0" err="1"/>
              <a:t>možností</a:t>
            </a:r>
            <a:r>
              <a:rPr lang="en-US" dirty="0"/>
              <a:t>, </a:t>
            </a:r>
            <a:r>
              <a:rPr lang="en-US" dirty="0" err="1"/>
              <a:t>individuální</a:t>
            </a:r>
            <a:r>
              <a:rPr lang="en-US" dirty="0"/>
              <a:t> </a:t>
            </a:r>
            <a:r>
              <a:rPr lang="en-US" dirty="0" err="1"/>
              <a:t>benefity</a:t>
            </a:r>
            <a:r>
              <a:rPr lang="en-US" dirty="0"/>
              <a:t>, (ne)</a:t>
            </a:r>
            <a:r>
              <a:rPr lang="en-US" dirty="0" err="1"/>
              <a:t>konformitu</a:t>
            </a:r>
            <a:r>
              <a:rPr lang="en-US" dirty="0"/>
              <a:t>, </a:t>
            </a:r>
            <a:r>
              <a:rPr lang="en-US" dirty="0" err="1"/>
              <a:t>analytický</a:t>
            </a:r>
            <a:r>
              <a:rPr lang="en-US" dirty="0"/>
              <a:t> / </a:t>
            </a:r>
            <a:r>
              <a:rPr lang="en-US" dirty="0" err="1"/>
              <a:t>holisitcký</a:t>
            </a:r>
            <a:r>
              <a:rPr lang="en-US" dirty="0"/>
              <a:t> </a:t>
            </a:r>
            <a:r>
              <a:rPr lang="en-US" dirty="0" err="1"/>
              <a:t>styl</a:t>
            </a:r>
            <a:r>
              <a:rPr lang="en-US" dirty="0"/>
              <a:t> </a:t>
            </a:r>
            <a:r>
              <a:rPr lang="en-US" dirty="0" err="1"/>
              <a:t>prezentace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WEIRD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/>
          </a:bodyPr>
          <a:lstStyle/>
          <a:p>
            <a:r>
              <a:rPr lang="en-US" b="1" dirty="0"/>
              <a:t>W</a:t>
            </a:r>
            <a:r>
              <a:rPr lang="en-US" dirty="0"/>
              <a:t>estern, </a:t>
            </a:r>
          </a:p>
          <a:p>
            <a:r>
              <a:rPr lang="en-US" b="1" dirty="0"/>
              <a:t>E</a:t>
            </a:r>
            <a:r>
              <a:rPr lang="en-US" dirty="0"/>
              <a:t>ducated, </a:t>
            </a:r>
          </a:p>
          <a:p>
            <a:r>
              <a:rPr lang="en-US" b="1" dirty="0"/>
              <a:t>I</a:t>
            </a:r>
            <a:r>
              <a:rPr lang="en-US" dirty="0"/>
              <a:t>ndustrialized, </a:t>
            </a:r>
          </a:p>
          <a:p>
            <a:r>
              <a:rPr lang="en-US" b="1" dirty="0"/>
              <a:t>R</a:t>
            </a:r>
            <a:r>
              <a:rPr lang="en-US" dirty="0"/>
              <a:t>ich, </a:t>
            </a:r>
          </a:p>
          <a:p>
            <a:r>
              <a:rPr lang="en-US" b="1" dirty="0"/>
              <a:t>D</a:t>
            </a:r>
            <a:r>
              <a:rPr lang="en-US" dirty="0"/>
              <a:t>emocratic</a:t>
            </a:r>
          </a:p>
          <a:p>
            <a:endParaRPr lang="en-US" dirty="0"/>
          </a:p>
          <a:p>
            <a:r>
              <a:rPr lang="en-US" dirty="0" err="1"/>
              <a:t>původ</a:t>
            </a:r>
            <a:r>
              <a:rPr lang="en-US" dirty="0"/>
              <a:t> </a:t>
            </a:r>
            <a:r>
              <a:rPr lang="en-US" dirty="0" err="1"/>
              <a:t>rozdílů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kulturní</a:t>
            </a:r>
            <a:endParaRPr lang="en-US" dirty="0"/>
          </a:p>
          <a:p>
            <a:pPr lvl="1"/>
            <a:r>
              <a:rPr lang="en-US" dirty="0" err="1"/>
              <a:t>environmentální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7293A5-950D-4338-8F82-36A43126A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828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De </a:t>
            </a:r>
            <a:r>
              <a:rPr lang="en-US" dirty="0" err="1"/>
              <a:t>Mooij</a:t>
            </a:r>
            <a:r>
              <a:rPr lang="en-US" dirty="0"/>
              <a:t>, M., &amp; Hofstede, G. (2011). Cross-cultural consumer behavior: A review of research findings. </a:t>
            </a:r>
            <a:r>
              <a:rPr lang="en-US" i="1" dirty="0"/>
              <a:t>Journal of International Consumer Marketing</a:t>
            </a:r>
            <a:r>
              <a:rPr lang="en-US" dirty="0"/>
              <a:t>, </a:t>
            </a:r>
            <a:r>
              <a:rPr lang="en-US" i="1" dirty="0"/>
              <a:t>23</a:t>
            </a:r>
            <a:r>
              <a:rPr lang="en-US" dirty="0"/>
              <a:t>(3-4), 181-192.</a:t>
            </a:r>
            <a:br>
              <a:rPr lang="en-US" dirty="0"/>
            </a:b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0CE4AC-C8F6-4A7B-9236-6DBCCAF22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089115"/>
            <a:ext cx="8229600" cy="203704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přehled základních kulturních rozdílů a dopadů pro marketingovou komunikaci</a:t>
            </a:r>
          </a:p>
          <a:p>
            <a:r>
              <a:rPr lang="cs-CZ" dirty="0"/>
              <a:t>pozor při interpretaci korelací (=/= kauzalita, existence „3. proměnných“)</a:t>
            </a:r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FF195A1-A3CD-40EB-8943-F75D0F9EF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13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Hofstede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4544"/>
            <a:ext cx="8229600" cy="4831619"/>
          </a:xfrm>
        </p:spPr>
        <p:txBody>
          <a:bodyPr>
            <a:normAutofit lnSpcReduction="10000"/>
          </a:bodyPr>
          <a:lstStyle/>
          <a:p>
            <a:r>
              <a:rPr lang="cs-CZ" dirty="0"/>
              <a:t>Individualismus / kolektivismus</a:t>
            </a:r>
          </a:p>
          <a:p>
            <a:r>
              <a:rPr lang="cs-CZ" dirty="0"/>
              <a:t>Rozpětí moci</a:t>
            </a:r>
          </a:p>
          <a:p>
            <a:r>
              <a:rPr lang="cs-CZ" dirty="0"/>
              <a:t>Maskulinita / feminita</a:t>
            </a:r>
          </a:p>
          <a:p>
            <a:r>
              <a:rPr lang="cs-CZ" dirty="0"/>
              <a:t>Tolerance vůči nejistotě</a:t>
            </a:r>
          </a:p>
          <a:p>
            <a:r>
              <a:rPr lang="cs-CZ" dirty="0"/>
              <a:t>Dlouhodobá a krátkodobá orientace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někdy se uvádí i:</a:t>
            </a:r>
          </a:p>
          <a:p>
            <a:r>
              <a:rPr lang="cs-CZ" dirty="0"/>
              <a:t>Vysoká / nízká důležitost kontextu</a:t>
            </a:r>
          </a:p>
          <a:p>
            <a:r>
              <a:rPr lang="cs-CZ" dirty="0"/>
              <a:t>Bezuzdnost / sebekontrola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Vertikální</a:t>
            </a:r>
            <a:r>
              <a:rPr lang="en-US" dirty="0"/>
              <a:t> a </a:t>
            </a:r>
            <a:r>
              <a:rPr lang="en-US" dirty="0" err="1"/>
              <a:t>horiznotální</a:t>
            </a:r>
            <a:r>
              <a:rPr lang="en-US" dirty="0"/>
              <a:t> </a:t>
            </a:r>
            <a:r>
              <a:rPr lang="en-US" dirty="0" err="1"/>
              <a:t>kolektivismus</a:t>
            </a:r>
            <a:r>
              <a:rPr lang="en-US" dirty="0"/>
              <a:t> / </a:t>
            </a:r>
            <a:r>
              <a:rPr lang="en-US" dirty="0" err="1"/>
              <a:t>individualismus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2050" name="Picture 2" descr="http://my.ilstu.edu/~jrbaldw/372/Values_files/image00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111" y="1253424"/>
            <a:ext cx="8089112" cy="5203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</a:t>
            </a:r>
            <a:r>
              <a:rPr lang="en-US" dirty="0" err="1"/>
              <a:t>koncept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často</a:t>
            </a:r>
            <a:r>
              <a:rPr lang="en-US" dirty="0"/>
              <a:t> </a:t>
            </a:r>
            <a:r>
              <a:rPr lang="en-US" dirty="0" err="1"/>
              <a:t>reflexe</a:t>
            </a:r>
            <a:r>
              <a:rPr lang="en-US" dirty="0"/>
              <a:t> </a:t>
            </a:r>
            <a:r>
              <a:rPr lang="en-US" dirty="0" err="1"/>
              <a:t>individualismu</a:t>
            </a:r>
            <a:r>
              <a:rPr lang="en-US" dirty="0"/>
              <a:t> / </a:t>
            </a:r>
            <a:r>
              <a:rPr lang="en-US" dirty="0" err="1"/>
              <a:t>kolektivismu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osobní</a:t>
            </a:r>
            <a:r>
              <a:rPr lang="en-US" dirty="0"/>
              <a:t> </a:t>
            </a:r>
            <a:r>
              <a:rPr lang="en-US" dirty="0" err="1"/>
              <a:t>úrovni</a:t>
            </a:r>
            <a:endParaRPr lang="en-US" dirty="0"/>
          </a:p>
          <a:p>
            <a:r>
              <a:rPr lang="en-US" dirty="0" err="1"/>
              <a:t>nezávislý</a:t>
            </a:r>
            <a:r>
              <a:rPr lang="en-US" dirty="0"/>
              <a:t> vs. </a:t>
            </a:r>
            <a:r>
              <a:rPr lang="en-US" dirty="0" err="1"/>
              <a:t>závislý</a:t>
            </a:r>
            <a:r>
              <a:rPr lang="en-US" dirty="0"/>
              <a:t> self-</a:t>
            </a:r>
            <a:r>
              <a:rPr lang="en-US" dirty="0" err="1"/>
              <a:t>koncept</a:t>
            </a:r>
            <a:endParaRPr lang="en-US" dirty="0"/>
          </a:p>
          <a:p>
            <a:pPr lvl="1"/>
            <a:r>
              <a:rPr lang="en-US" dirty="0" err="1"/>
              <a:t>moje</a:t>
            </a:r>
            <a:r>
              <a:rPr lang="en-US" dirty="0"/>
              <a:t> </a:t>
            </a:r>
            <a:r>
              <a:rPr lang="en-US" dirty="0" err="1"/>
              <a:t>vlastnosti</a:t>
            </a:r>
            <a:r>
              <a:rPr lang="en-US" dirty="0"/>
              <a:t> vs. </a:t>
            </a:r>
            <a:r>
              <a:rPr lang="en-US" dirty="0" err="1"/>
              <a:t>moje</a:t>
            </a:r>
            <a:r>
              <a:rPr lang="en-US" dirty="0"/>
              <a:t> </a:t>
            </a:r>
            <a:r>
              <a:rPr lang="en-US" dirty="0" err="1"/>
              <a:t>úloha</a:t>
            </a:r>
            <a:r>
              <a:rPr lang="en-US" dirty="0"/>
              <a:t> v </a:t>
            </a:r>
            <a:r>
              <a:rPr lang="en-US" dirty="0" err="1"/>
              <a:t>společenství</a:t>
            </a:r>
            <a:endParaRPr lang="en-US" dirty="0"/>
          </a:p>
          <a:p>
            <a:r>
              <a:rPr lang="en-US" dirty="0" err="1"/>
              <a:t>rozdíly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pozitivní</a:t>
            </a:r>
            <a:r>
              <a:rPr lang="en-US" dirty="0"/>
              <a:t> </a:t>
            </a:r>
            <a:r>
              <a:rPr lang="en-US" dirty="0" err="1"/>
              <a:t>sebe-obraz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svoboda</a:t>
            </a:r>
            <a:r>
              <a:rPr lang="en-US" dirty="0"/>
              <a:t> </a:t>
            </a:r>
            <a:r>
              <a:rPr lang="en-US" dirty="0" err="1"/>
              <a:t>volby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cítí osoba s číslem 2?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3328" y="1478902"/>
            <a:ext cx="7756634" cy="498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78028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cítí osoba s číslem 2?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2976" y="1550873"/>
            <a:ext cx="7678157" cy="4949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12216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Kulturní rozdíly v </a:t>
            </a:r>
            <a:r>
              <a:rPr lang="cs-CZ" dirty="0" err="1"/>
              <a:t>atribucích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cs-CZ" dirty="0"/>
              <a:t>analytické vs. holistické myšlení</a:t>
            </a:r>
          </a:p>
          <a:p>
            <a:r>
              <a:rPr lang="cs-CZ" dirty="0" err="1"/>
              <a:t>Masuda</a:t>
            </a:r>
            <a:r>
              <a:rPr lang="cs-CZ" dirty="0"/>
              <a:t> </a:t>
            </a:r>
            <a:r>
              <a:rPr lang="cs-CZ" dirty="0" err="1"/>
              <a:t>et</a:t>
            </a:r>
            <a:r>
              <a:rPr lang="cs-CZ" dirty="0"/>
              <a:t> </a:t>
            </a:r>
            <a:r>
              <a:rPr lang="cs-CZ" dirty="0" err="1"/>
              <a:t>al</a:t>
            </a:r>
            <a:r>
              <a:rPr lang="cs-CZ" dirty="0"/>
              <a:t>., 2008</a:t>
            </a:r>
          </a:p>
          <a:p>
            <a:pPr lvl="1"/>
            <a:r>
              <a:rPr lang="cs-CZ" dirty="0"/>
              <a:t>odlišné vnímání lze ukázat pomocí oční kamery</a:t>
            </a:r>
          </a:p>
          <a:p>
            <a:pPr lvl="1"/>
            <a:r>
              <a:rPr lang="cs-CZ" dirty="0"/>
              <a:t>funguje i u abstraktních podnětů – ignorovat kontext je pro osoby z východních kultur těžší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57200" y="4302125"/>
            <a:ext cx="8229600" cy="2419350"/>
            <a:chOff x="457200" y="3706813"/>
            <a:chExt cx="8229600" cy="2419350"/>
          </a:xfrm>
        </p:grpSpPr>
        <p:pic>
          <p:nvPicPr>
            <p:cNvPr id="27650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57200" y="3706813"/>
              <a:ext cx="3762375" cy="2419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7651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933950" y="3706813"/>
              <a:ext cx="3752850" cy="2419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8916215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18560</TotalTime>
  <Words>396</Words>
  <Application>Microsoft Office PowerPoint</Application>
  <PresentationFormat>Předvádění na obrazovce (4:3)</PresentationFormat>
  <Paragraphs>78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Calibri</vt:lpstr>
      <vt:lpstr>Motiv systému Office</vt:lpstr>
      <vt:lpstr>JJB225  Sociálně-psychologické aspekty marketingové komunikace  Přednášející: Ing. Mgr. Marek Vranka </vt:lpstr>
      <vt:lpstr>WEIRD</vt:lpstr>
      <vt:lpstr>De Mooij, M., &amp; Hofstede, G. (2011). Cross-cultural consumer behavior: A review of research findings. Journal of International Consumer Marketing, 23(3-4), 181-192. </vt:lpstr>
      <vt:lpstr>Hofstede</vt:lpstr>
      <vt:lpstr>Vertikální a horiznotální kolektivismus / individualismus</vt:lpstr>
      <vt:lpstr>Self-koncept</vt:lpstr>
      <vt:lpstr>Jak se cítí osoba s číslem 2?</vt:lpstr>
      <vt:lpstr>Jak se cítí osoba s číslem 2?</vt:lpstr>
      <vt:lpstr>Kulturní rozdíly v atribucích</vt:lpstr>
      <vt:lpstr>Schwartzův systém hodnot</vt:lpstr>
      <vt:lpstr>Pozor</vt:lpstr>
      <vt:lpstr>Prezentace aplikace PowerPoint</vt:lpstr>
      <vt:lpstr>Model osobnosti</vt:lpstr>
      <vt:lpstr>Kritika</vt:lpstr>
      <vt:lpstr>Využití v marketingu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z neuroekonomie</dc:title>
  <dc:creator>Petr Houdek</dc:creator>
  <cp:lastModifiedBy>mV</cp:lastModifiedBy>
  <cp:revision>632</cp:revision>
  <dcterms:created xsi:type="dcterms:W3CDTF">2010-04-13T10:47:41Z</dcterms:created>
  <dcterms:modified xsi:type="dcterms:W3CDTF">2019-03-06T12:39:48Z</dcterms:modified>
</cp:coreProperties>
</file>