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3" r:id="rId2"/>
    <p:sldId id="334" r:id="rId3"/>
    <p:sldId id="361" r:id="rId4"/>
    <p:sldId id="335" r:id="rId5"/>
    <p:sldId id="340" r:id="rId6"/>
    <p:sldId id="341" r:id="rId7"/>
    <p:sldId id="344" r:id="rId8"/>
    <p:sldId id="343" r:id="rId9"/>
    <p:sldId id="345" r:id="rId10"/>
    <p:sldId id="346" r:id="rId11"/>
    <p:sldId id="347" r:id="rId12"/>
    <p:sldId id="348" r:id="rId13"/>
    <p:sldId id="308" r:id="rId14"/>
    <p:sldId id="327" r:id="rId15"/>
    <p:sldId id="310" r:id="rId16"/>
    <p:sldId id="311" r:id="rId17"/>
    <p:sldId id="312" r:id="rId18"/>
    <p:sldId id="313" r:id="rId19"/>
    <p:sldId id="317" r:id="rId20"/>
    <p:sldId id="319" r:id="rId21"/>
    <p:sldId id="328" r:id="rId22"/>
    <p:sldId id="329" r:id="rId23"/>
    <p:sldId id="330" r:id="rId24"/>
    <p:sldId id="332" r:id="rId25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39" autoAdjust="0"/>
    <p:restoredTop sz="79511" autoAdjust="0"/>
  </p:normalViewPr>
  <p:slideViewPr>
    <p:cSldViewPr snapToGrid="0">
      <p:cViewPr varScale="1">
        <p:scale>
          <a:sx n="50" d="100"/>
          <a:sy n="50" d="100"/>
        </p:scale>
        <p:origin x="-77" y="-2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36365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77287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8E9B96-8871-45E1-AA5F-786382AF1180}" type="slidenum">
              <a:rPr lang="cs-CZ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20650" y="884238"/>
            <a:ext cx="7745413" cy="4357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Text Box 2"/>
          <p:cNvSpPr txBox="1">
            <a:spLocks noChangeArrowheads="1"/>
          </p:cNvSpPr>
          <p:nvPr/>
        </p:nvSpPr>
        <p:spPr bwMode="auto">
          <a:xfrm>
            <a:off x="750228" y="5521893"/>
            <a:ext cx="6004973" cy="523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034542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8BAEF0-5E3F-4748-83E4-2F568B3F79FC}" type="slidenum">
              <a:rPr lang="cs-CZ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400" smtClean="0"/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20650" y="884238"/>
            <a:ext cx="7745413" cy="4357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750228" y="5521893"/>
            <a:ext cx="6004973" cy="523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4720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FF69B8-0D88-4E48-9113-52E39291B1D1}" type="slidenum">
              <a:rPr lang="cs-CZ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400" smtClean="0"/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20650" y="884238"/>
            <a:ext cx="7745413" cy="4357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750228" y="5521893"/>
            <a:ext cx="6004973" cy="523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438158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A26068-641F-4E60-9699-B5482308E490}" type="slidenum">
              <a:rPr lang="cs-CZ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0213" y="979488"/>
            <a:ext cx="6643687" cy="3738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715553" y="5088634"/>
            <a:ext cx="6072746" cy="547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782051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5C4745-5885-4F1C-B750-36A26E0D31CB}" type="slidenum">
              <a:rPr lang="cs-CZ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8625" y="979488"/>
            <a:ext cx="6650038" cy="37417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715554" y="5088634"/>
            <a:ext cx="6075898" cy="548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173015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18.10.2020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585" y="1449239"/>
            <a:ext cx="7008630" cy="50723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ZDRAVÍ - ? definice ? </a:t>
            </a:r>
          </a:p>
          <a:p>
            <a:r>
              <a:rPr lang="cs-CZ" dirty="0" smtClean="0"/>
              <a:t>psychosomatická podstata</a:t>
            </a:r>
          </a:p>
          <a:p>
            <a:pPr lvl="1"/>
            <a:r>
              <a:rPr lang="cs-CZ" dirty="0" smtClean="0"/>
              <a:t>bio-psycho-sociální pohoda</a:t>
            </a:r>
          </a:p>
          <a:p>
            <a:endParaRPr lang="cs-CZ" dirty="0" smtClean="0"/>
          </a:p>
          <a:p>
            <a:r>
              <a:rPr lang="cs-CZ" dirty="0" smtClean="0"/>
              <a:t>Individuální prožívání </a:t>
            </a:r>
          </a:p>
          <a:p>
            <a:endParaRPr lang="cs-CZ" dirty="0" smtClean="0"/>
          </a:p>
          <a:p>
            <a:r>
              <a:rPr lang="cs-CZ" dirty="0" smtClean="0"/>
              <a:t>Neuspokojování psychických a sociálních potřeb </a:t>
            </a:r>
            <a:r>
              <a:rPr lang="cs-CZ" dirty="0" smtClean="0">
                <a:sym typeface="Wingdings" pitchFamily="2" charset="2"/>
              </a:rPr>
              <a:t> n</a:t>
            </a:r>
            <a:r>
              <a:rPr lang="cs-CZ" dirty="0" smtClean="0"/>
              <a:t>egativní zdravotní důsledky</a:t>
            </a:r>
          </a:p>
          <a:p>
            <a:endParaRPr lang="cs-CZ" dirty="0" smtClean="0"/>
          </a:p>
          <a:p>
            <a:pPr marL="0" indent="0">
              <a:spcAft>
                <a:spcPct val="0"/>
              </a:spcAft>
              <a:buClr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  <a:tab pos="9434513" algn="l"/>
              </a:tabLst>
              <a:defRPr/>
            </a:pPr>
            <a:r>
              <a:rPr lang="cs-CZ" altLang="cs-CZ" sz="3200" b="1" dirty="0" smtClean="0">
                <a:solidFill>
                  <a:srgbClr val="00FFFF"/>
                </a:solidFill>
                <a:ea typeface="Microsoft YaHei" panose="020B0503020204020204" pitchFamily="34" charset="-122"/>
              </a:rPr>
              <a:t>HODNOTY, POSTOJE </a:t>
            </a:r>
            <a:r>
              <a:rPr lang="cs-CZ" altLang="cs-CZ" sz="3200" b="1" dirty="0" smtClean="0">
                <a:solidFill>
                  <a:srgbClr val="00FFFF"/>
                </a:solidFill>
                <a:ea typeface="Microsoft YaHei" panose="020B0503020204020204" pitchFamily="34" charset="-122"/>
                <a:sym typeface="Wingdings" pitchFamily="2" charset="2"/>
              </a:rPr>
              <a:t></a:t>
            </a:r>
            <a:r>
              <a:rPr lang="cs-CZ" altLang="cs-CZ" sz="3200" b="1" dirty="0" smtClean="0">
                <a:solidFill>
                  <a:srgbClr val="00FFFF"/>
                </a:solidFill>
                <a:ea typeface="Microsoft YaHei" panose="020B0503020204020204" pitchFamily="34" charset="-122"/>
              </a:rPr>
              <a:t> PRO CELÝ ŽIVOT </a:t>
            </a:r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482000" y="413763"/>
            <a:ext cx="1740310" cy="8996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 smtClean="0"/>
          </a:p>
          <a:p>
            <a:r>
              <a:rPr lang="cs-CZ" sz="2800" b="1" dirty="0" smtClean="0"/>
              <a:t>tělo</a:t>
            </a:r>
          </a:p>
          <a:p>
            <a:pPr algn="ctr"/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9298605" y="364881"/>
            <a:ext cx="23120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psychika</a:t>
            </a:r>
          </a:p>
          <a:p>
            <a:pPr algn="ctr"/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7028506" y="1894628"/>
            <a:ext cx="1902542" cy="855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vztahy</a:t>
            </a:r>
            <a:r>
              <a:rPr lang="cs-CZ" sz="2400" dirty="0" smtClean="0"/>
              <a:t> </a:t>
            </a:r>
          </a:p>
          <a:p>
            <a:pPr algn="ctr"/>
            <a:endParaRPr lang="cs-CZ" sz="2400" dirty="0"/>
          </a:p>
        </p:txBody>
      </p:sp>
      <p:sp>
        <p:nvSpPr>
          <p:cNvPr id="7" name="Obousměrná vodorovná šipka 6"/>
          <p:cNvSpPr/>
          <p:nvPr/>
        </p:nvSpPr>
        <p:spPr>
          <a:xfrm>
            <a:off x="7498080" y="633046"/>
            <a:ext cx="1617785" cy="25905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ousměrná vodorovná šipka 7"/>
          <p:cNvSpPr/>
          <p:nvPr/>
        </p:nvSpPr>
        <p:spPr>
          <a:xfrm rot="19080772">
            <a:off x="8891224" y="1544357"/>
            <a:ext cx="1098834" cy="2920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ousměrná vodorovná šipka 8"/>
          <p:cNvSpPr/>
          <p:nvPr/>
        </p:nvSpPr>
        <p:spPr>
          <a:xfrm rot="2312085">
            <a:off x="6260285" y="1604310"/>
            <a:ext cx="908817" cy="2689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8306" name="Picture 2" descr="VÃ½sledek obrÃ¡zku pro muÅ¾skÃ¡ rÃ½miÄka vti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2649" y="3066585"/>
            <a:ext cx="3938428" cy="37914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82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37" y="0"/>
            <a:ext cx="9956800" cy="1143000"/>
          </a:xfrm>
        </p:spPr>
        <p:txBody>
          <a:bodyPr/>
          <a:lstStyle/>
          <a:p>
            <a:r>
              <a:rPr lang="cs-CZ" dirty="0" smtClean="0"/>
              <a:t>SVALOVÁ ZDATNOST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043" y="1262576"/>
            <a:ext cx="8618806" cy="525779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66FF"/>
                </a:solidFill>
              </a:rPr>
              <a:t>SVALOVÁ SÍLA </a:t>
            </a:r>
          </a:p>
          <a:p>
            <a:pPr lvl="1"/>
            <a:r>
              <a:rPr lang="cs-CZ" dirty="0" smtClean="0"/>
              <a:t>základní předpoklad pohybu</a:t>
            </a:r>
          </a:p>
          <a:p>
            <a:pPr lvl="1"/>
            <a:r>
              <a:rPr lang="cs-CZ" dirty="0" smtClean="0"/>
              <a:t>s věkem absolutně stoupá</a:t>
            </a:r>
          </a:p>
          <a:p>
            <a:pPr lvl="1"/>
            <a:r>
              <a:rPr lang="cs-CZ" dirty="0" smtClean="0"/>
              <a:t>základem pro udržení vertikální polohy těla (zabezpečuje posturální </a:t>
            </a:r>
            <a:r>
              <a:rPr lang="cs-CZ" dirty="0" err="1" smtClean="0"/>
              <a:t>fci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statická x dynamická síla ??? </a:t>
            </a:r>
          </a:p>
          <a:p>
            <a:pPr lvl="1"/>
            <a:r>
              <a:rPr lang="cs-CZ" dirty="0" smtClean="0"/>
              <a:t>OPAKOVANÉ DYNAMICKÉ ZÁTĚŽE KOMPLEXNÍHO CHARAKTERU</a:t>
            </a:r>
          </a:p>
          <a:p>
            <a:pPr lvl="1"/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VDT, ortopedické problémy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rizika ???</a:t>
            </a:r>
          </a:p>
          <a:p>
            <a:pPr lvl="1"/>
            <a:endParaRPr lang="cs-CZ" dirty="0" smtClean="0">
              <a:sym typeface="Wingdings" pitchFamily="2" charset="2"/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SVALOVÁ VYTRVALOST </a:t>
            </a:r>
            <a:r>
              <a:rPr lang="cs-CZ" dirty="0" smtClean="0"/>
              <a:t>– schopnost opakovat svalové kontrakce nebo vytrvat v kontrakci (statická)</a:t>
            </a:r>
          </a:p>
          <a:p>
            <a:endParaRPr lang="cs-CZ" dirty="0" smtClean="0"/>
          </a:p>
          <a:p>
            <a:pPr lvl="1"/>
            <a:endParaRPr lang="cs-CZ" dirty="0" smtClean="0">
              <a:sym typeface="Wingdings" pitchFamily="2" charset="2"/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116738" name="Picture 2" descr="VÃ½sledek obrÃ¡zku pro pepek nÃ¡moÅnÃ­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0963" y="278789"/>
            <a:ext cx="2948220" cy="3800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FLEXIBILITA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psychomotorická vlastnost</a:t>
            </a:r>
          </a:p>
          <a:p>
            <a:r>
              <a:rPr lang="cs-CZ" dirty="0" smtClean="0"/>
              <a:t>definována kloubním rozsahem – ohebnost, pohyblivost k kloubech</a:t>
            </a:r>
          </a:p>
          <a:p>
            <a:r>
              <a:rPr lang="cs-CZ" dirty="0" smtClean="0"/>
              <a:t>výrazná </a:t>
            </a:r>
            <a:r>
              <a:rPr lang="cs-CZ" dirty="0" err="1" smtClean="0"/>
              <a:t>interindividuální</a:t>
            </a:r>
            <a:r>
              <a:rPr lang="cs-CZ" dirty="0" smtClean="0"/>
              <a:t> variabilita (? čím je dána???)</a:t>
            </a:r>
          </a:p>
          <a:p>
            <a:r>
              <a:rPr lang="cs-CZ" b="1" i="1" dirty="0" err="1" smtClean="0">
                <a:solidFill>
                  <a:srgbClr val="00FFFF"/>
                </a:solidFill>
              </a:rPr>
              <a:t>hypermobilita</a:t>
            </a:r>
            <a:r>
              <a:rPr lang="cs-CZ" i="1" dirty="0" smtClean="0">
                <a:solidFill>
                  <a:srgbClr val="00FFFF"/>
                </a:solidFill>
              </a:rPr>
              <a:t> x </a:t>
            </a:r>
            <a:r>
              <a:rPr lang="cs-CZ" b="1" i="1" dirty="0" err="1" smtClean="0">
                <a:solidFill>
                  <a:srgbClr val="FF66FF"/>
                </a:solidFill>
              </a:rPr>
              <a:t>hypomobilita</a:t>
            </a:r>
            <a:endParaRPr lang="cs-CZ" b="1" i="1" dirty="0" smtClean="0">
              <a:solidFill>
                <a:srgbClr val="FF66FF"/>
              </a:solidFill>
            </a:endParaRPr>
          </a:p>
          <a:p>
            <a:r>
              <a:rPr lang="cs-CZ" dirty="0" smtClean="0"/>
              <a:t>zkrácené svalové skupiny již u PD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dysbalance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6916615" cy="4525963"/>
          </a:xfrm>
        </p:spPr>
        <p:txBody>
          <a:bodyPr/>
          <a:lstStyle/>
          <a:p>
            <a:r>
              <a:rPr lang="cs-CZ" dirty="0" smtClean="0"/>
              <a:t>dědičně podmíněno</a:t>
            </a:r>
          </a:p>
          <a:p>
            <a:r>
              <a:rPr lang="cs-CZ" dirty="0" smtClean="0"/>
              <a:t>typologie</a:t>
            </a:r>
          </a:p>
          <a:p>
            <a:r>
              <a:rPr lang="cs-CZ" dirty="0" smtClean="0"/>
              <a:t>BMI x aktivní a pasivní tělesná hmota („skrytá obezita“)</a:t>
            </a:r>
          </a:p>
          <a:p>
            <a:r>
              <a:rPr lang="cs-CZ" dirty="0" smtClean="0"/>
              <a:t>nadváha / obezita</a:t>
            </a:r>
          </a:p>
          <a:p>
            <a:pPr lvl="1"/>
            <a:r>
              <a:rPr lang="cs-CZ" dirty="0" smtClean="0"/>
              <a:t>problémy srdečně-cévní, metabolické, ortopedické</a:t>
            </a:r>
          </a:p>
          <a:p>
            <a:pPr lvl="1"/>
            <a:r>
              <a:rPr lang="cs-CZ" dirty="0" smtClean="0"/>
              <a:t>příčiny ???, vhodné aktivity???</a:t>
            </a:r>
            <a:endParaRPr lang="cs-CZ" dirty="0"/>
          </a:p>
        </p:txBody>
      </p:sp>
      <p:pic>
        <p:nvPicPr>
          <p:cNvPr id="112642" name="Picture 2" descr="VÃ½sledek obrÃ¡zku pro obezita u dÄtÃ­"/>
          <p:cNvPicPr>
            <a:picLocks noChangeAspect="1" noChangeArrowheads="1"/>
          </p:cNvPicPr>
          <p:nvPr/>
        </p:nvPicPr>
        <p:blipFill>
          <a:blip r:embed="rId3" cstate="print"/>
          <a:srcRect l="9404" r="36319"/>
          <a:stretch>
            <a:fillRect/>
          </a:stretch>
        </p:blipFill>
        <p:spPr bwMode="auto">
          <a:xfrm>
            <a:off x="8056099" y="791039"/>
            <a:ext cx="4135901" cy="5076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19695"/>
            <a:ext cx="99568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ZDRAVÍ –TĚLESNÁ ZDATNOST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SVĚTOVÁ DOPORUČENÍ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588" y="2083280"/>
            <a:ext cx="9956800" cy="4525963"/>
          </a:xfrm>
        </p:spPr>
        <p:txBody>
          <a:bodyPr/>
          <a:lstStyle/>
          <a:p>
            <a:r>
              <a:rPr lang="cs-CZ" b="1" dirty="0" smtClean="0"/>
              <a:t>dospělí:3 </a:t>
            </a:r>
            <a:r>
              <a:rPr lang="cs-CZ" b="1" dirty="0"/>
              <a:t>x týdně 20 –30 min. aerobní aktivita </a:t>
            </a:r>
            <a:endParaRPr lang="cs-CZ" dirty="0"/>
          </a:p>
          <a:p>
            <a:r>
              <a:rPr lang="cs-CZ" b="1" dirty="0"/>
              <a:t>TF -50 –85 max. (aerobní zóna)</a:t>
            </a:r>
            <a:endParaRPr lang="cs-CZ" dirty="0"/>
          </a:p>
          <a:p>
            <a:r>
              <a:rPr lang="cs-CZ" b="1" dirty="0"/>
              <a:t>3 x týdně udržování silových </a:t>
            </a:r>
            <a:r>
              <a:rPr lang="cs-CZ" b="1" dirty="0" smtClean="0"/>
              <a:t>schopností + </a:t>
            </a:r>
            <a:r>
              <a:rPr lang="cs-CZ" b="1" dirty="0"/>
              <a:t>flexibility</a:t>
            </a:r>
            <a:endParaRPr lang="cs-CZ" dirty="0"/>
          </a:p>
          <a:p>
            <a:r>
              <a:rPr lang="cs-CZ" b="1" dirty="0"/>
              <a:t>složení těla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266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049" y="273629"/>
            <a:ext cx="8229024" cy="542937"/>
          </a:xfrm>
        </p:spPr>
        <p:txBody>
          <a:bodyPr vert="horz" lIns="45720" tIns="35271" rIns="45720" anchor="ctr">
            <a:normAutofit fontScale="90000"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DOPORUČENÍ </a:t>
            </a:r>
            <a:br>
              <a:rPr lang="cs-CZ" altLang="cs-CZ" smtClean="0"/>
            </a:br>
            <a:r>
              <a:rPr lang="cs-CZ" altLang="cs-CZ" sz="3266"/>
              <a:t>(WHO, NASPE, AAHPERD....)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E553B861-A42A-4DD7-939E-E29973C03FA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7613" y="1206847"/>
            <a:ext cx="9504216" cy="5651153"/>
          </a:xfrm>
        </p:spPr>
        <p:txBody>
          <a:bodyPr vert="horz" tIns="25474">
            <a:normAutofit fontScale="77500" lnSpcReduction="20000"/>
          </a:bodyPr>
          <a:lstStyle/>
          <a:p>
            <a:pPr marL="361486" indent="-2664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b="1" dirty="0">
                <a:solidFill>
                  <a:srgbClr val="FF0000"/>
                </a:solidFill>
              </a:rPr>
              <a:t>PRO DĚTI 1 - 3 roky:</a:t>
            </a:r>
          </a:p>
          <a:p>
            <a:pPr marL="380208" indent="-266434">
              <a:spcAft>
                <a:spcPts val="1293"/>
              </a:spcAft>
              <a:buClrTx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b="1" dirty="0"/>
              <a:t>- 30 min. ŘÍZENÉ </a:t>
            </a:r>
            <a:r>
              <a:rPr lang="cs-CZ" altLang="cs-CZ" sz="2900" dirty="0"/>
              <a:t>(organizované) AKTIVITY</a:t>
            </a:r>
          </a:p>
          <a:p>
            <a:pPr marL="391729" indent="-263553">
              <a:spcAft>
                <a:spcPts val="1293"/>
              </a:spcAft>
              <a:buClrTx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dirty="0"/>
              <a:t>- </a:t>
            </a:r>
            <a:r>
              <a:rPr lang="cs-CZ" altLang="cs-CZ" sz="2900" b="1" dirty="0"/>
              <a:t>NEJMÉNĚ 60 minut</a:t>
            </a:r>
            <a:r>
              <a:rPr lang="cs-CZ" altLang="cs-CZ" sz="2900" dirty="0"/>
              <a:t> spontánní  AKTIVITY</a:t>
            </a:r>
          </a:p>
          <a:p>
            <a:pPr marL="380208" indent="-266434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b="1" dirty="0"/>
              <a:t>   MAX. 30 min. sezení v kočárku, sedačce... !!!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b="1" dirty="0"/>
              <a:t>   MAX 60 min. klidové činnosti, sezení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b="1" dirty="0">
                <a:solidFill>
                  <a:srgbClr val="FF0000"/>
                </a:solidFill>
              </a:rPr>
              <a:t>PRO DĚTI 3 – 6 LET: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dirty="0"/>
              <a:t>-</a:t>
            </a:r>
            <a:r>
              <a:rPr lang="cs-CZ" altLang="cs-CZ" sz="2900" b="1" dirty="0"/>
              <a:t> 60 minut ŘÍZENÉ </a:t>
            </a:r>
            <a:r>
              <a:rPr lang="cs-CZ" altLang="cs-CZ" sz="2900" dirty="0"/>
              <a:t> AKTIVITY      !!!?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dirty="0"/>
              <a:t>- </a:t>
            </a:r>
            <a:r>
              <a:rPr lang="cs-CZ" altLang="cs-CZ" sz="2900" b="1" dirty="0"/>
              <a:t>NEJMÉNĚ 60 minut</a:t>
            </a:r>
            <a:r>
              <a:rPr lang="cs-CZ" altLang="cs-CZ" sz="2900" dirty="0"/>
              <a:t> spontánní  AKTIVITY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dirty="0"/>
              <a:t>OBSAH: různorodé dovednosti – základ složitějších</a:t>
            </a:r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r>
              <a:rPr lang="cs-CZ" altLang="cs-CZ" sz="2900" dirty="0"/>
              <a:t>x max. 60 min. souvislého </a:t>
            </a:r>
            <a:r>
              <a:rPr lang="cs-CZ" altLang="cs-CZ" sz="2900" dirty="0" smtClean="0"/>
              <a:t>sezení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NEVYLUČOVAT DĚTI Z ČINNOSTI</a:t>
            </a:r>
            <a:endParaRPr lang="cs-CZ" altLang="cs-CZ" sz="2900" dirty="0"/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endParaRPr lang="cs-CZ" altLang="cs-CZ" sz="2900" dirty="0"/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endParaRPr lang="cs-CZ" altLang="cs-CZ" dirty="0"/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endParaRPr lang="cs-CZ" altLang="cs-CZ" dirty="0"/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endParaRPr lang="cs-CZ" altLang="cs-CZ" dirty="0"/>
          </a:p>
          <a:p>
            <a:pPr marL="391729" indent="-263553">
              <a:spcAft>
                <a:spcPts val="1293"/>
              </a:spcAft>
              <a:buClrTx/>
              <a:buSzPct val="45000"/>
              <a:buNone/>
              <a:tabLst>
                <a:tab pos="361486" algn="l"/>
                <a:tab pos="456538" algn="l"/>
                <a:tab pos="864108" algn="l"/>
                <a:tab pos="1271679" algn="l"/>
                <a:tab pos="1679250" algn="l"/>
                <a:tab pos="2086821" algn="l"/>
                <a:tab pos="2494392" algn="l"/>
                <a:tab pos="2901963" algn="l"/>
                <a:tab pos="3309534" algn="l"/>
                <a:tab pos="3717105" algn="l"/>
                <a:tab pos="4124676" algn="l"/>
                <a:tab pos="4532247" algn="l"/>
                <a:tab pos="4939817" algn="l"/>
                <a:tab pos="5347389" algn="l"/>
                <a:tab pos="5754959" algn="l"/>
                <a:tab pos="6162531" algn="l"/>
                <a:tab pos="6570101" algn="l"/>
                <a:tab pos="6977673" algn="l"/>
                <a:tab pos="7385243" algn="l"/>
                <a:tab pos="7792814" algn="l"/>
                <a:tab pos="8200385" algn="l"/>
              </a:tabLst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02745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MOTORICKÉ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600201"/>
            <a:ext cx="10559143" cy="5050970"/>
          </a:xfrm>
        </p:spPr>
        <p:txBody>
          <a:bodyPr>
            <a:normAutofit fontScale="55000" lnSpcReduction="20000"/>
          </a:bodyPr>
          <a:lstStyle/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b="1" dirty="0"/>
              <a:t>POHYB – ZVLÁDÁNÍ VLASTNÍHO TĚLA 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b="1" dirty="0"/>
              <a:t>                 ROZVÍJENÍ POHYBOVÝCH </a:t>
            </a:r>
            <a:r>
              <a:rPr lang="cs-CZ" altLang="cs-CZ" b="1" dirty="0">
                <a:solidFill>
                  <a:srgbClr val="00FFFF"/>
                </a:solidFill>
              </a:rPr>
              <a:t>SCHOPNOSTÍ -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b="1" dirty="0"/>
              <a:t>                 UČENÍ SE </a:t>
            </a:r>
            <a:r>
              <a:rPr lang="cs-CZ" altLang="cs-CZ" b="1" dirty="0">
                <a:solidFill>
                  <a:srgbClr val="FF0000"/>
                </a:solidFill>
              </a:rPr>
              <a:t>DOVEDNOSTEM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b="1" dirty="0"/>
              <a:t>SCHOPNOSTI – ZDATNOST, OBRATNOST - ZVLÁDÁNÍ NÁROKŮ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b="1" dirty="0"/>
              <a:t>DOVEDNOSTI –  OBRATNOST - ZVLÁDÁNÍ SITUACÍ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DOVEDNOSTI – VLIV NA BIO-PSYCHO-SOCIÁLNÍ OBLASTI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endParaRPr lang="cs-CZ" altLang="cs-CZ" sz="1600" dirty="0"/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sz="3200" b="1" dirty="0"/>
              <a:t>SOUČASNÉ VLIVY – OMEZENÍ: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sz="3200" b="1" dirty="0"/>
              <a:t>nezvládnutí vlastního těla – motorická neobratnost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sz="3200" b="1" dirty="0"/>
              <a:t>úrazy............. ochranářská výchova</a:t>
            </a:r>
          </a:p>
          <a:p>
            <a:pPr indent="-314325">
              <a:spcAft>
                <a:spcPts val="1425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</a:tabLst>
              <a:defRPr/>
            </a:pPr>
            <a:r>
              <a:rPr lang="cs-CZ" altLang="cs-CZ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DOVEDNOSTI </a:t>
            </a:r>
            <a:r>
              <a:rPr lang="cs-CZ" alt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VLIV NA ZPŮSOB ŽIVOTA (Pfeifer, 2008)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226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BIOLOGICKÉ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POHYB –---růst a vývoj těla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POHYB ---- funkce orgánů těla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POHYB –-- vytváření asociační sítě v CNS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b="1" dirty="0"/>
              <a:t>SOUČASNÉ VLIVY – SOUČASNÝ ŽIVOT: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svalová tkáň se nerozvíjí dle genetického potenciálu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snížení aerobní kapacity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snížení motorické obratnosti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…..... DŮSLEDKY   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148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/>
              <a:t>ZDRAVOTNÍ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/>
              <a:t>   – </a:t>
            </a:r>
            <a:r>
              <a:rPr lang="cs-CZ" altLang="cs-CZ" dirty="0"/>
              <a:t>nízká tělesná zdatnost  a obratnost–   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neschopnost vyrovnat se s nároky okolí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b="1" dirty="0"/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/>
              <a:t>               </a:t>
            </a:r>
            <a:r>
              <a:rPr lang="cs-CZ" altLang="cs-CZ" dirty="0"/>
              <a:t>  OBEZITA               srdečně cévní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                                    metabolické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                                    ortopedické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217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Pohyb – poznávání sebe, vlastního těla,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– poznávání světa, orientace ve světě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/>
              <a:t>OSOBNOSTNÍ ROZVOJ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     VNÍMÁNÍ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     MYŠLENÍ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                VŮLE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>
                <a:solidFill>
                  <a:srgbClr val="CC0066"/>
                </a:solidFill>
              </a:rPr>
              <a:t>EMOCE, PROŽÍVÁNÍ, VNÍMÁNÍ SEBE, SEBEPOJETÍ  A  SEBEHODNOCENÍ</a:t>
            </a:r>
          </a:p>
          <a:p>
            <a:pPr marL="431800" indent="-290513">
              <a:spcAft>
                <a:spcPts val="1425"/>
              </a:spcAft>
              <a:buClr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2800" b="1" u="sng" dirty="0"/>
              <a:t>                                                  propojení v RVP PV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7442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TĚLO A POHYB – vytváření kontaktů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 – socializace od raného věku - </a:t>
            </a:r>
            <a:r>
              <a:rPr lang="cs-CZ" altLang="cs-CZ" b="1" dirty="0">
                <a:solidFill>
                  <a:srgbClr val="FF0000"/>
                </a:solidFill>
              </a:rPr>
              <a:t>kontakt přes tělo</a:t>
            </a:r>
            <a:r>
              <a:rPr lang="cs-CZ" altLang="cs-CZ" b="1" dirty="0"/>
              <a:t> - blízcí (RODINA)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 - dotýkání, manipulace + komunikace  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endParaRPr lang="cs-CZ" altLang="cs-CZ" b="1" dirty="0"/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HRA, POHYB - další vztahy (</a:t>
            </a:r>
            <a:r>
              <a:rPr lang="cs-CZ" altLang="cs-CZ" b="1" dirty="0">
                <a:solidFill>
                  <a:srgbClr val="0000FF"/>
                </a:solidFill>
              </a:rPr>
              <a:t>rodina, hřiště, instituce - MŠ...</a:t>
            </a:r>
            <a:r>
              <a:rPr lang="cs-CZ" altLang="cs-CZ" b="1" dirty="0"/>
              <a:t>)</a:t>
            </a:r>
          </a:p>
          <a:p>
            <a:pPr marL="431800" indent="-290513">
              <a:spcAft>
                <a:spcPts val="1425"/>
              </a:spcAft>
              <a:buClr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  komunikace - neverbální...... verbální  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SPORT –  náležitost ke skupině</a:t>
            </a:r>
          </a:p>
          <a:p>
            <a:pPr marL="431800" indent="-290513">
              <a:spcAft>
                <a:spcPts val="1425"/>
              </a:spcAft>
              <a:buClr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34513" algn="l"/>
              </a:tabLst>
            </a:pPr>
            <a:r>
              <a:rPr lang="cs-CZ" altLang="cs-CZ" b="1" dirty="0"/>
              <a:t>  </a:t>
            </a:r>
            <a:r>
              <a:rPr lang="cs-CZ" altLang="cs-CZ" b="1" dirty="0">
                <a:solidFill>
                  <a:srgbClr val="FF0000"/>
                </a:solidFill>
              </a:rPr>
              <a:t>…...vztahy na celý život  -  ZPŮSOB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8614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cs-CZ" dirty="0" smtClean="0">
                <a:solidFill>
                  <a:srgbClr val="00FFFF"/>
                </a:solidFill>
              </a:rPr>
              <a:t>Teorie </a:t>
            </a:r>
            <a:r>
              <a:rPr lang="cs-CZ" dirty="0" err="1" smtClean="0">
                <a:solidFill>
                  <a:srgbClr val="00FFFF"/>
                </a:solidFill>
              </a:rPr>
              <a:t>Antonovského</a:t>
            </a:r>
            <a:r>
              <a:rPr lang="cs-CZ" dirty="0" smtClean="0">
                <a:solidFill>
                  <a:srgbClr val="00FFFF"/>
                </a:solidFill>
              </a:rPr>
              <a:t> </a:t>
            </a:r>
            <a:r>
              <a:rPr lang="cs-CZ" dirty="0" smtClean="0"/>
              <a:t>-</a:t>
            </a:r>
            <a:r>
              <a:rPr lang="cs-CZ" sz="3200" b="1" dirty="0" smtClean="0"/>
              <a:t> SENCE OF COHERENCE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en-US" sz="3200" b="1" dirty="0" smtClean="0"/>
              <a:t>1. the </a:t>
            </a:r>
            <a:r>
              <a:rPr lang="en-US" sz="3200" b="1" dirty="0" err="1" smtClean="0"/>
              <a:t>sence</a:t>
            </a:r>
            <a:r>
              <a:rPr lang="en-US" sz="3200" b="1" dirty="0" smtClean="0"/>
              <a:t> of comprehensibility-SROZUMITELNOSTI, </a:t>
            </a:r>
            <a:r>
              <a:rPr lang="cs-CZ" sz="3200" b="1" dirty="0" smtClean="0"/>
              <a:t>POCHOPITELNOSTI </a:t>
            </a:r>
          </a:p>
          <a:p>
            <a:endParaRPr lang="pl-PL" sz="3200" b="1" dirty="0" smtClean="0"/>
          </a:p>
          <a:p>
            <a:r>
              <a:rPr lang="en-US" sz="3200" b="1" dirty="0" smtClean="0"/>
              <a:t>2. the </a:t>
            </a:r>
            <a:r>
              <a:rPr lang="en-US" sz="3200" b="1" dirty="0" err="1" smtClean="0"/>
              <a:t>sence</a:t>
            </a:r>
            <a:r>
              <a:rPr lang="en-US" sz="3200" b="1" dirty="0" smtClean="0"/>
              <a:t> of manageability </a:t>
            </a:r>
            <a:endParaRPr lang="cs-CZ" sz="32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3. the </a:t>
            </a:r>
            <a:r>
              <a:rPr lang="en-US" sz="3200" b="1" dirty="0" err="1" smtClean="0"/>
              <a:t>sence</a:t>
            </a:r>
            <a:r>
              <a:rPr lang="en-US" sz="3200" b="1" dirty="0" smtClean="0"/>
              <a:t> of </a:t>
            </a:r>
            <a:r>
              <a:rPr lang="en-US" sz="3200" b="1" dirty="0" err="1" smtClean="0"/>
              <a:t>meaningfullness</a:t>
            </a:r>
            <a:endParaRPr lang="en-US" sz="3200" b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VLIVY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b="1" dirty="0"/>
              <a:t>MIKRORODINY ….... JEDINÁČCI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b="1" dirty="0"/>
              <a:t>x VELKÉ SKUPINY – HROMADNÁ VÝCHOVA</a:t>
            </a:r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endParaRPr lang="cs-CZ" altLang="cs-CZ" b="1" dirty="0"/>
          </a:p>
          <a:p>
            <a:pPr marL="431800" indent="-290513">
              <a:spcAft>
                <a:spcPts val="1425"/>
              </a:spcAft>
              <a:buClrTx/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b="1" dirty="0"/>
              <a:t>VIRTUÁLNÍ SVĚT A PROŽÍVÁNÍ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mimo realitu – reálný svět, překážky (vnímání, myšlení)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neumí reálně řešit situace – představa (vůle)</a:t>
            </a:r>
          </a:p>
          <a:p>
            <a:pPr marL="398463" indent="-293688"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cs-CZ" altLang="cs-CZ" dirty="0"/>
              <a:t>neumí komunikovat, spolupracovat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54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30"/>
            <a:ext cx="8229024" cy="476690"/>
          </a:xfrm>
        </p:spPr>
        <p:txBody>
          <a:bodyPr vert="horz" lIns="45720" tIns="35271" rIns="45720" anchor="ctr">
            <a:normAutofit fontScale="90000"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RODINA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C1C21EFB-00A7-4181-9006-DF1D0B08B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520" y="1306218"/>
            <a:ext cx="9623451" cy="5551782"/>
          </a:xfrm>
        </p:spPr>
        <p:txBody>
          <a:bodyPr vert="horz" tIns="25474">
            <a:normAutofit fontScale="92500" lnSpcReduction="10000"/>
          </a:bodyPr>
          <a:lstStyle/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SOUČASNÉ PROBLÉMY RODINY – ZAMĚSTNÁNÍ, ZAMĚSTNÁVÁNÍ MATEK, PRÁCE V </a:t>
            </a:r>
            <a:r>
              <a:rPr lang="cs-CZ" altLang="cs-CZ" b="1" dirty="0" smtClean="0"/>
              <a:t>DOMÁCNOSTI</a:t>
            </a:r>
            <a:r>
              <a:rPr lang="cs-CZ" altLang="cs-CZ" b="1" dirty="0"/>
              <a:t>...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endParaRPr lang="cs-CZ" altLang="cs-CZ" b="1" dirty="0"/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>
                <a:solidFill>
                  <a:srgbClr val="FF66FF"/>
                </a:solidFill>
              </a:rPr>
              <a:t>více jak 30% dětí – déle než 8 hodin v MŠ</a:t>
            </a:r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společný čas – matky 2 – 3 hod.,                  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                             otcové – jen minuty!!! 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                             víkendy déle – pohyb ?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        </a:t>
            </a:r>
            <a:r>
              <a:rPr lang="cs-CZ" altLang="cs-CZ" b="1" dirty="0">
                <a:solidFill>
                  <a:srgbClr val="00FFFF"/>
                </a:solidFill>
              </a:rPr>
              <a:t>POHYB - VĚDOMÍ  X  REALIZACE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dirty="0"/>
              <a:t>                     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600071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30"/>
            <a:ext cx="8229024" cy="411883"/>
          </a:xfrm>
        </p:spPr>
        <p:txBody>
          <a:bodyPr vert="horz" lIns="45720" tIns="35271" rIns="45720" anchor="ctr">
            <a:normAutofit fontScale="90000"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REALITA - RODINA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41C01771-55B0-4595-8F9B-53C305115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3520" y="685512"/>
            <a:ext cx="9078713" cy="6140805"/>
          </a:xfrm>
        </p:spPr>
        <p:txBody>
          <a:bodyPr vert="horz" tIns="25474">
            <a:normAutofit fontScale="92500" lnSpcReduction="10000"/>
          </a:bodyPr>
          <a:lstStyle/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většinou pasivní – televize, video, 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                                povídání si a čtení, </a:t>
            </a:r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…..........................procházky (hřiště)</a:t>
            </a:r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…..........................společné sportování  (jízda na kole, sezónní čin., plavání, otcové – hry s míčem)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                    ochranářská a omezující péče</a:t>
            </a:r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>
                <a:solidFill>
                  <a:srgbClr val="CC0066"/>
                </a:solidFill>
              </a:rPr>
              <a:t>OPAČNÝ EXTRÉM: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>
                <a:solidFill>
                  <a:srgbClr val="00FFFF"/>
                </a:solidFill>
              </a:rPr>
              <a:t>AKTIVNÍ RODIČE – KROUŽKY A AKTIVITY </a:t>
            </a:r>
          </a:p>
          <a:p>
            <a:pPr marL="368686" indent="-273634"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r>
              <a:rPr lang="cs-CZ" altLang="cs-CZ" b="1" dirty="0"/>
              <a:t>DĚTI – 4 – 5 kroužků týdně, některé nabízí mateřská škola – služba rodičům</a:t>
            </a:r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endParaRPr lang="cs-CZ" altLang="cs-CZ" dirty="0"/>
          </a:p>
          <a:p>
            <a:pPr marL="391729" indent="-270754">
              <a:spcAft>
                <a:spcPts val="1293"/>
              </a:spcAft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  <a:defRPr/>
            </a:pPr>
            <a:endParaRPr lang="cs-CZ" altLang="cs-CZ" dirty="0"/>
          </a:p>
        </p:txBody>
      </p:sp>
      <p:pic>
        <p:nvPicPr>
          <p:cNvPr id="4608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994" y="-63366"/>
            <a:ext cx="1670575" cy="1441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8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638" y="1297578"/>
            <a:ext cx="796404" cy="796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8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317" y="1229890"/>
            <a:ext cx="930338" cy="9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088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626" y="4915237"/>
            <a:ext cx="930338" cy="9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58177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049" y="260668"/>
            <a:ext cx="8227583" cy="1129079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DOPORUČENÍ X REALITA - MŠ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0049" y="1654735"/>
            <a:ext cx="8227583" cy="3974817"/>
          </a:xfrm>
        </p:spPr>
        <p:txBody>
          <a:bodyPr/>
          <a:lstStyle/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ŘÍZENÉ AKTIVITY v MŠ:</a:t>
            </a:r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                   V ŘADĚ MŠ SE NEREALIZUJÍ !!!</a:t>
            </a:r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SPONTÁNNÍ POHYB v MŠ:</a:t>
            </a:r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cs-CZ" altLang="cs-CZ" smtClean="0"/>
              <a:t>                   V ŘADĚ MŠ JE OMEZEN !!!</a:t>
            </a:r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  <a:p>
            <a:pPr indent="-295237">
              <a:buClrTx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endParaRPr lang="cs-CZ" altLang="cs-CZ" smtClean="0"/>
          </a:p>
        </p:txBody>
      </p:sp>
    </p:spTree>
    <p:extLst>
      <p:ext uri="{BB962C8B-B14F-4D97-AF65-F5344CB8AC3E}">
        <p14:creationId xmlns="" xmlns:p14="http://schemas.microsoft.com/office/powerpoint/2010/main" val="4098021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1523521" y="1"/>
            <a:ext cx="9013907" cy="6989054"/>
          </a:xfrm>
        </p:spPr>
        <p:txBody>
          <a:bodyPr vert="horz" tIns="35271">
            <a:normAutofit/>
          </a:bodyPr>
          <a:lstStyle/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endParaRPr lang="cs-CZ" altLang="cs-CZ" sz="3992" b="1">
              <a:solidFill>
                <a:srgbClr val="330099"/>
              </a:solidFill>
            </a:endParaRPr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r>
              <a:rPr lang="cs-CZ" altLang="cs-CZ" smtClean="0"/>
              <a:t>  </a:t>
            </a:r>
            <a:r>
              <a:rPr lang="cs-CZ" altLang="cs-CZ" b="1" smtClean="0">
                <a:solidFill>
                  <a:srgbClr val="FF0000"/>
                </a:solidFill>
              </a:rPr>
              <a:t>OBECNÁ OMEZENÍ</a:t>
            </a:r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endParaRPr lang="cs-CZ" altLang="cs-CZ" b="1" smtClean="0"/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endParaRPr lang="cs-CZ" altLang="cs-CZ" b="1" smtClean="0"/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r>
              <a:rPr lang="cs-CZ" altLang="cs-CZ" b="1" smtClean="0"/>
              <a:t>  </a:t>
            </a:r>
            <a:r>
              <a:rPr lang="cs-CZ" altLang="cs-CZ" b="1" u="sng" smtClean="0"/>
              <a:t>MÁLO PŘÍLEŽITOSTÍ - prostor</a:t>
            </a:r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r>
              <a:rPr lang="cs-CZ" altLang="cs-CZ" b="1" smtClean="0"/>
              <a:t>  </a:t>
            </a:r>
            <a:r>
              <a:rPr lang="cs-CZ" altLang="cs-CZ" b="1" u="sng" smtClean="0"/>
              <a:t>JINÁ PŘITAŽLIVÁ NABÍDKA - DVD</a:t>
            </a:r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r>
              <a:rPr lang="cs-CZ" altLang="cs-CZ" b="1" smtClean="0"/>
              <a:t> </a:t>
            </a:r>
            <a:r>
              <a:rPr lang="cs-CZ" altLang="cs-CZ" b="1" u="sng" smtClean="0"/>
              <a:t> RODINNÝ PŘÍKLAD </a:t>
            </a:r>
          </a:p>
          <a:p>
            <a:pPr marL="391729" indent="-277955">
              <a:buClrTx/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  <a:tab pos="8558990" algn="l"/>
                <a:tab pos="8966561" algn="l"/>
              </a:tabLst>
            </a:pPr>
            <a:r>
              <a:rPr lang="cs-CZ" altLang="cs-CZ" b="1" smtClean="0"/>
              <a:t>  </a:t>
            </a:r>
            <a:r>
              <a:rPr lang="cs-CZ" altLang="cs-CZ" b="1" u="sng" smtClean="0"/>
              <a:t>OBAVY A OCHRANÁŘSKÝ STYL VÝCHOVY  </a:t>
            </a:r>
            <a:r>
              <a:rPr lang="cs-CZ" altLang="cs-CZ" b="1" smtClean="0"/>
              <a:t>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23675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ZDRAVÍ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4304714" y="182879"/>
            <a:ext cx="7887286" cy="44031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smysluplná budoucnost</a:t>
            </a:r>
          </a:p>
          <a:p>
            <a:pPr algn="ctr"/>
            <a:r>
              <a:rPr lang="cs-CZ" sz="2800" b="1" dirty="0" smtClean="0"/>
              <a:t>optimismus</a:t>
            </a:r>
          </a:p>
          <a:p>
            <a:pPr algn="ctr"/>
            <a:r>
              <a:rPr lang="cs-CZ" sz="2800" b="1" dirty="0" smtClean="0"/>
              <a:t>důvěra ve vlastní schopnosti</a:t>
            </a:r>
          </a:p>
          <a:p>
            <a:pPr algn="ctr"/>
            <a:r>
              <a:rPr lang="cs-CZ" sz="2800" b="1" dirty="0" smtClean="0"/>
              <a:t>přátelství a dobré vztahy</a:t>
            </a:r>
          </a:p>
          <a:p>
            <a:pPr algn="ctr"/>
            <a:r>
              <a:rPr lang="cs-CZ" sz="2800" b="1" dirty="0" smtClean="0"/>
              <a:t>(smysluplná práce)</a:t>
            </a:r>
            <a:endParaRPr lang="cs-CZ" sz="2800" dirty="0"/>
          </a:p>
        </p:txBody>
      </p:sp>
      <p:sp>
        <p:nvSpPr>
          <p:cNvPr id="5" name="Elipsa 4"/>
          <p:cNvSpPr/>
          <p:nvPr/>
        </p:nvSpPr>
        <p:spPr>
          <a:xfrm>
            <a:off x="211015" y="3045656"/>
            <a:ext cx="7568419" cy="381234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pozitivní </a:t>
            </a:r>
            <a:r>
              <a:rPr lang="cs-CZ" sz="2800" b="1" dirty="0" err="1" smtClean="0"/>
              <a:t>sebeocenění</a:t>
            </a:r>
            <a:endParaRPr lang="cs-CZ" sz="2800" b="1" dirty="0" smtClean="0"/>
          </a:p>
          <a:p>
            <a:pPr algn="ctr"/>
            <a:r>
              <a:rPr lang="cs-CZ" sz="2800" b="1" dirty="0" smtClean="0"/>
              <a:t>pozitivní vztah ke svému tělu</a:t>
            </a:r>
          </a:p>
          <a:p>
            <a:pPr algn="ctr"/>
            <a:r>
              <a:rPr lang="cs-CZ" sz="2800" b="1" dirty="0" smtClean="0"/>
              <a:t>- znalosti o zdraví</a:t>
            </a:r>
          </a:p>
          <a:p>
            <a:pPr algn="ctr"/>
            <a:r>
              <a:rPr lang="cs-CZ" sz="2800" b="1" dirty="0" smtClean="0"/>
              <a:t>- přístup ke zdravotní péči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A POHYBOVÉ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ZDRAVOTNÍ PŘÍNOST POHYBOVÝCH AKTIVIT:</a:t>
            </a:r>
          </a:p>
          <a:p>
            <a:pPr lvl="1"/>
            <a:r>
              <a:rPr lang="cs-CZ" dirty="0" smtClean="0"/>
              <a:t>1) podmiňují </a:t>
            </a:r>
            <a:r>
              <a:rPr lang="cs-CZ" b="1" dirty="0" smtClean="0">
                <a:solidFill>
                  <a:srgbClr val="00FFFF"/>
                </a:solidFill>
              </a:rPr>
              <a:t>normální růst a vývoj </a:t>
            </a:r>
            <a:r>
              <a:rPr lang="cs-CZ" dirty="0" smtClean="0"/>
              <a:t>(tělesný, psychický, sociální)</a:t>
            </a:r>
          </a:p>
          <a:p>
            <a:pPr lvl="1"/>
            <a:r>
              <a:rPr lang="cs-CZ" dirty="0" smtClean="0"/>
              <a:t>2) zvyšování </a:t>
            </a:r>
            <a:r>
              <a:rPr lang="cs-CZ" b="1" dirty="0" smtClean="0">
                <a:solidFill>
                  <a:srgbClr val="00FFFF"/>
                </a:solidFill>
              </a:rPr>
              <a:t>tělesné zdatnosti</a:t>
            </a:r>
          </a:p>
          <a:p>
            <a:pPr lvl="1"/>
            <a:r>
              <a:rPr lang="cs-CZ" dirty="0" smtClean="0"/>
              <a:t>3) </a:t>
            </a:r>
            <a:r>
              <a:rPr lang="cs-CZ" b="1" dirty="0" smtClean="0">
                <a:solidFill>
                  <a:srgbClr val="00FFFF"/>
                </a:solidFill>
              </a:rPr>
              <a:t>prevence vadného držení těla</a:t>
            </a:r>
          </a:p>
          <a:p>
            <a:pPr lvl="1"/>
            <a:r>
              <a:rPr lang="cs-CZ" dirty="0" smtClean="0"/>
              <a:t>4) regulace </a:t>
            </a:r>
            <a:r>
              <a:rPr lang="cs-CZ" b="1" dirty="0" smtClean="0">
                <a:solidFill>
                  <a:srgbClr val="00FFFF"/>
                </a:solidFill>
              </a:rPr>
              <a:t>složení těla </a:t>
            </a:r>
            <a:r>
              <a:rPr lang="cs-CZ" dirty="0" smtClean="0"/>
              <a:t>(vč. nadváhy), prevence kardiovaskulárních a endokrinních nemocí</a:t>
            </a:r>
          </a:p>
          <a:p>
            <a:pPr lvl="1"/>
            <a:r>
              <a:rPr lang="cs-CZ" dirty="0" smtClean="0"/>
              <a:t>5) </a:t>
            </a:r>
            <a:r>
              <a:rPr lang="cs-CZ" b="1" dirty="0" smtClean="0">
                <a:solidFill>
                  <a:srgbClr val="00FFFF"/>
                </a:solidFill>
              </a:rPr>
              <a:t>vyrovnání problémů </a:t>
            </a:r>
            <a:r>
              <a:rPr lang="cs-CZ" dirty="0" smtClean="0"/>
              <a:t>při oslabeních, snížení následků postižení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sym typeface="Wingdings" pitchFamily="2" charset="2"/>
              </a:rPr>
              <a:t> podpora vřazování pohybu do režimu života v MŠ (úprava prostor, projekty, vybavení…)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7901354" cy="4525963"/>
          </a:xfrm>
        </p:spPr>
        <p:txBody>
          <a:bodyPr/>
          <a:lstStyle/>
          <a:p>
            <a:r>
              <a:rPr lang="cs-CZ" dirty="0" smtClean="0"/>
              <a:t>schopnost </a:t>
            </a:r>
            <a:r>
              <a:rPr lang="cs-CZ" b="1" u="sng" dirty="0" smtClean="0"/>
              <a:t>vyrovnávat se </a:t>
            </a:r>
            <a:r>
              <a:rPr lang="cs-CZ" dirty="0" smtClean="0"/>
              <a:t>co nejefektivněji </a:t>
            </a:r>
            <a:r>
              <a:rPr lang="cs-CZ" b="1" u="sng" dirty="0" smtClean="0"/>
              <a:t>s vnějšími vlivy</a:t>
            </a:r>
            <a:r>
              <a:rPr lang="cs-CZ" u="sng" dirty="0" smtClean="0"/>
              <a:t> </a:t>
            </a:r>
            <a:r>
              <a:rPr lang="cs-CZ" dirty="0" smtClean="0"/>
              <a:t>v </a:t>
            </a:r>
            <a:r>
              <a:rPr lang="cs-CZ" dirty="0" err="1" smtClean="0"/>
              <a:t>obl</a:t>
            </a:r>
            <a:r>
              <a:rPr lang="cs-CZ" dirty="0" smtClean="0"/>
              <a:t>. tělesné, psychické i sociální</a:t>
            </a:r>
          </a:p>
          <a:p>
            <a:endParaRPr lang="cs-CZ" dirty="0" smtClean="0"/>
          </a:p>
          <a:p>
            <a:r>
              <a:rPr lang="cs-CZ" dirty="0" smtClean="0"/>
              <a:t>SLOŽKY TĚLESNÉ ZDATNOSTI:</a:t>
            </a:r>
          </a:p>
          <a:p>
            <a:pPr lvl="1"/>
            <a:r>
              <a:rPr lang="cs-CZ" b="1" i="1" dirty="0" smtClean="0"/>
              <a:t>aerobní zdatnost</a:t>
            </a:r>
          </a:p>
          <a:p>
            <a:pPr lvl="1"/>
            <a:r>
              <a:rPr lang="cs-CZ" b="1" i="1" dirty="0" smtClean="0"/>
              <a:t>svalová síla</a:t>
            </a:r>
          </a:p>
          <a:p>
            <a:pPr lvl="1"/>
            <a:r>
              <a:rPr lang="cs-CZ" b="1" i="1" dirty="0" smtClean="0"/>
              <a:t>flexibilita</a:t>
            </a:r>
          </a:p>
          <a:p>
            <a:pPr lvl="1"/>
            <a:r>
              <a:rPr lang="cs-CZ" b="1" i="1" dirty="0" smtClean="0"/>
              <a:t>složení těla</a:t>
            </a:r>
            <a:endParaRPr lang="cs-CZ" b="1" i="1" dirty="0"/>
          </a:p>
        </p:txBody>
      </p:sp>
      <p:pic>
        <p:nvPicPr>
          <p:cNvPr id="125954" name="Picture 2" descr="VÃ½sledek obrÃ¡zku pro test zdatnos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3591" y="3052688"/>
            <a:ext cx="4606975" cy="3074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AEROBNÍ ZDATNOST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organismu pracovat při aktivitě většiny svalů těla </a:t>
            </a:r>
            <a:r>
              <a:rPr lang="cs-CZ" b="1" dirty="0" smtClean="0"/>
              <a:t>v </a:t>
            </a:r>
            <a:r>
              <a:rPr lang="cs-CZ" b="1" u="sng" dirty="0" smtClean="0"/>
              <a:t>delším časovém úseku </a:t>
            </a:r>
            <a:r>
              <a:rPr lang="cs-CZ" dirty="0" smtClean="0"/>
              <a:t>a </a:t>
            </a:r>
            <a:r>
              <a:rPr lang="cs-CZ" b="1" u="sng" dirty="0" smtClean="0"/>
              <a:t>přiměřené intenzitě</a:t>
            </a:r>
          </a:p>
          <a:p>
            <a:endParaRPr lang="cs-CZ" dirty="0" smtClean="0"/>
          </a:p>
          <a:p>
            <a:r>
              <a:rPr lang="cs-CZ" dirty="0" smtClean="0"/>
              <a:t>AEROBNÍ ZÁTĚŽ </a:t>
            </a:r>
          </a:p>
          <a:p>
            <a:pPr lvl="1"/>
            <a:r>
              <a:rPr lang="cs-CZ" dirty="0" err="1" smtClean="0"/>
              <a:t>pozitvní</a:t>
            </a:r>
            <a:r>
              <a:rPr lang="cs-CZ" dirty="0" smtClean="0"/>
              <a:t> vliv na kardiovaskulární a dýchací systém</a:t>
            </a:r>
          </a:p>
          <a:p>
            <a:endParaRPr lang="cs-CZ" b="1" u="sng" dirty="0" smtClean="0"/>
          </a:p>
          <a:p>
            <a:r>
              <a:rPr lang="cs-CZ" dirty="0" smtClean="0"/>
              <a:t>Ukazatel – VO2 max., </a:t>
            </a:r>
            <a:r>
              <a:rPr lang="cs-CZ" b="1" dirty="0" smtClean="0">
                <a:solidFill>
                  <a:srgbClr val="FF0000"/>
                </a:solidFill>
              </a:rPr>
              <a:t>SF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orientační výpočet 0,6 x (230 – věk)</a:t>
            </a:r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b="1" u="sng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Průměrné hodnoty SF u dětí (Heller, 1996)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9949131" cy="4748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3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163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163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845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VĚK (ROKY)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SF</a:t>
                      </a:r>
                      <a:r>
                        <a:rPr lang="cs-CZ" sz="2400" baseline="0" dirty="0" smtClean="0"/>
                        <a:t> KLID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CÍLOVÁ</a:t>
                      </a:r>
                      <a:r>
                        <a:rPr lang="cs-CZ" sz="2400" baseline="0" dirty="0" smtClean="0"/>
                        <a:t> ZÓNA (60-80 % SF max.)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607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170-199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607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168-197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607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163-194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607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162-192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prÅ¯mÄrnÃ© klidovÃ© hodnoty SF u dÄtÃ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117" y="231188"/>
            <a:ext cx="5547653" cy="4155387"/>
          </a:xfrm>
          <a:prstGeom prst="rect">
            <a:avLst/>
          </a:prstGeom>
          <a:noFill/>
        </p:spPr>
      </p:pic>
      <p:pic>
        <p:nvPicPr>
          <p:cNvPr id="1028" name="Picture 4" descr="VÃ½sledek obrÃ¡zku pro prÅ¯mÄrnÃ© klidovÃ© hodnoty SF u dÄtÃ­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920" y="2362380"/>
            <a:ext cx="6539080" cy="4210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 pro posílení aerobní zdatnosti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motivovaná lokomoční cvičení</a:t>
            </a:r>
          </a:p>
          <a:p>
            <a:r>
              <a:rPr lang="cs-CZ" dirty="0" smtClean="0"/>
              <a:t>cvičení s hudbou </a:t>
            </a:r>
            <a:r>
              <a:rPr lang="cs-CZ" dirty="0" smtClean="0">
                <a:sym typeface="Wingdings" pitchFamily="2" charset="2"/>
              </a:rPr>
              <a:t> jednoduché pohyby (kroky, skoky, poskoky…)</a:t>
            </a:r>
          </a:p>
          <a:p>
            <a:r>
              <a:rPr lang="cs-CZ" dirty="0" smtClean="0">
                <a:sym typeface="Wingdings" pitchFamily="2" charset="2"/>
              </a:rPr>
              <a:t>překážkové dráhy</a:t>
            </a:r>
          </a:p>
          <a:p>
            <a:r>
              <a:rPr lang="cs-CZ" dirty="0" smtClean="0">
                <a:sym typeface="Wingdings" pitchFamily="2" charset="2"/>
              </a:rPr>
              <a:t>pohybové hry s převahou lokomoce (honičky…)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??? Na co si dát pozor ???</a:t>
            </a:r>
          </a:p>
          <a:p>
            <a:r>
              <a:rPr lang="cs-CZ" dirty="0" smtClean="0">
                <a:sym typeface="Wingdings" pitchFamily="2" charset="2"/>
              </a:rPr>
              <a:t>??? Co je nevhodné ???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5527</TotalTime>
  <Words>1019</Words>
  <Application>Microsoft Office PowerPoint</Application>
  <PresentationFormat>Vlastní</PresentationFormat>
  <Paragraphs>235</Paragraphs>
  <Slides>24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Technický</vt:lpstr>
      <vt:lpstr>ŠKOLA A ZDRAVÍ</vt:lpstr>
      <vt:lpstr>ŠKOLA A ZDRAVÍ</vt:lpstr>
      <vt:lpstr>FAKTORY ZDRAVÍ</vt:lpstr>
      <vt:lpstr>ZDRAVÍ A POHYBOVÉ ČINNOSTI</vt:lpstr>
      <vt:lpstr>ZDATNOST</vt:lpstr>
      <vt:lpstr>AEROBNÍ ZDATNOST</vt:lpstr>
      <vt:lpstr>Průměrné hodnoty SF u dětí (Heller, 1996)</vt:lpstr>
      <vt:lpstr>Snímek 8</vt:lpstr>
      <vt:lpstr>Aktivity pro posílení aerobní zdatnosti</vt:lpstr>
      <vt:lpstr>SVALOVÁ ZDATNOST</vt:lpstr>
      <vt:lpstr>FLEXIBILITA</vt:lpstr>
      <vt:lpstr>SLOŽENÍ TĚLA</vt:lpstr>
      <vt:lpstr>ZDRAVÍ –TĚLESNÁ ZDATNOST SVĚTOVÁ DOPORUČENÍ </vt:lpstr>
      <vt:lpstr>DOPORUČENÍ  (WHO, NASPE, AAHPERD....)</vt:lpstr>
      <vt:lpstr>MOTORICKÉ BENEFITY</vt:lpstr>
      <vt:lpstr>BIOLOGICKÉ BENEFITY</vt:lpstr>
      <vt:lpstr>DŮSLEDKY</vt:lpstr>
      <vt:lpstr>PSYCHOLOGICKÉ BENEFITY</vt:lpstr>
      <vt:lpstr>SOCIÁLNÍ BENEFITY</vt:lpstr>
      <vt:lpstr>SOUČASNÉ VLIVY</vt:lpstr>
      <vt:lpstr>RODINA</vt:lpstr>
      <vt:lpstr>REALITA - RODINA</vt:lpstr>
      <vt:lpstr>DOPORUČENÍ X REALITA - MŠ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150</cp:revision>
  <dcterms:created xsi:type="dcterms:W3CDTF">2018-09-25T10:09:13Z</dcterms:created>
  <dcterms:modified xsi:type="dcterms:W3CDTF">2020-10-18T05:55:18Z</dcterms:modified>
</cp:coreProperties>
</file>