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A9776-D836-4F29-9E68-B86C4F2DFBF3}" v="42" dt="2020-04-22T19:46:51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Kanasugi" userId="c9c8ab70dc18eb9a" providerId="LiveId" clId="{ABCA9776-D836-4F29-9E68-B86C4F2DFBF3}"/>
    <pc:docChg chg="undo custSel addSld modSld">
      <pc:chgData name="Petra Kanasugi" userId="c9c8ab70dc18eb9a" providerId="LiveId" clId="{ABCA9776-D836-4F29-9E68-B86C4F2DFBF3}" dt="2020-04-22T19:46:52.651" v="766" actId="20577"/>
      <pc:docMkLst>
        <pc:docMk/>
      </pc:docMkLst>
      <pc:sldChg chg="modSp mod">
        <pc:chgData name="Petra Kanasugi" userId="c9c8ab70dc18eb9a" providerId="LiveId" clId="{ABCA9776-D836-4F29-9E68-B86C4F2DFBF3}" dt="2020-04-22T19:24:44.940" v="555" actId="1076"/>
        <pc:sldMkLst>
          <pc:docMk/>
          <pc:sldMk cId="641196984" sldId="257"/>
        </pc:sldMkLst>
        <pc:spChg chg="mod">
          <ac:chgData name="Petra Kanasugi" userId="c9c8ab70dc18eb9a" providerId="LiveId" clId="{ABCA9776-D836-4F29-9E68-B86C4F2DFBF3}" dt="2020-04-22T19:23:32.650" v="536" actId="207"/>
          <ac:spMkLst>
            <pc:docMk/>
            <pc:sldMk cId="641196984" sldId="257"/>
            <ac:spMk id="2" creationId="{4DEC1427-EB96-4EC2-A1F9-C058B111EDBE}"/>
          </ac:spMkLst>
        </pc:spChg>
        <pc:spChg chg="mod">
          <ac:chgData name="Petra Kanasugi" userId="c9c8ab70dc18eb9a" providerId="LiveId" clId="{ABCA9776-D836-4F29-9E68-B86C4F2DFBF3}" dt="2020-04-22T19:24:38.445" v="554" actId="14100"/>
          <ac:spMkLst>
            <pc:docMk/>
            <pc:sldMk cId="641196984" sldId="257"/>
            <ac:spMk id="15" creationId="{FD23043F-D981-4768-B3BA-3B42850716D8}"/>
          </ac:spMkLst>
        </pc:spChg>
        <pc:picChg chg="mod">
          <ac:chgData name="Petra Kanasugi" userId="c9c8ab70dc18eb9a" providerId="LiveId" clId="{ABCA9776-D836-4F29-9E68-B86C4F2DFBF3}" dt="2020-04-22T19:24:44.940" v="555" actId="1076"/>
          <ac:picMkLst>
            <pc:docMk/>
            <pc:sldMk cId="641196984" sldId="257"/>
            <ac:picMk id="4" creationId="{335EF994-4C32-422C-AA24-22344522727F}"/>
          </ac:picMkLst>
        </pc:picChg>
      </pc:sldChg>
      <pc:sldChg chg="modSp mod">
        <pc:chgData name="Petra Kanasugi" userId="c9c8ab70dc18eb9a" providerId="LiveId" clId="{ABCA9776-D836-4F29-9E68-B86C4F2DFBF3}" dt="2020-04-22T19:29:02.610" v="560" actId="20577"/>
        <pc:sldMkLst>
          <pc:docMk/>
          <pc:sldMk cId="3850973416" sldId="259"/>
        </pc:sldMkLst>
        <pc:spChg chg="mod">
          <ac:chgData name="Petra Kanasugi" userId="c9c8ab70dc18eb9a" providerId="LiveId" clId="{ABCA9776-D836-4F29-9E68-B86C4F2DFBF3}" dt="2020-04-22T19:29:02.610" v="560" actId="20577"/>
          <ac:spMkLst>
            <pc:docMk/>
            <pc:sldMk cId="3850973416" sldId="259"/>
            <ac:spMk id="3" creationId="{203B59CD-2A30-4D5D-A0AD-601E7CF50E1D}"/>
          </ac:spMkLst>
        </pc:spChg>
        <pc:picChg chg="mod">
          <ac:chgData name="Petra Kanasugi" userId="c9c8ab70dc18eb9a" providerId="LiveId" clId="{ABCA9776-D836-4F29-9E68-B86C4F2DFBF3}" dt="2020-04-22T19:28:56.150" v="558" actId="1076"/>
          <ac:picMkLst>
            <pc:docMk/>
            <pc:sldMk cId="3850973416" sldId="259"/>
            <ac:picMk id="5" creationId="{7D50823B-0F2D-4FC6-A9E3-6CF80A52BFA2}"/>
          </ac:picMkLst>
        </pc:picChg>
      </pc:sldChg>
      <pc:sldChg chg="modSp mod">
        <pc:chgData name="Petra Kanasugi" userId="c9c8ab70dc18eb9a" providerId="LiveId" clId="{ABCA9776-D836-4F29-9E68-B86C4F2DFBF3}" dt="2020-04-22T19:34:02.163" v="572"/>
        <pc:sldMkLst>
          <pc:docMk/>
          <pc:sldMk cId="2698208509" sldId="260"/>
        </pc:sldMkLst>
        <pc:spChg chg="mod">
          <ac:chgData name="Petra Kanasugi" userId="c9c8ab70dc18eb9a" providerId="LiveId" clId="{ABCA9776-D836-4F29-9E68-B86C4F2DFBF3}" dt="2020-04-22T19:34:02.163" v="572"/>
          <ac:spMkLst>
            <pc:docMk/>
            <pc:sldMk cId="2698208509" sldId="260"/>
            <ac:spMk id="3" creationId="{89F3523E-03DC-42DE-A5C2-7948CB86B226}"/>
          </ac:spMkLst>
        </pc:spChg>
        <pc:picChg chg="mod">
          <ac:chgData name="Petra Kanasugi" userId="c9c8ab70dc18eb9a" providerId="LiveId" clId="{ABCA9776-D836-4F29-9E68-B86C4F2DFBF3}" dt="2020-04-22T19:33:52.515" v="567" actId="1076"/>
          <ac:picMkLst>
            <pc:docMk/>
            <pc:sldMk cId="2698208509" sldId="260"/>
            <ac:picMk id="6" creationId="{40E8E7CB-A06C-4CBA-9ECD-BF2B00A9A5ED}"/>
          </ac:picMkLst>
        </pc:picChg>
        <pc:picChg chg="mod">
          <ac:chgData name="Petra Kanasugi" userId="c9c8ab70dc18eb9a" providerId="LiveId" clId="{ABCA9776-D836-4F29-9E68-B86C4F2DFBF3}" dt="2020-04-22T19:33:56.020" v="568" actId="1076"/>
          <ac:picMkLst>
            <pc:docMk/>
            <pc:sldMk cId="2698208509" sldId="260"/>
            <ac:picMk id="1026" creationId="{3D13F176-1898-4498-BA13-EAB2C7164950}"/>
          </ac:picMkLst>
        </pc:picChg>
      </pc:sldChg>
      <pc:sldChg chg="addSp delSp modSp mod">
        <pc:chgData name="Petra Kanasugi" userId="c9c8ab70dc18eb9a" providerId="LiveId" clId="{ABCA9776-D836-4F29-9E68-B86C4F2DFBF3}" dt="2020-04-22T19:36:50.041" v="593" actId="20577"/>
        <pc:sldMkLst>
          <pc:docMk/>
          <pc:sldMk cId="609100083" sldId="262"/>
        </pc:sldMkLst>
        <pc:spChg chg="del">
          <ac:chgData name="Petra Kanasugi" userId="c9c8ab70dc18eb9a" providerId="LiveId" clId="{ABCA9776-D836-4F29-9E68-B86C4F2DFBF3}" dt="2020-04-22T19:35:21.573" v="573" actId="478"/>
          <ac:spMkLst>
            <pc:docMk/>
            <pc:sldMk cId="609100083" sldId="262"/>
            <ac:spMk id="2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36:50.041" v="593" actId="20577"/>
          <ac:spMkLst>
            <pc:docMk/>
            <pc:sldMk cId="609100083" sldId="262"/>
            <ac:spMk id="3" creationId="{00000000-0000-0000-0000-000000000000}"/>
          </ac:spMkLst>
        </pc:spChg>
        <pc:spChg chg="add del mod">
          <ac:chgData name="Petra Kanasugi" userId="c9c8ab70dc18eb9a" providerId="LiveId" clId="{ABCA9776-D836-4F29-9E68-B86C4F2DFBF3}" dt="2020-04-22T19:35:31.347" v="574" actId="478"/>
          <ac:spMkLst>
            <pc:docMk/>
            <pc:sldMk cId="609100083" sldId="262"/>
            <ac:spMk id="5" creationId="{E16599A2-8912-4C08-9E88-960D01756D43}"/>
          </ac:spMkLst>
        </pc:spChg>
      </pc:sldChg>
      <pc:sldChg chg="modSp mod">
        <pc:chgData name="Petra Kanasugi" userId="c9c8ab70dc18eb9a" providerId="LiveId" clId="{ABCA9776-D836-4F29-9E68-B86C4F2DFBF3}" dt="2020-04-22T19:39:45.559" v="614" actId="13926"/>
        <pc:sldMkLst>
          <pc:docMk/>
          <pc:sldMk cId="349772803" sldId="266"/>
        </pc:sldMkLst>
        <pc:spChg chg="mod">
          <ac:chgData name="Petra Kanasugi" userId="c9c8ab70dc18eb9a" providerId="LiveId" clId="{ABCA9776-D836-4F29-9E68-B86C4F2DFBF3}" dt="2020-04-22T19:37:49.990" v="594" actId="20577"/>
          <ac:spMkLst>
            <pc:docMk/>
            <pc:sldMk cId="349772803" sldId="266"/>
            <ac:spMk id="2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39:45.559" v="614" actId="13926"/>
          <ac:spMkLst>
            <pc:docMk/>
            <pc:sldMk cId="349772803" sldId="266"/>
            <ac:spMk id="3" creationId="{00000000-0000-0000-0000-000000000000}"/>
          </ac:spMkLst>
        </pc:spChg>
      </pc:sldChg>
      <pc:sldChg chg="modSp mod">
        <pc:chgData name="Petra Kanasugi" userId="c9c8ab70dc18eb9a" providerId="LiveId" clId="{ABCA9776-D836-4F29-9E68-B86C4F2DFBF3}" dt="2020-04-22T19:41:54.420" v="692"/>
        <pc:sldMkLst>
          <pc:docMk/>
          <pc:sldMk cId="3997551642" sldId="310"/>
        </pc:sldMkLst>
        <pc:spChg chg="mod">
          <ac:chgData name="Petra Kanasugi" userId="c9c8ab70dc18eb9a" providerId="LiveId" clId="{ABCA9776-D836-4F29-9E68-B86C4F2DFBF3}" dt="2020-04-22T19:41:54.420" v="692"/>
          <ac:spMkLst>
            <pc:docMk/>
            <pc:sldMk cId="3997551642" sldId="310"/>
            <ac:spMk id="5" creationId="{00000000-0000-0000-0000-000000000000}"/>
          </ac:spMkLst>
        </pc:spChg>
      </pc:sldChg>
      <pc:sldChg chg="modSp mod">
        <pc:chgData name="Petra Kanasugi" userId="c9c8ab70dc18eb9a" providerId="LiveId" clId="{ABCA9776-D836-4F29-9E68-B86C4F2DFBF3}" dt="2020-04-22T19:42:13.866" v="694" actId="1076"/>
        <pc:sldMkLst>
          <pc:docMk/>
          <pc:sldMk cId="267239126" sldId="311"/>
        </pc:sldMkLst>
        <pc:spChg chg="mod">
          <ac:chgData name="Petra Kanasugi" userId="c9c8ab70dc18eb9a" providerId="LiveId" clId="{ABCA9776-D836-4F29-9E68-B86C4F2DFBF3}" dt="2020-04-22T19:42:11.114" v="693" actId="1076"/>
          <ac:spMkLst>
            <pc:docMk/>
            <pc:sldMk cId="267239126" sldId="311"/>
            <ac:spMk id="2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42:13.866" v="694" actId="1076"/>
          <ac:spMkLst>
            <pc:docMk/>
            <pc:sldMk cId="267239126" sldId="311"/>
            <ac:spMk id="3" creationId="{00000000-0000-0000-0000-000000000000}"/>
          </ac:spMkLst>
        </pc:spChg>
      </pc:sldChg>
      <pc:sldChg chg="modSp mod">
        <pc:chgData name="Petra Kanasugi" userId="c9c8ab70dc18eb9a" providerId="LiveId" clId="{ABCA9776-D836-4F29-9E68-B86C4F2DFBF3}" dt="2020-04-22T19:43:39.978" v="697" actId="1076"/>
        <pc:sldMkLst>
          <pc:docMk/>
          <pc:sldMk cId="999876044" sldId="313"/>
        </pc:sldMkLst>
        <pc:spChg chg="mod">
          <ac:chgData name="Petra Kanasugi" userId="c9c8ab70dc18eb9a" providerId="LiveId" clId="{ABCA9776-D836-4F29-9E68-B86C4F2DFBF3}" dt="2020-04-22T19:43:37.747" v="696" actId="1076"/>
          <ac:spMkLst>
            <pc:docMk/>
            <pc:sldMk cId="999876044" sldId="313"/>
            <ac:spMk id="3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43:39.978" v="697" actId="1076"/>
          <ac:spMkLst>
            <pc:docMk/>
            <pc:sldMk cId="999876044" sldId="313"/>
            <ac:spMk id="4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43:35.554" v="695" actId="1076"/>
          <ac:spMkLst>
            <pc:docMk/>
            <pc:sldMk cId="999876044" sldId="313"/>
            <ac:spMk id="5" creationId="{00000000-0000-0000-0000-000000000000}"/>
          </ac:spMkLst>
        </pc:spChg>
      </pc:sldChg>
      <pc:sldChg chg="modSp mod">
        <pc:chgData name="Petra Kanasugi" userId="c9c8ab70dc18eb9a" providerId="LiveId" clId="{ABCA9776-D836-4F29-9E68-B86C4F2DFBF3}" dt="2020-04-22T19:43:52.946" v="699" actId="1076"/>
        <pc:sldMkLst>
          <pc:docMk/>
          <pc:sldMk cId="3602885421" sldId="314"/>
        </pc:sldMkLst>
        <pc:spChg chg="mod">
          <ac:chgData name="Petra Kanasugi" userId="c9c8ab70dc18eb9a" providerId="LiveId" clId="{ABCA9776-D836-4F29-9E68-B86C4F2DFBF3}" dt="2020-04-22T19:43:52.946" v="699" actId="1076"/>
          <ac:spMkLst>
            <pc:docMk/>
            <pc:sldMk cId="3602885421" sldId="314"/>
            <ac:spMk id="2" creationId="{00000000-0000-0000-0000-000000000000}"/>
          </ac:spMkLst>
        </pc:spChg>
        <pc:spChg chg="mod">
          <ac:chgData name="Petra Kanasugi" userId="c9c8ab70dc18eb9a" providerId="LiveId" clId="{ABCA9776-D836-4F29-9E68-B86C4F2DFBF3}" dt="2020-04-22T19:43:46.434" v="698" actId="1076"/>
          <ac:spMkLst>
            <pc:docMk/>
            <pc:sldMk cId="3602885421" sldId="314"/>
            <ac:spMk id="3" creationId="{00000000-0000-0000-0000-000000000000}"/>
          </ac:spMkLst>
        </pc:spChg>
      </pc:sldChg>
      <pc:sldChg chg="modSp mod">
        <pc:chgData name="Petra Kanasugi" userId="c9c8ab70dc18eb9a" providerId="LiveId" clId="{ABCA9776-D836-4F29-9E68-B86C4F2DFBF3}" dt="2020-04-22T19:46:52.651" v="766" actId="20577"/>
        <pc:sldMkLst>
          <pc:docMk/>
          <pc:sldMk cId="246757377" sldId="318"/>
        </pc:sldMkLst>
        <pc:spChg chg="mod">
          <ac:chgData name="Petra Kanasugi" userId="c9c8ab70dc18eb9a" providerId="LiveId" clId="{ABCA9776-D836-4F29-9E68-B86C4F2DFBF3}" dt="2020-04-22T19:46:17.720" v="720"/>
          <ac:spMkLst>
            <pc:docMk/>
            <pc:sldMk cId="246757377" sldId="318"/>
            <ac:spMk id="2" creationId="{865BAC9C-66DF-4D9F-9873-DDB1D452EAC3}"/>
          </ac:spMkLst>
        </pc:spChg>
        <pc:spChg chg="mod">
          <ac:chgData name="Petra Kanasugi" userId="c9c8ab70dc18eb9a" providerId="LiveId" clId="{ABCA9776-D836-4F29-9E68-B86C4F2DFBF3}" dt="2020-04-22T19:46:52.651" v="766" actId="20577"/>
          <ac:spMkLst>
            <pc:docMk/>
            <pc:sldMk cId="246757377" sldId="318"/>
            <ac:spMk id="3" creationId="{BCED0F51-EAB5-4A73-9EB9-8D00FF58A548}"/>
          </ac:spMkLst>
        </pc:spChg>
      </pc:sldChg>
      <pc:sldChg chg="addSp delSp modSp new mod">
        <pc:chgData name="Petra Kanasugi" userId="c9c8ab70dc18eb9a" providerId="LiveId" clId="{ABCA9776-D836-4F29-9E68-B86C4F2DFBF3}" dt="2020-04-22T11:53:01.578" v="415" actId="1076"/>
        <pc:sldMkLst>
          <pc:docMk/>
          <pc:sldMk cId="785669208" sldId="319"/>
        </pc:sldMkLst>
        <pc:spChg chg="mod">
          <ac:chgData name="Petra Kanasugi" userId="c9c8ab70dc18eb9a" providerId="LiveId" clId="{ABCA9776-D836-4F29-9E68-B86C4F2DFBF3}" dt="2020-04-22T11:53:01.578" v="415" actId="1076"/>
          <ac:spMkLst>
            <pc:docMk/>
            <pc:sldMk cId="785669208" sldId="319"/>
            <ac:spMk id="2" creationId="{3F26C5F2-E9BE-4FCC-A8F3-33311F6CA901}"/>
          </ac:spMkLst>
        </pc:spChg>
        <pc:spChg chg="del mod">
          <ac:chgData name="Petra Kanasugi" userId="c9c8ab70dc18eb9a" providerId="LiveId" clId="{ABCA9776-D836-4F29-9E68-B86C4F2DFBF3}" dt="2020-04-22T11:44:44.180" v="88" actId="3680"/>
          <ac:spMkLst>
            <pc:docMk/>
            <pc:sldMk cId="785669208" sldId="319"/>
            <ac:spMk id="3" creationId="{EBDA1A0E-DA9B-4628-9857-683BE8EC1436}"/>
          </ac:spMkLst>
        </pc:spChg>
        <pc:graphicFrameChg chg="add mod ord modGraphic">
          <ac:chgData name="Petra Kanasugi" userId="c9c8ab70dc18eb9a" providerId="LiveId" clId="{ABCA9776-D836-4F29-9E68-B86C4F2DFBF3}" dt="2020-04-22T11:52:59.012" v="414" actId="1076"/>
          <ac:graphicFrameMkLst>
            <pc:docMk/>
            <pc:sldMk cId="785669208" sldId="319"/>
            <ac:graphicFrameMk id="4" creationId="{B1AFBC1D-1345-441B-93AC-C712A10BE90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1761A-E032-4322-97C7-C6D962CBB9DF}" type="datetimeFigureOut">
              <a:rPr kumimoji="1" lang="ja-JP" altLang="en-US" smtClean="0"/>
              <a:t>2020/4/22</a:t>
            </a:fld>
            <a:endParaRPr kumimoji="1" lang="ja-JP" alt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cs-CZ" altLang="ja-JP"/>
              <a:t>Po kliknutí můžete upravovat styly textu v předloze.</a:t>
            </a:r>
          </a:p>
          <a:p>
            <a:pPr lvl="1"/>
            <a:r>
              <a:rPr kumimoji="1" lang="cs-CZ" altLang="ja-JP"/>
              <a:t>Druhá úroveň</a:t>
            </a:r>
          </a:p>
          <a:p>
            <a:pPr lvl="2"/>
            <a:r>
              <a:rPr kumimoji="1" lang="cs-CZ" altLang="ja-JP"/>
              <a:t>Třetí úroveň</a:t>
            </a:r>
          </a:p>
          <a:p>
            <a:pPr lvl="3"/>
            <a:r>
              <a:rPr kumimoji="1" lang="cs-CZ" altLang="ja-JP"/>
              <a:t>Čtvrtá úroveň</a:t>
            </a:r>
          </a:p>
          <a:p>
            <a:pPr lvl="4"/>
            <a:r>
              <a:rPr kumimoji="1" lang="cs-CZ" altLang="ja-JP"/>
              <a:t>Pátá úroveň</a:t>
            </a:r>
            <a:endParaRPr kumimoji="1" lang="ja-JP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2940-7D3A-4CB0-BA78-A6B50EA5C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48B8-F906-457F-96A0-38D845D07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continuum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48B8-F906-457F-96A0-38D845D07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altLang="ja-JP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altLang="ja-JP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ja-JP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altLang="ja-JP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altLang="ja-JP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altLang="ja-JP"/>
              <a:t>Po kliknutí můžete upravovat styly textu v předloze.</a:t>
            </a:r>
          </a:p>
          <a:p>
            <a:pPr lvl="1"/>
            <a:r>
              <a:rPr lang="cs-CZ" altLang="ja-JP"/>
              <a:t>Druhá úroveň</a:t>
            </a:r>
          </a:p>
          <a:p>
            <a:pPr lvl="2"/>
            <a:r>
              <a:rPr lang="cs-CZ" altLang="ja-JP"/>
              <a:t>Třetí úroveň</a:t>
            </a:r>
          </a:p>
          <a:p>
            <a:pPr lvl="3"/>
            <a:r>
              <a:rPr lang="cs-CZ" altLang="ja-JP"/>
              <a:t>Čtvrtá úroveň</a:t>
            </a:r>
          </a:p>
          <a:p>
            <a:pPr lvl="4"/>
            <a:r>
              <a:rPr lang="cs-CZ" altLang="ja-JP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2C091-4C48-4EFC-B402-0F92DC5B2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cs-CZ" altLang="ja-JP" dirty="0"/>
              <a:t>SPECIFIKA SLOVNÍ ZÁSOBY</a:t>
            </a:r>
            <a:endParaRPr kumimoji="1" lang="ja-JP" alt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B35945-EDBD-44D5-A7A8-14D3AE6BB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cs-CZ" altLang="ja-JP" dirty="0"/>
              <a:t>Úvod do studia I.</a:t>
            </a:r>
          </a:p>
          <a:p>
            <a:r>
              <a:rPr lang="cs-CZ" altLang="ja-JP" dirty="0"/>
              <a:t>Petra Kanasugi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65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Muehleisen</a:t>
            </a:r>
            <a:r>
              <a:rPr lang="en-US" altLang="ja-JP" dirty="0"/>
              <a:t> and Imai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4128" y="1666875"/>
            <a:ext cx="9720073" cy="4642485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sz="5100" dirty="0"/>
              <a:t>Jap</a:t>
            </a:r>
            <a:r>
              <a:rPr kumimoji="1" lang="cs-CZ" altLang="ja-JP" sz="5100" dirty="0" err="1"/>
              <a:t>onština</a:t>
            </a:r>
            <a:r>
              <a:rPr kumimoji="1" lang="cs-CZ" altLang="ja-JP" sz="5100" dirty="0"/>
              <a:t> má dvě sady sloves:</a:t>
            </a:r>
          </a:p>
          <a:p>
            <a:endParaRPr kumimoji="1" lang="en-US" altLang="ja-JP" sz="5100" dirty="0"/>
          </a:p>
          <a:p>
            <a:pPr lvl="1"/>
            <a:r>
              <a:rPr lang="en-US" altLang="ja-JP" sz="5100" dirty="0"/>
              <a:t>Directional Path Verbs (DP verbs)</a:t>
            </a:r>
          </a:p>
          <a:p>
            <a:r>
              <a:rPr lang="en-US" altLang="ja-JP" sz="5100" i="1" dirty="0" err="1"/>
              <a:t>deru</a:t>
            </a:r>
            <a:r>
              <a:rPr lang="en-US" altLang="ja-JP" sz="5100" dirty="0"/>
              <a:t> (go out, leave)</a:t>
            </a:r>
            <a:r>
              <a:rPr lang="cs-CZ" altLang="ja-JP" sz="5100" dirty="0"/>
              <a:t>, </a:t>
            </a:r>
            <a:r>
              <a:rPr lang="cs-CZ" altLang="ja-JP" sz="5100" i="1" dirty="0"/>
              <a:t>h</a:t>
            </a:r>
            <a:r>
              <a:rPr lang="en-US" altLang="ja-JP" sz="5100" i="1" dirty="0" err="1"/>
              <a:t>airu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(enter)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iku</a:t>
            </a:r>
            <a:r>
              <a:rPr lang="cs-CZ" altLang="ja-JP" sz="5100" i="1" dirty="0"/>
              <a:t> </a:t>
            </a:r>
            <a:r>
              <a:rPr lang="en-US" altLang="ja-JP" sz="5100" dirty="0"/>
              <a:t>(go)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kaeru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(return)</a:t>
            </a:r>
            <a:r>
              <a:rPr lang="cs-CZ" altLang="ja-JP" sz="5100" dirty="0"/>
              <a:t>, </a:t>
            </a:r>
            <a:r>
              <a:rPr lang="en-US" altLang="ja-JP" sz="5100" i="1" dirty="0"/>
              <a:t>kuru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(come)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modoru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(return)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oriru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(go down/get off)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sagaru</a:t>
            </a:r>
            <a:r>
              <a:rPr kumimoji="1" lang="en-US" altLang="ja-JP" sz="5100" dirty="0"/>
              <a:t> (</a:t>
            </a:r>
            <a:r>
              <a:rPr lang="en-US" altLang="ja-JP" sz="5100" dirty="0"/>
              <a:t>fall/step back</a:t>
            </a:r>
            <a:r>
              <a:rPr kumimoji="1" lang="en-US" altLang="ja-JP" sz="5100" dirty="0"/>
              <a:t>)</a:t>
            </a:r>
            <a:r>
              <a:rPr kumimoji="1" lang="cs-CZ" altLang="ja-JP" sz="5100" dirty="0"/>
              <a:t>, </a:t>
            </a:r>
            <a:r>
              <a:rPr lang="en-US" altLang="ja-JP" sz="5100" i="1" dirty="0" err="1"/>
              <a:t>saru</a:t>
            </a:r>
            <a:r>
              <a:rPr lang="en-US" altLang="ja-JP" sz="5100" dirty="0"/>
              <a:t> (leave)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susumu</a:t>
            </a:r>
            <a:r>
              <a:rPr lang="cs-CZ" altLang="ja-JP" sz="5100" i="1" dirty="0"/>
              <a:t> </a:t>
            </a:r>
            <a:r>
              <a:rPr lang="en-US" altLang="ja-JP" sz="5100" dirty="0"/>
              <a:t>(advance)</a:t>
            </a:r>
            <a:endParaRPr lang="ja-JP" altLang="en-US" sz="5100" dirty="0"/>
          </a:p>
          <a:p>
            <a:pPr lvl="1"/>
            <a:endParaRPr lang="en-US" altLang="ja-JP" sz="5100" dirty="0"/>
          </a:p>
          <a:p>
            <a:pPr lvl="1"/>
            <a:r>
              <a:rPr kumimoji="1" lang="en-US" altLang="ja-JP" sz="5100" dirty="0"/>
              <a:t>Ground Path Verbs (GP verbs)</a:t>
            </a:r>
            <a:endParaRPr kumimoji="1" lang="cs-CZ" altLang="ja-JP" sz="5100" dirty="0"/>
          </a:p>
          <a:p>
            <a:r>
              <a:rPr kumimoji="1" lang="en-US" altLang="ja-JP" sz="5100" dirty="0" err="1">
                <a:highlight>
                  <a:srgbClr val="00FFFF"/>
                </a:highlight>
              </a:rPr>
              <a:t>koeru</a:t>
            </a:r>
            <a:r>
              <a:rPr kumimoji="1" lang="en-US" altLang="ja-JP" sz="5100" dirty="0">
                <a:highlight>
                  <a:srgbClr val="00FFFF"/>
                </a:highlight>
              </a:rPr>
              <a:t> (</a:t>
            </a:r>
            <a:r>
              <a:rPr lang="en-US" altLang="ja-JP" sz="5100" dirty="0">
                <a:highlight>
                  <a:srgbClr val="00FFFF"/>
                </a:highlight>
              </a:rPr>
              <a:t>go over</a:t>
            </a:r>
            <a:r>
              <a:rPr kumimoji="1" lang="en-US" altLang="ja-JP" sz="5100" dirty="0">
                <a:highlight>
                  <a:srgbClr val="00FFFF"/>
                </a:highlight>
              </a:rPr>
              <a:t>)</a:t>
            </a:r>
            <a:r>
              <a:rPr kumimoji="1" lang="cs-CZ" altLang="ja-JP" sz="5100" dirty="0"/>
              <a:t>, </a:t>
            </a:r>
            <a:r>
              <a:rPr lang="en-US" altLang="ja-JP" sz="5100" i="1" dirty="0" err="1"/>
              <a:t>kudaru</a:t>
            </a:r>
            <a:r>
              <a:rPr lang="en-US" altLang="ja-JP" sz="5100" dirty="0"/>
              <a:t> (go down)</a:t>
            </a:r>
            <a:r>
              <a:rPr lang="cs-CZ" altLang="ja-JP" sz="5100" dirty="0"/>
              <a:t>, </a:t>
            </a:r>
            <a:r>
              <a:rPr lang="en-US" altLang="ja-JP" sz="5100" i="1" dirty="0" err="1"/>
              <a:t>kuguru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(go under)</a:t>
            </a:r>
            <a:r>
              <a:rPr lang="cs-CZ" altLang="ja-JP" sz="5100" dirty="0"/>
              <a:t>, </a:t>
            </a:r>
            <a:r>
              <a:rPr lang="en-US" altLang="ja-JP" sz="5100" i="1" dirty="0" err="1">
                <a:highlight>
                  <a:srgbClr val="00FFFF"/>
                </a:highlight>
              </a:rPr>
              <a:t>nukeru</a:t>
            </a:r>
            <a:r>
              <a:rPr lang="cs-CZ" altLang="ja-JP" sz="5100" i="1" dirty="0">
                <a:highlight>
                  <a:srgbClr val="00FFFF"/>
                </a:highlight>
              </a:rPr>
              <a:t> </a:t>
            </a:r>
            <a:r>
              <a:rPr lang="en-US" altLang="ja-JP" sz="5100" dirty="0">
                <a:highlight>
                  <a:srgbClr val="00FFFF"/>
                </a:highlight>
              </a:rPr>
              <a:t>(come out</a:t>
            </a:r>
            <a:r>
              <a:rPr lang="en-US" altLang="ja-JP" sz="5100" dirty="0"/>
              <a:t>)</a:t>
            </a:r>
            <a:r>
              <a:rPr lang="cs-CZ" altLang="ja-JP" sz="5100" dirty="0"/>
              <a:t>, </a:t>
            </a:r>
            <a:r>
              <a:rPr lang="en-US" altLang="ja-JP" sz="5100" i="1" dirty="0"/>
              <a:t>to</a:t>
            </a:r>
            <a:r>
              <a:rPr lang="cs-CZ" altLang="ja-JP" sz="5100" i="1" dirty="0"/>
              <a:t>o</a:t>
            </a:r>
            <a:r>
              <a:rPr lang="en-US" altLang="ja-JP" sz="5100" i="1" dirty="0" err="1"/>
              <a:t>ru</a:t>
            </a:r>
            <a:r>
              <a:rPr lang="cs-CZ" altLang="ja-JP" sz="5100" i="1" dirty="0"/>
              <a:t> </a:t>
            </a:r>
            <a:r>
              <a:rPr lang="en-US" altLang="ja-JP" sz="5100" dirty="0"/>
              <a:t>(go through)</a:t>
            </a:r>
            <a:r>
              <a:rPr lang="cs-CZ" altLang="ja-JP" sz="5100" dirty="0"/>
              <a:t>, </a:t>
            </a:r>
            <a:r>
              <a:rPr lang="en-US" altLang="ja-JP" sz="5100" i="1" dirty="0" err="1">
                <a:highlight>
                  <a:srgbClr val="00FFFF"/>
                </a:highlight>
              </a:rPr>
              <a:t>wataru</a:t>
            </a:r>
            <a:r>
              <a:rPr lang="cs-CZ" altLang="ja-JP" sz="5100" i="1" dirty="0">
                <a:highlight>
                  <a:srgbClr val="00FFFF"/>
                </a:highlight>
              </a:rPr>
              <a:t> </a:t>
            </a:r>
            <a:r>
              <a:rPr lang="en-US" altLang="ja-JP" sz="5100" dirty="0">
                <a:highlight>
                  <a:srgbClr val="00FFFF"/>
                </a:highlight>
              </a:rPr>
              <a:t>(go across)</a:t>
            </a:r>
            <a:endParaRPr lang="en-US" altLang="ja-JP" sz="3200" dirty="0">
              <a:highlight>
                <a:srgbClr val="00FFFF"/>
              </a:highlight>
            </a:endParaRPr>
          </a:p>
          <a:p>
            <a:r>
              <a:rPr kumimoji="1" lang="en-US" altLang="ja-JP" sz="3200" dirty="0"/>
              <a:t>                            </a:t>
            </a:r>
          </a:p>
          <a:p>
            <a:pPr lvl="1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77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21030"/>
            <a:ext cx="344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err="1">
                <a:latin typeface="+mj-lt"/>
              </a:rPr>
              <a:t>Wataru</a:t>
            </a:r>
            <a:r>
              <a:rPr kumimoji="1" lang="cs-CZ" altLang="ja-JP" sz="4400" dirty="0">
                <a:latin typeface="+mj-lt"/>
              </a:rPr>
              <a:t> </a:t>
            </a:r>
            <a:r>
              <a:rPr kumimoji="1" lang="ja-JP" altLang="en-US" sz="4400" i="1" dirty="0">
                <a:latin typeface="+mj-lt"/>
              </a:rPr>
              <a:t>　渡る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62149" y="1489490"/>
            <a:ext cx="7724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1. </a:t>
            </a:r>
            <a:r>
              <a:rPr lang="ja-JP" altLang="en-US" sz="2800" dirty="0"/>
              <a:t>淳は　　　川</a:t>
            </a:r>
            <a:r>
              <a:rPr lang="en-US" altLang="ja-JP" sz="2800" dirty="0"/>
              <a:t>/</a:t>
            </a:r>
            <a:r>
              <a:rPr lang="ja-JP" altLang="en-US" sz="2800" dirty="0"/>
              <a:t>道を　　渡った。</a:t>
            </a:r>
            <a:endParaRPr lang="ja-JP" altLang="ja-JP" sz="2800" i="1" dirty="0"/>
          </a:p>
          <a:p>
            <a:r>
              <a:rPr lang="en-US" altLang="ja-JP" sz="2800" dirty="0"/>
              <a:t>    Jun TOP river/street ACC  cross-PAST</a:t>
            </a:r>
            <a:endParaRPr lang="ja-JP" altLang="ja-JP" sz="2800" dirty="0"/>
          </a:p>
          <a:p>
            <a:r>
              <a:rPr lang="en-US" altLang="ja-JP" sz="2800" dirty="0"/>
              <a:t>    ‘Jun crossed the river/street.’</a:t>
            </a:r>
            <a:endParaRPr lang="ja-JP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62149" y="3259204"/>
            <a:ext cx="601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2. *</a:t>
            </a:r>
            <a:r>
              <a:rPr lang="ja-JP" altLang="en-US" sz="2800" dirty="0"/>
              <a:t>淳は　　部屋を　　渡った。</a:t>
            </a:r>
            <a:r>
              <a:rPr lang="en-US" altLang="ja-JP" sz="2800" dirty="0"/>
              <a:t>       </a:t>
            </a:r>
            <a:r>
              <a:rPr lang="ja-JP" altLang="en-US" sz="2800" dirty="0"/>
              <a:t>　　　　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Jun TOP </a:t>
            </a:r>
            <a:r>
              <a:rPr lang="ja-JP" altLang="en-US" sz="2800" dirty="0"/>
              <a:t>　</a:t>
            </a:r>
            <a:r>
              <a:rPr lang="en-US" altLang="ja-JP" sz="2800" dirty="0"/>
              <a:t>room ACC cross-PAST</a:t>
            </a:r>
            <a:endParaRPr lang="ja-JP" altLang="ja-JP" sz="2800" dirty="0"/>
          </a:p>
          <a:p>
            <a:r>
              <a:rPr lang="en-US" altLang="ja-JP" sz="2800" dirty="0"/>
              <a:t>      ‘Jun crossed the room.’</a:t>
            </a:r>
            <a:endParaRPr lang="ja-JP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5950" y="5028918"/>
            <a:ext cx="5848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3. *</a:t>
            </a:r>
            <a:r>
              <a:rPr lang="ja-JP" altLang="en-US" sz="2800" dirty="0"/>
              <a:t>淳は　　山を　　　　渡った。</a:t>
            </a:r>
            <a:endParaRPr lang="ja-JP" altLang="ja-JP" sz="2800" i="1" dirty="0"/>
          </a:p>
          <a:p>
            <a:r>
              <a:rPr lang="en-US" altLang="ja-JP" sz="2800" dirty="0"/>
              <a:t>      Jun TOP mountain ACC cross-PAST</a:t>
            </a:r>
            <a:endParaRPr lang="ja-JP" altLang="ja-JP" sz="2800" dirty="0"/>
          </a:p>
          <a:p>
            <a:r>
              <a:rPr lang="en-US" altLang="ja-JP" sz="2800" dirty="0"/>
              <a:t>     ‘Jun crossed the mountain.’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99755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19199" y="1582654"/>
            <a:ext cx="97536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4. </a:t>
            </a:r>
            <a:r>
              <a:rPr lang="ja-JP" altLang="en-US" sz="2800" dirty="0"/>
              <a:t>淳は　</a:t>
            </a:r>
            <a:r>
              <a:rPr lang="cs-CZ" altLang="ja-JP" sz="2800" dirty="0"/>
              <a:t> </a:t>
            </a:r>
            <a:r>
              <a:rPr lang="ja-JP" altLang="en-US" sz="2800" dirty="0"/>
              <a:t>神奈川から</a:t>
            </a:r>
            <a:r>
              <a:rPr lang="cs-CZ" altLang="ja-JP" sz="2800" dirty="0"/>
              <a:t>      </a:t>
            </a:r>
            <a:r>
              <a:rPr lang="ja-JP" altLang="en-US" sz="2800" dirty="0"/>
              <a:t>千葉に</a:t>
            </a:r>
            <a:r>
              <a:rPr lang="cs-CZ" altLang="ja-JP" sz="2800" dirty="0"/>
              <a:t>   </a:t>
            </a:r>
            <a:r>
              <a:rPr lang="ja-JP" altLang="en-US" sz="2800" dirty="0"/>
              <a:t>（船で）</a:t>
            </a:r>
            <a:r>
              <a:rPr lang="cs-CZ" altLang="ja-JP" sz="2800" dirty="0"/>
              <a:t>   </a:t>
            </a:r>
            <a:r>
              <a:rPr lang="ja-JP" altLang="en-US" sz="2800" dirty="0"/>
              <a:t>渡った。</a:t>
            </a:r>
            <a:endParaRPr lang="ja-JP" altLang="ja-JP" sz="2800" i="1" dirty="0"/>
          </a:p>
          <a:p>
            <a:r>
              <a:rPr lang="en-US" altLang="ja-JP" sz="2800" dirty="0"/>
              <a:t>   Jun TOP K</a:t>
            </a:r>
            <a:r>
              <a:rPr lang="cs-CZ" altLang="ja-JP" sz="2800" dirty="0" err="1"/>
              <a:t>anagawa</a:t>
            </a:r>
            <a:r>
              <a:rPr lang="en-US" altLang="ja-JP" sz="2800" dirty="0"/>
              <a:t> </a:t>
            </a:r>
            <a:r>
              <a:rPr lang="cs-CZ" altLang="ja-JP" sz="2800" dirty="0"/>
              <a:t>ABL</a:t>
            </a:r>
            <a:r>
              <a:rPr lang="en-US" altLang="ja-JP" sz="2800" dirty="0"/>
              <a:t> C</a:t>
            </a:r>
            <a:r>
              <a:rPr lang="cs-CZ" altLang="ja-JP" sz="2800" dirty="0" err="1"/>
              <a:t>hiba</a:t>
            </a:r>
            <a:r>
              <a:rPr lang="en-US" altLang="ja-JP" sz="2800" dirty="0"/>
              <a:t> </a:t>
            </a:r>
            <a:r>
              <a:rPr lang="cs-CZ" altLang="ja-JP" sz="2800" dirty="0"/>
              <a:t>LOC</a:t>
            </a:r>
            <a:r>
              <a:rPr lang="en-US" altLang="ja-JP" sz="2800" dirty="0"/>
              <a:t> (beat by)  cross-PAST</a:t>
            </a:r>
            <a:endParaRPr lang="ja-JP" altLang="ja-JP" sz="2800" dirty="0"/>
          </a:p>
          <a:p>
            <a:r>
              <a:rPr lang="en-US" altLang="ja-JP" sz="2800" dirty="0"/>
              <a:t>    ‘Jun crossed from Kanagawa to Chiba (by boat).’</a:t>
            </a:r>
            <a:endParaRPr lang="ja-JP" altLang="ja-JP" sz="2800" dirty="0"/>
          </a:p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9199" y="3724779"/>
            <a:ext cx="952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5. *</a:t>
            </a:r>
            <a:r>
              <a:rPr lang="ja-JP" altLang="en-US" sz="2800" dirty="0"/>
              <a:t>淳は　</a:t>
            </a:r>
            <a:r>
              <a:rPr lang="cs-CZ" altLang="ja-JP" sz="2800" dirty="0"/>
              <a:t> </a:t>
            </a:r>
            <a:r>
              <a:rPr lang="ja-JP" altLang="en-US" sz="2800" dirty="0"/>
              <a:t>埼玉から</a:t>
            </a:r>
            <a:r>
              <a:rPr lang="cs-CZ" altLang="ja-JP" sz="2800" dirty="0"/>
              <a:t>     </a:t>
            </a:r>
            <a:r>
              <a:rPr lang="ja-JP" altLang="en-US" sz="2800" dirty="0"/>
              <a:t>神奈川に</a:t>
            </a:r>
            <a:r>
              <a:rPr lang="cs-CZ" altLang="ja-JP" sz="2800" dirty="0"/>
              <a:t>           </a:t>
            </a:r>
            <a:r>
              <a:rPr lang="ja-JP" altLang="en-US" sz="2800" dirty="0"/>
              <a:t>渡った。</a:t>
            </a:r>
            <a:endParaRPr lang="ja-JP" altLang="ja-JP" sz="2800" i="1" dirty="0"/>
          </a:p>
          <a:p>
            <a:r>
              <a:rPr lang="ja-JP" altLang="en-US" sz="2800" i="1" dirty="0"/>
              <a:t>　</a:t>
            </a:r>
            <a:r>
              <a:rPr lang="en-US" altLang="ja-JP" sz="2800" dirty="0"/>
              <a:t> Jun TOP S</a:t>
            </a:r>
            <a:r>
              <a:rPr lang="cs-CZ" altLang="ja-JP" sz="2800" dirty="0" err="1"/>
              <a:t>aitama</a:t>
            </a:r>
            <a:r>
              <a:rPr lang="cs-CZ" altLang="ja-JP" sz="2800" dirty="0"/>
              <a:t> ABL </a:t>
            </a:r>
            <a:r>
              <a:rPr lang="en-US" altLang="ja-JP" sz="2800" dirty="0"/>
              <a:t>K</a:t>
            </a:r>
            <a:r>
              <a:rPr lang="cs-CZ" altLang="ja-JP" sz="2800" dirty="0" err="1"/>
              <a:t>anagawa</a:t>
            </a:r>
            <a:r>
              <a:rPr lang="cs-CZ" altLang="ja-JP" sz="2800" dirty="0"/>
              <a:t> LOC </a:t>
            </a:r>
            <a:r>
              <a:rPr lang="en-US" altLang="ja-JP" sz="2800" dirty="0"/>
              <a:t> to cross-PAST</a:t>
            </a:r>
            <a:endParaRPr lang="ja-JP" altLang="ja-JP" sz="2800" dirty="0"/>
          </a:p>
          <a:p>
            <a:r>
              <a:rPr lang="en-US" altLang="ja-JP" sz="2800" dirty="0"/>
              <a:t>      ‘Jun crossed from Saitama to Kanagawa.’</a:t>
            </a:r>
            <a:endParaRPr lang="ja-JP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3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70" y="2828925"/>
            <a:ext cx="5300663" cy="12001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12573" y="4447309"/>
            <a:ext cx="491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Century" panose="02040604050505020304" pitchFamily="18" charset="0"/>
              </a:rPr>
              <a:t>Figure 1. </a:t>
            </a:r>
            <a:r>
              <a:rPr lang="en-US" altLang="ja-JP" i="1" dirty="0">
                <a:latin typeface="Century" panose="02040604050505020304" pitchFamily="18" charset="0"/>
              </a:rPr>
              <a:t>Schematic representation of</a:t>
            </a:r>
            <a:r>
              <a:rPr lang="en-US" altLang="ja-JP" dirty="0"/>
              <a:t> </a:t>
            </a:r>
            <a:r>
              <a:rPr lang="en-US" altLang="ja-JP" dirty="0" err="1"/>
              <a:t>wataru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084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152400" y="334178"/>
            <a:ext cx="344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err="1">
                <a:latin typeface="+mj-lt"/>
              </a:rPr>
              <a:t>Koeru</a:t>
            </a:r>
            <a:r>
              <a:rPr lang="cs-CZ" altLang="ja-JP" sz="4400" dirty="0">
                <a:latin typeface="+mj-lt"/>
              </a:rPr>
              <a:t> </a:t>
            </a:r>
            <a:r>
              <a:rPr lang="ja-JP" altLang="en-US" sz="4400" dirty="0">
                <a:latin typeface="+mj-lt"/>
              </a:rPr>
              <a:t>超える</a:t>
            </a:r>
            <a:endParaRPr kumimoji="1" lang="ja-JP" altLang="en-US" sz="4400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4479" y="3139332"/>
            <a:ext cx="90630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2.</a:t>
            </a:r>
            <a:r>
              <a:rPr lang="en-US" altLang="ja-JP" sz="2800" i="1" dirty="0"/>
              <a:t> </a:t>
            </a:r>
            <a:r>
              <a:rPr lang="ja-JP" altLang="en-US" sz="2800" i="1" dirty="0"/>
              <a:t>その男の子は　その塀を　　軽々と　超えた。</a:t>
            </a:r>
            <a:endParaRPr lang="ja-JP" altLang="ja-JP" sz="2800" i="1" dirty="0"/>
          </a:p>
          <a:p>
            <a:r>
              <a:rPr lang="en-US" altLang="ja-JP" sz="2800" dirty="0"/>
              <a:t>    that   boy TOP   that wall ACC   easily      go-over-PAST</a:t>
            </a:r>
            <a:endParaRPr lang="ja-JP" altLang="ja-JP" sz="2800" dirty="0"/>
          </a:p>
          <a:p>
            <a:r>
              <a:rPr lang="en-US" altLang="ja-JP" sz="2800" dirty="0"/>
              <a:t>   ‘That boy went over that wall easily.’</a:t>
            </a:r>
            <a:endParaRPr lang="ja-JP" altLang="ja-JP" sz="2800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64479" y="1447087"/>
            <a:ext cx="94217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1. </a:t>
            </a:r>
            <a:r>
              <a:rPr lang="ja-JP" altLang="en-US" sz="2800" dirty="0"/>
              <a:t>一行は　　箱根の　　山を　　　　越えた。</a:t>
            </a:r>
            <a:endParaRPr lang="ja-JP" altLang="ja-JP" sz="2800" i="1" dirty="0"/>
          </a:p>
          <a:p>
            <a:r>
              <a:rPr lang="en-US" altLang="ja-JP" sz="2800" dirty="0"/>
              <a:t>    group TOP Hakone GEN mountain ACC go-over-PAST</a:t>
            </a:r>
            <a:endParaRPr lang="ja-JP" altLang="ja-JP" sz="2800" dirty="0"/>
          </a:p>
          <a:p>
            <a:r>
              <a:rPr lang="en-US" altLang="ja-JP" sz="2800" dirty="0"/>
              <a:t>   ‘The group went over the Hakone Mountains.’</a:t>
            </a:r>
            <a:endParaRPr lang="ja-JP" altLang="ja-JP" sz="2800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64479" y="4861829"/>
            <a:ext cx="76074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3. </a:t>
            </a:r>
            <a:r>
              <a:rPr lang="ja-JP" altLang="en-US" sz="2800" dirty="0"/>
              <a:t>一行は　　国境</a:t>
            </a:r>
            <a:r>
              <a:rPr lang="en-US" altLang="ja-JP" sz="2800" dirty="0"/>
              <a:t>/</a:t>
            </a:r>
            <a:r>
              <a:rPr lang="ja-JP" altLang="en-US" sz="2800" dirty="0"/>
              <a:t>砂漠を　　</a:t>
            </a:r>
            <a:r>
              <a:rPr lang="cs-CZ" altLang="ja-JP" sz="2800" dirty="0"/>
              <a:t> </a:t>
            </a:r>
            <a:r>
              <a:rPr lang="ja-JP" altLang="en-US" sz="2800" dirty="0"/>
              <a:t>超えた。</a:t>
            </a:r>
            <a:endParaRPr lang="ja-JP" altLang="ja-JP" sz="2800" i="1" dirty="0"/>
          </a:p>
          <a:p>
            <a:r>
              <a:rPr lang="en-US" altLang="ja-JP" sz="2800" dirty="0"/>
              <a:t>    group TOP border/desert</a:t>
            </a:r>
            <a:r>
              <a:rPr lang="cs-CZ" altLang="ja-JP" sz="2800" dirty="0"/>
              <a:t> </a:t>
            </a:r>
            <a:r>
              <a:rPr lang="en-US" altLang="ja-JP" sz="2800" dirty="0"/>
              <a:t>ACC go-over-PAST</a:t>
            </a:r>
            <a:endParaRPr lang="ja-JP" altLang="ja-JP" sz="2800" dirty="0"/>
          </a:p>
          <a:p>
            <a:r>
              <a:rPr lang="en-US" altLang="ja-JP" sz="2800" dirty="0"/>
              <a:t>    ‘The group crossed the border/desert.’</a:t>
            </a:r>
            <a:endParaRPr lang="ja-JP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87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20865" y="2073374"/>
            <a:ext cx="7113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4. </a:t>
            </a:r>
            <a:r>
              <a:rPr lang="en-US" altLang="ja-JP" sz="2800" i="1" dirty="0"/>
              <a:t>?</a:t>
            </a:r>
            <a:r>
              <a:rPr lang="ja-JP" altLang="en-US" sz="2800" i="1" dirty="0"/>
              <a:t>一行は　　川を　　越えた。</a:t>
            </a:r>
            <a:endParaRPr lang="ja-JP" altLang="ja-JP" sz="2800" i="1" dirty="0"/>
          </a:p>
          <a:p>
            <a:r>
              <a:rPr lang="en-US" altLang="ja-JP" sz="2800" dirty="0"/>
              <a:t>      group TOP river ACC go-over-PAST</a:t>
            </a:r>
            <a:endParaRPr lang="ja-JP" altLang="ja-JP" sz="2800" dirty="0"/>
          </a:p>
          <a:p>
            <a:r>
              <a:rPr lang="en-US" altLang="ja-JP" sz="2800" dirty="0"/>
              <a:t>      ‘The group crossed the river.’</a:t>
            </a:r>
            <a:endParaRPr lang="ja-JP" altLang="ja-JP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2520865" y="3900586"/>
            <a:ext cx="6989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5. </a:t>
            </a:r>
            <a:r>
              <a:rPr lang="en-US" altLang="ja-JP" sz="2800" i="1" dirty="0"/>
              <a:t>*</a:t>
            </a:r>
            <a:r>
              <a:rPr lang="ja-JP" altLang="en-US" sz="2800" i="1" dirty="0"/>
              <a:t>一行は　　鳥居を</a:t>
            </a:r>
            <a:r>
              <a:rPr lang="cs-CZ" altLang="ja-JP" sz="2800" i="1" dirty="0"/>
              <a:t>            </a:t>
            </a:r>
            <a:r>
              <a:rPr lang="ja-JP" altLang="en-US" sz="2800" i="1" dirty="0"/>
              <a:t>超えた。</a:t>
            </a:r>
            <a:endParaRPr lang="en-US" altLang="ja-JP" sz="2800" i="1" dirty="0"/>
          </a:p>
          <a:p>
            <a:r>
              <a:rPr lang="en-US" altLang="ja-JP" sz="2800" dirty="0"/>
              <a:t>    group TOP shrine-gate</a:t>
            </a:r>
            <a:r>
              <a:rPr lang="cs-CZ" altLang="ja-JP" sz="2800" dirty="0"/>
              <a:t> </a:t>
            </a:r>
            <a:r>
              <a:rPr lang="en-US" altLang="ja-JP" sz="2800" dirty="0"/>
              <a:t>ACC go-over-PAST</a:t>
            </a:r>
            <a:endParaRPr lang="ja-JP" altLang="ja-JP" sz="2800" dirty="0"/>
          </a:p>
          <a:p>
            <a:r>
              <a:rPr lang="en-US" altLang="ja-JP" sz="2800" dirty="0"/>
              <a:t>      ‘The group went through the shrine gate.’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02885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28" y="2281239"/>
            <a:ext cx="6179344" cy="22955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12573" y="4727866"/>
            <a:ext cx="530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Century" panose="02040604050505020304" pitchFamily="18" charset="0"/>
              </a:rPr>
              <a:t>Figure 2. Two </a:t>
            </a:r>
            <a:r>
              <a:rPr lang="en-US" altLang="ja-JP" i="1" dirty="0">
                <a:latin typeface="Century" panose="02040604050505020304" pitchFamily="18" charset="0"/>
              </a:rPr>
              <a:t>schematic representation of</a:t>
            </a:r>
            <a:r>
              <a:rPr lang="en-US" altLang="ja-JP" dirty="0"/>
              <a:t>  </a:t>
            </a:r>
            <a:r>
              <a:rPr lang="en-US" altLang="ja-JP" dirty="0" err="1"/>
              <a:t>koeru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28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550" y="85726"/>
            <a:ext cx="344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err="1">
                <a:latin typeface="+mj-lt"/>
              </a:rPr>
              <a:t>Nukeru</a:t>
            </a:r>
            <a:r>
              <a:rPr lang="cs-CZ" altLang="ja-JP" sz="4400" dirty="0">
                <a:latin typeface="+mj-lt"/>
              </a:rPr>
              <a:t> </a:t>
            </a:r>
            <a:r>
              <a:rPr lang="ja-JP" altLang="en-US" sz="4400" dirty="0">
                <a:latin typeface="+mj-lt"/>
              </a:rPr>
              <a:t>抜ける</a:t>
            </a:r>
            <a:endParaRPr kumimoji="1" lang="ja-JP" altLang="en-US" sz="4400" dirty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5184" y="769442"/>
            <a:ext cx="10007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1. </a:t>
            </a:r>
            <a:r>
              <a:rPr lang="ja-JP" altLang="en-US" sz="2800" dirty="0"/>
              <a:t>私は</a:t>
            </a:r>
            <a:r>
              <a:rPr lang="en-US" altLang="ja-JP" sz="2800" i="1" dirty="0"/>
              <a:t> </a:t>
            </a:r>
            <a:r>
              <a:rPr lang="ja-JP" altLang="en-US" sz="2800" i="1" dirty="0"/>
              <a:t>　狭い路地を　　　抜けた。</a:t>
            </a:r>
            <a:endParaRPr lang="ja-JP" altLang="ja-JP" sz="2800" i="1" dirty="0"/>
          </a:p>
          <a:p>
            <a:r>
              <a:rPr lang="en-US" altLang="ja-JP" sz="2800" dirty="0"/>
              <a:t>    I TOP </a:t>
            </a:r>
            <a:r>
              <a:rPr lang="ja-JP" altLang="en-US" sz="2800" dirty="0"/>
              <a:t>　</a:t>
            </a:r>
            <a:r>
              <a:rPr lang="en-US" altLang="ja-JP" sz="2800" dirty="0"/>
              <a:t>narrow road ACC go-out-of-PAST</a:t>
            </a:r>
            <a:endParaRPr lang="ja-JP" altLang="ja-JP" sz="2800" dirty="0"/>
          </a:p>
          <a:p>
            <a:r>
              <a:rPr lang="en-US" altLang="ja-JP" sz="2800" dirty="0"/>
              <a:t>   ‘I passed through a narrow road</a:t>
            </a:r>
            <a:r>
              <a:rPr lang="ja-JP" altLang="en-US" sz="2800" dirty="0"/>
              <a:t>　</a:t>
            </a:r>
            <a:r>
              <a:rPr lang="en-US" altLang="ja-JP" sz="2800" dirty="0"/>
              <a:t>(out into a wide open space).’</a:t>
            </a:r>
            <a:endParaRPr lang="ja-JP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5184" y="2231381"/>
            <a:ext cx="8026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2. </a:t>
            </a:r>
            <a:r>
              <a:rPr lang="ja-JP" altLang="en-US" sz="2800" dirty="0"/>
              <a:t>私は　人込みを</a:t>
            </a:r>
            <a:r>
              <a:rPr lang="cs-CZ" altLang="ja-JP" sz="2800" dirty="0"/>
              <a:t>  </a:t>
            </a:r>
            <a:r>
              <a:rPr lang="ja-JP" altLang="en-US" sz="2800" dirty="0"/>
              <a:t>抜けた。</a:t>
            </a:r>
            <a:endParaRPr lang="ja-JP" altLang="ja-JP" sz="2800" i="1" dirty="0"/>
          </a:p>
          <a:p>
            <a:r>
              <a:rPr lang="en-US" altLang="ja-JP" sz="2800" dirty="0"/>
              <a:t>    I TOP </a:t>
            </a:r>
            <a:r>
              <a:rPr lang="cs-CZ" altLang="ja-JP" sz="2800" dirty="0"/>
              <a:t> </a:t>
            </a:r>
            <a:r>
              <a:rPr lang="en-US" altLang="ja-JP" sz="2800" dirty="0"/>
              <a:t>crowd </a:t>
            </a:r>
            <a:r>
              <a:rPr lang="cs-CZ" altLang="ja-JP" sz="2800" dirty="0"/>
              <a:t>ACC</a:t>
            </a:r>
            <a:r>
              <a:rPr lang="en-US" altLang="ja-JP" sz="2800" dirty="0"/>
              <a:t> go-out-of-PAST</a:t>
            </a:r>
            <a:endParaRPr lang="ja-JP" altLang="ja-JP" sz="2800" dirty="0"/>
          </a:p>
          <a:p>
            <a:r>
              <a:rPr lang="en-US" altLang="ja-JP" sz="2800" dirty="0"/>
              <a:t>   ‘I passed through the crowd.’ </a:t>
            </a:r>
            <a:endParaRPr lang="ja-JP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5183" y="3693319"/>
            <a:ext cx="7615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3. ?</a:t>
            </a:r>
            <a:r>
              <a:rPr lang="ja-JP" altLang="en-US" sz="2800" dirty="0"/>
              <a:t>私は　大通りを       抜けた。</a:t>
            </a:r>
            <a:endParaRPr lang="ja-JP" altLang="ja-JP" sz="2800" i="1" dirty="0"/>
          </a:p>
          <a:p>
            <a:r>
              <a:rPr lang="en-US" altLang="ja-JP" sz="2800" dirty="0"/>
              <a:t>      I TOP  big road ACC go-out-of-PAST</a:t>
            </a:r>
            <a:endParaRPr lang="ja-JP" altLang="ja-JP" sz="2800" dirty="0"/>
          </a:p>
          <a:p>
            <a:r>
              <a:rPr lang="en-US" altLang="ja-JP" sz="2800" dirty="0"/>
              <a:t>   ‘I passed through a wide road.’</a:t>
            </a:r>
            <a:endParaRPr lang="ja-JP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5184" y="5155256"/>
            <a:ext cx="7615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4. *</a:t>
            </a:r>
            <a:r>
              <a:rPr lang="ja-JP" altLang="en-US" sz="2800" dirty="0"/>
              <a:t>私は　広々した平原を</a:t>
            </a:r>
            <a:r>
              <a:rPr lang="cs-CZ" altLang="ja-JP" sz="2800" dirty="0"/>
              <a:t>       </a:t>
            </a:r>
            <a:r>
              <a:rPr lang="ja-JP" altLang="en-US" sz="2800" dirty="0"/>
              <a:t>抜けた。</a:t>
            </a:r>
            <a:endParaRPr lang="ja-JP" altLang="ja-JP" sz="2800" i="1" dirty="0"/>
          </a:p>
          <a:p>
            <a:r>
              <a:rPr lang="en-US" altLang="ja-JP" sz="2800" dirty="0"/>
              <a:t>     I TOP </a:t>
            </a:r>
            <a:r>
              <a:rPr lang="cs-CZ" altLang="ja-JP" sz="2800" dirty="0"/>
              <a:t>  </a:t>
            </a:r>
            <a:r>
              <a:rPr lang="en-US" altLang="ja-JP" sz="2800" dirty="0"/>
              <a:t>wide-open-plain </a:t>
            </a:r>
            <a:r>
              <a:rPr lang="cs-CZ" altLang="ja-JP" sz="2800" dirty="0"/>
              <a:t>ACC</a:t>
            </a:r>
            <a:r>
              <a:rPr lang="en-US" altLang="ja-JP" sz="2800" dirty="0"/>
              <a:t> </a:t>
            </a:r>
            <a:r>
              <a:rPr lang="cs-CZ" altLang="ja-JP" sz="2800" dirty="0"/>
              <a:t> </a:t>
            </a:r>
            <a:r>
              <a:rPr lang="en-US" altLang="ja-JP" sz="2800" dirty="0"/>
              <a:t>go-out-of-PAST</a:t>
            </a:r>
            <a:endParaRPr lang="ja-JP" altLang="ja-JP" sz="2800" dirty="0"/>
          </a:p>
          <a:p>
            <a:r>
              <a:rPr lang="en-US" altLang="ja-JP" sz="2800" dirty="0"/>
              <a:t>      ‘I went across the plain.’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4833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12575" y="4727866"/>
            <a:ext cx="497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Century" panose="02040604050505020304" pitchFamily="18" charset="0"/>
              </a:rPr>
              <a:t>Figure 3. </a:t>
            </a:r>
            <a:r>
              <a:rPr lang="en-US" altLang="ja-JP" i="1" dirty="0">
                <a:latin typeface="Century" panose="02040604050505020304" pitchFamily="18" charset="0"/>
              </a:rPr>
              <a:t>Schematic representation of</a:t>
            </a:r>
            <a:r>
              <a:rPr lang="en-US" altLang="ja-JP" dirty="0"/>
              <a:t>  </a:t>
            </a:r>
            <a:r>
              <a:rPr lang="en-US" altLang="ja-JP" dirty="0" err="1"/>
              <a:t>nukeru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284" y="2184692"/>
            <a:ext cx="7108031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0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BAC9C-66DF-4D9F-9873-DDB1D452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その結果：使い分けにくい</a:t>
            </a:r>
            <a:endParaRPr kumimoji="1" lang="ja-JP" alt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D0F51-EAB5-4A73-9EB9-8D00FF58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362325"/>
          </a:xfrm>
        </p:spPr>
        <p:txBody>
          <a:bodyPr>
            <a:normAutofit/>
          </a:bodyPr>
          <a:lstStyle/>
          <a:p>
            <a:r>
              <a:rPr kumimoji="1" lang="cs-CZ" altLang="ja-JP" sz="3200" dirty="0"/>
              <a:t>Úkol: slovo</a:t>
            </a:r>
            <a:r>
              <a:rPr kumimoji="1" lang="ja-JP" altLang="en-US" sz="3200" dirty="0"/>
              <a:t>「上った」</a:t>
            </a:r>
            <a:r>
              <a:rPr kumimoji="1" lang="cs-CZ" altLang="ja-JP" sz="3200" dirty="0"/>
              <a:t>se může číst </a:t>
            </a:r>
            <a:r>
              <a:rPr kumimoji="1" lang="cs-CZ" altLang="ja-JP" sz="3200" i="1" dirty="0" err="1"/>
              <a:t>agatta</a:t>
            </a:r>
            <a:r>
              <a:rPr kumimoji="1" lang="cs-CZ" altLang="ja-JP" sz="3200" dirty="0"/>
              <a:t> i </a:t>
            </a:r>
            <a:r>
              <a:rPr kumimoji="1" lang="cs-CZ" altLang="ja-JP" sz="3200" i="1" dirty="0" err="1"/>
              <a:t>nobotta</a:t>
            </a:r>
            <a:r>
              <a:rPr kumimoji="1" lang="cs-CZ" altLang="ja-JP" sz="3200" i="1" dirty="0"/>
              <a:t>, ale obě slovesa nelze volně zaměňovat. S přihlédnutím k větám v souboru </a:t>
            </a:r>
            <a:r>
              <a:rPr kumimoji="1" lang="cs-CZ" altLang="ja-JP" sz="3200" i="1" dirty="0" err="1"/>
              <a:t>aga_nobo_ru</a:t>
            </a:r>
            <a:r>
              <a:rPr kumimoji="1" lang="cs-CZ" altLang="ja-JP" sz="3200" i="1" dirty="0"/>
              <a:t>:</a:t>
            </a:r>
          </a:p>
          <a:p>
            <a:r>
              <a:rPr lang="cs-CZ" altLang="ja-JP" sz="2800" dirty="0"/>
              <a:t>1</a:t>
            </a:r>
            <a:r>
              <a:rPr lang="cs-CZ" altLang="ja-JP" sz="2800"/>
              <a:t>) vymyslete </a:t>
            </a:r>
            <a:r>
              <a:rPr lang="cs-CZ" altLang="ja-JP" sz="2800" dirty="0"/>
              <a:t>specifické významové rysy obou sloves.</a:t>
            </a:r>
          </a:p>
          <a:p>
            <a:pPr marL="128016" lvl="1" indent="0">
              <a:buNone/>
            </a:pPr>
            <a:r>
              <a:rPr kumimoji="1" lang="cs-CZ" altLang="ja-JP" sz="2800" dirty="0"/>
              <a:t>2) zařaďte, do které skupiny </a:t>
            </a:r>
            <a:r>
              <a:rPr kumimoji="1" lang="cs-CZ" altLang="ja-JP" sz="2800" i="1" dirty="0"/>
              <a:t>agaru</a:t>
            </a:r>
            <a:r>
              <a:rPr kumimoji="1" lang="cs-CZ" altLang="ja-JP" sz="2800" dirty="0"/>
              <a:t> a </a:t>
            </a:r>
            <a:r>
              <a:rPr kumimoji="1" lang="cs-CZ" altLang="ja-JP" sz="2800" i="1" dirty="0" err="1"/>
              <a:t>noboru</a:t>
            </a:r>
            <a:r>
              <a:rPr kumimoji="1" lang="cs-CZ" altLang="ja-JP" sz="2800" dirty="0"/>
              <a:t> patří </a:t>
            </a:r>
            <a:r>
              <a:rPr lang="en-US" altLang="ja-JP" sz="2800" dirty="0"/>
              <a:t>Directional Path Verbs (DP verbs)</a:t>
            </a:r>
            <a:r>
              <a:rPr lang="cs-CZ" altLang="ja-JP" sz="2800" dirty="0"/>
              <a:t> nebo </a:t>
            </a:r>
            <a:r>
              <a:rPr kumimoji="1" lang="en-US" altLang="ja-JP" sz="2800" dirty="0"/>
              <a:t>Ground Path Verbs (GP verbs)</a:t>
            </a:r>
            <a:r>
              <a:rPr lang="cs-CZ" altLang="ja-JP" sz="2800" dirty="0"/>
              <a:t>?</a:t>
            </a:r>
          </a:p>
          <a:p>
            <a:pPr lvl="1"/>
            <a:endParaRPr kumimoji="1" lang="cs-CZ" altLang="ja-JP" dirty="0"/>
          </a:p>
          <a:p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4675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C1427-EB96-4EC2-A1F9-C058B111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35" y="0"/>
            <a:ext cx="7700422" cy="14996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cs-CZ" altLang="ja-JP" sz="3700" dirty="0"/>
              <a:t>Rozložení vzhledem k slovním druhům</a:t>
            </a:r>
            <a:endParaRPr kumimoji="1" lang="ja-JP" altLang="en-US" sz="37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35EF994-4C32-422C-AA24-223445227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3" t="11040" r="6608" b="5829"/>
          <a:stretch/>
        </p:blipFill>
        <p:spPr>
          <a:xfrm>
            <a:off x="4939170" y="1360750"/>
            <a:ext cx="6909577" cy="4400165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D23043F-D981-4768-B3BA-3B428507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6" y="1208351"/>
            <a:ext cx="4392935" cy="528389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ja-JP" sz="1400" dirty="0"/>
              <a:t>Japonština: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/>
              <a:t>日本語国語大辞典</a:t>
            </a:r>
            <a:r>
              <a:rPr lang="en-US" altLang="ja-JP" sz="1400" dirty="0"/>
              <a:t> (2000-2002)</a:t>
            </a:r>
            <a:r>
              <a:rPr lang="cs-CZ" altLang="ja-JP" sz="1400" dirty="0"/>
              <a:t>:</a:t>
            </a:r>
            <a:r>
              <a:rPr lang="en-US" altLang="ja-JP" sz="1400" dirty="0"/>
              <a:t> </a:t>
            </a:r>
            <a:r>
              <a:rPr lang="cs-CZ" altLang="ja-JP" sz="1400" dirty="0"/>
              <a:t>7</a:t>
            </a:r>
            <a:r>
              <a:rPr lang="en-US" altLang="ja-JP" sz="1400" dirty="0"/>
              <a:t>00000</a:t>
            </a:r>
            <a:r>
              <a:rPr lang="cs-CZ" altLang="ja-JP" sz="1400" dirty="0"/>
              <a:t> slov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Více než 80% podstatná jména                                  (</a:t>
            </a:r>
            <a:r>
              <a:rPr lang="cs-CZ" altLang="ja-JP" sz="1400" dirty="0" err="1"/>
              <a:t>Nomura</a:t>
            </a:r>
            <a:r>
              <a:rPr lang="cs-CZ" altLang="ja-JP" sz="1400" dirty="0"/>
              <a:t>, 2011 in </a:t>
            </a:r>
            <a:r>
              <a:rPr lang="cs-CZ" altLang="ja-JP" sz="1400" dirty="0" err="1"/>
              <a:t>Okimori</a:t>
            </a:r>
            <a:r>
              <a:rPr lang="cs-CZ" altLang="ja-JP" sz="1400" dirty="0"/>
              <a:t> et al., 2011)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Vysoká produktivita slovotvorby, obzvláště podstatných jmen </a:t>
            </a:r>
            <a:r>
              <a:rPr lang="en-US" altLang="ja-JP" sz="1400" dirty="0"/>
              <a:t>(</a:t>
            </a:r>
            <a:r>
              <a:rPr lang="en-US" altLang="ja-JP" sz="1400" dirty="0" err="1"/>
              <a:t>Kageyama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Kishimoto</a:t>
            </a:r>
            <a:r>
              <a:rPr lang="en-US" altLang="ja-JP" sz="1400" dirty="0"/>
              <a:t>, 2016, pp. 11 -12</a:t>
            </a:r>
            <a:r>
              <a:rPr lang="cs-CZ" altLang="ja-JP" sz="1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Překrývání slov různých </a:t>
            </a:r>
            <a:r>
              <a:rPr lang="cs-CZ" altLang="ja-JP" sz="1400" dirty="0" err="1"/>
              <a:t>strát</a:t>
            </a:r>
            <a:r>
              <a:rPr lang="cs-CZ" altLang="ja-JP" sz="1400" dirty="0"/>
              <a:t> (</a:t>
            </a:r>
            <a:r>
              <a:rPr lang="ja-JP" altLang="en-US" sz="1400" dirty="0"/>
              <a:t>乳、ミルク、母乳）</a:t>
            </a:r>
            <a:endParaRPr lang="en-US" altLang="ja-JP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1400" dirty="0" err="1"/>
              <a:t>Anekdotick</a:t>
            </a:r>
            <a:r>
              <a:rPr lang="cs-CZ" altLang="ja-JP" sz="1400" dirty="0"/>
              <a:t>é podivnosti: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 err="1"/>
              <a:t>sejiro</a:t>
            </a:r>
            <a:r>
              <a:rPr lang="ja-JP" altLang="en-US" sz="1400" dirty="0"/>
              <a:t> ＞ </a:t>
            </a:r>
            <a:r>
              <a:rPr lang="cs-CZ" altLang="ja-JP" sz="1400" dirty="0" err="1"/>
              <a:t>tsubasu</a:t>
            </a:r>
            <a:r>
              <a:rPr lang="cs-CZ" altLang="ja-JP" sz="1400" dirty="0"/>
              <a:t> </a:t>
            </a:r>
            <a:r>
              <a:rPr lang="ja-JP" altLang="en-US" sz="1400" dirty="0"/>
              <a:t>＞ </a:t>
            </a:r>
            <a:r>
              <a:rPr lang="cs-CZ" altLang="ja-JP" sz="1400" dirty="0" err="1"/>
              <a:t>wakana</a:t>
            </a:r>
            <a:r>
              <a:rPr lang="cs-CZ" altLang="ja-JP" sz="1400" dirty="0"/>
              <a:t> </a:t>
            </a:r>
            <a:r>
              <a:rPr lang="ja-JP" altLang="en-US" sz="1400" dirty="0"/>
              <a:t>＞ </a:t>
            </a:r>
            <a:r>
              <a:rPr lang="cs-CZ" altLang="ja-JP" sz="1400" dirty="0" err="1"/>
              <a:t>kateio</a:t>
            </a:r>
            <a:r>
              <a:rPr lang="cs-CZ" altLang="ja-JP" sz="1400" dirty="0"/>
              <a:t> </a:t>
            </a:r>
            <a:r>
              <a:rPr lang="ja-JP" altLang="en-US" sz="1400" dirty="0"/>
              <a:t>＞ </a:t>
            </a:r>
            <a:r>
              <a:rPr lang="cs-CZ" altLang="ja-JP" sz="1400" dirty="0" err="1"/>
              <a:t>inada</a:t>
            </a:r>
            <a:r>
              <a:rPr lang="cs-CZ" altLang="ja-JP" sz="1400" dirty="0"/>
              <a:t> </a:t>
            </a:r>
            <a:r>
              <a:rPr lang="ja-JP" altLang="en-US" sz="1400" dirty="0"/>
              <a:t>＞ </a:t>
            </a:r>
            <a:r>
              <a:rPr lang="cs-CZ" altLang="ja-JP" sz="1400" dirty="0" err="1"/>
              <a:t>warasa</a:t>
            </a:r>
            <a:r>
              <a:rPr lang="cs-CZ" altLang="ja-JP" sz="1400" dirty="0"/>
              <a:t> </a:t>
            </a:r>
            <a:r>
              <a:rPr lang="ja-JP" altLang="en-US" sz="1400" dirty="0"/>
              <a:t>＞ </a:t>
            </a:r>
            <a:r>
              <a:rPr lang="cs-CZ" altLang="ja-JP" sz="1400" dirty="0" err="1"/>
              <a:t>buri</a:t>
            </a:r>
            <a:r>
              <a:rPr lang="cs-CZ" altLang="ja-JP" sz="1400" dirty="0"/>
              <a:t>  (</a:t>
            </a:r>
            <a:r>
              <a:rPr lang="cs-CZ" altLang="ja-JP" sz="1400" dirty="0" err="1"/>
              <a:t>amberjack</a:t>
            </a:r>
            <a:r>
              <a:rPr lang="cs-CZ" altLang="ja-JP" sz="1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  Čeština: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Příruční slovník jazyka českého (1935 – 1957): 250000 slov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ja-JP" sz="1400" dirty="0"/>
              <a:t>Podstatná jména cca 60% (podobně angličtině)     (Těšitelová, 1987)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dirty="0"/>
              <a:t>Produktivita slovotvorných procesů?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119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6C5F2-E9BE-4FCC-A8F3-33311F6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85241"/>
            <a:ext cx="9720072" cy="1499616"/>
          </a:xfrm>
        </p:spPr>
        <p:txBody>
          <a:bodyPr/>
          <a:lstStyle/>
          <a:p>
            <a:r>
              <a:rPr kumimoji="1" lang="ja-JP" altLang="en-US" dirty="0"/>
              <a:t>あがる　のぼる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1AFBC1D-1345-441B-93AC-C712A10BE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17190"/>
              </p:ext>
            </p:extLst>
          </p:nvPr>
        </p:nvGraphicFramePr>
        <p:xfrm>
          <a:off x="1024128" y="2686050"/>
          <a:ext cx="9720262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480251816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404370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cs-CZ" altLang="ja-JP" sz="2400" dirty="0"/>
                        <a:t>AGARU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cs-CZ" altLang="ja-JP" sz="2400" dirty="0"/>
                        <a:t>NOBORU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31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Důraz na cíl pohybu.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Důraz na trajektorii pohybu (</a:t>
                      </a:r>
                      <a:r>
                        <a:rPr kumimoji="1" lang="cs-CZ" altLang="ja-JP" dirty="0" err="1"/>
                        <a:t>path</a:t>
                      </a:r>
                      <a:r>
                        <a:rPr kumimoji="1" lang="cs-CZ" altLang="ja-JP" dirty="0"/>
                        <a:t>).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89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Celky i části, vlastní silou i cizím přičiněním.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Pohyb samostatných celků, které se hýbou vlastní silou.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2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Postupná změna.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Náhlá, skoková změna (vzdálení se) původního stavu.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cs-CZ" altLang="ja-JP" dirty="0"/>
                        <a:t>GROUND DIRECTION VERB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altLang="ja-JP" dirty="0"/>
                        <a:t>GROUND PATH VERB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9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6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98E611-B0F2-432E-BE18-409A95F7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C414D2-B20A-4119-B6AE-36D0B7469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0" t="13199" r="26515" b="14748"/>
          <a:stretch/>
        </p:blipFill>
        <p:spPr>
          <a:xfrm>
            <a:off x="525365" y="0"/>
            <a:ext cx="11020090" cy="68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E3F8D-B432-4C3E-91CC-CD5BD74D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/>
              <a:t>=</a:t>
            </a:r>
            <a:r>
              <a:rPr kumimoji="1" lang="ja-JP" altLang="en-US" dirty="0"/>
              <a:t>＞</a:t>
            </a:r>
            <a:r>
              <a:rPr kumimoji="1" lang="cs-CZ" altLang="ja-JP" dirty="0"/>
              <a:t>Sloves </a:t>
            </a:r>
            <a:r>
              <a:rPr kumimoji="1" lang="cs-CZ" altLang="ja-JP" b="1" dirty="0"/>
              <a:t>relativně</a:t>
            </a:r>
            <a:r>
              <a:rPr kumimoji="1" lang="cs-CZ" altLang="ja-JP" dirty="0"/>
              <a:t> méně s </a:t>
            </a:r>
            <a:r>
              <a:rPr kumimoji="1" lang="cs-CZ" altLang="ja-JP" b="1" dirty="0"/>
              <a:t>relativně</a:t>
            </a:r>
            <a:r>
              <a:rPr kumimoji="1" lang="cs-CZ" altLang="ja-JP" dirty="0"/>
              <a:t> </a:t>
            </a:r>
            <a:r>
              <a:rPr kumimoji="1" lang="ja-JP" altLang="en-US" dirty="0"/>
              <a:t>　　　</a:t>
            </a:r>
            <a:br>
              <a:rPr kumimoji="1" lang="en-US" altLang="ja-JP" dirty="0"/>
            </a:br>
            <a:r>
              <a:rPr kumimoji="1" lang="ja-JP" altLang="en-US" dirty="0"/>
              <a:t>　　　　　</a:t>
            </a:r>
            <a:r>
              <a:rPr kumimoji="1" lang="cs-CZ" altLang="ja-JP" dirty="0"/>
              <a:t>širokými významy</a:t>
            </a:r>
            <a:endParaRPr kumimoji="1" lang="ja-JP" alt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B59CD-2A30-4D5D-A0AD-601E7CF50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cs-CZ" altLang="ja-JP" dirty="0"/>
              <a:t> užití zvukomalebných slov pro vyjádření způsobu: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u"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雨が降る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うろうろ、すたすた、するり、てくてく、ドタドタ、　　　歩く</a:t>
            </a:r>
            <a:endParaRPr lang="cs-CZ" altLang="ja-JP" dirty="0"/>
          </a:p>
          <a:p>
            <a:pPr marL="0" indent="0">
              <a:buNone/>
            </a:pPr>
            <a:r>
              <a:rPr kumimoji="1" lang="ja-JP" altLang="en-US" dirty="0"/>
              <a:t>とぼとぼ、のそのそ、ぱたぱた、よろよろ</a:t>
            </a:r>
            <a:r>
              <a:rPr kumimoji="1" lang="cs-CZ" altLang="ja-JP" dirty="0"/>
              <a:t>	</a:t>
            </a:r>
          </a:p>
          <a:p>
            <a:pPr marL="0" indent="0">
              <a:buNone/>
            </a:pPr>
            <a:endParaRPr kumimoji="1" lang="en-US" altLang="ja-JP" dirty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dirty="0"/>
              <a:t>　</a:t>
            </a:r>
            <a:r>
              <a:rPr lang="cs-CZ" altLang="ja-JP" dirty="0"/>
              <a:t>specifikování významu skládáním sloves: </a:t>
            </a:r>
            <a:r>
              <a:rPr lang="ja-JP" altLang="en-US" dirty="0"/>
              <a:t>引きずる、押し寄せる、泣き崩れる</a:t>
            </a:r>
            <a:endParaRPr kumimoji="1" lang="ja-JP" altLang="en-US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7D50823B-0F2D-4FC6-A9E3-6CF80A52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97" y="2564379"/>
            <a:ext cx="4150878" cy="19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8FEEE-16E9-4CF9-814A-D730BD4D5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/>
              <a:t>Slovesa pohybu</a:t>
            </a:r>
            <a:endParaRPr kumimoji="1" lang="ja-JP" alt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3523E-03DC-42DE-A5C2-7948CB86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27" y="1980057"/>
            <a:ext cx="9720073" cy="4224528"/>
          </a:xfrm>
        </p:spPr>
        <p:txBody>
          <a:bodyPr/>
          <a:lstStyle/>
          <a:p>
            <a:r>
              <a:rPr kumimoji="1" lang="cs-CZ" altLang="ja-JP" dirty="0"/>
              <a:t>- psycholingvistika: Dan </a:t>
            </a:r>
            <a:r>
              <a:rPr kumimoji="1" lang="cs-CZ" altLang="ja-JP" dirty="0" err="1"/>
              <a:t>Slobin</a:t>
            </a:r>
            <a:endParaRPr kumimoji="1" lang="cs-CZ" altLang="ja-JP" dirty="0"/>
          </a:p>
          <a:p>
            <a:r>
              <a:rPr lang="cs-CZ" altLang="ja-JP" dirty="0"/>
              <a:t>- kontrastivní studie způsobů vyjádření pohybu</a:t>
            </a:r>
          </a:p>
          <a:p>
            <a:r>
              <a:rPr lang="ja-JP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　　</a:t>
            </a:r>
            <a:r>
              <a:rPr lang="cs-CZ" altLang="ja-JP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altLang="ja-JP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ja-JP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frog</a:t>
            </a:r>
            <a:r>
              <a:rPr lang="cs-CZ" altLang="ja-JP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-story </a:t>
            </a:r>
            <a:r>
              <a:rPr lang="cs-CZ" altLang="ja-JP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project</a:t>
            </a:r>
            <a:endParaRPr kumimoji="1" lang="cs-CZ" altLang="ja-JP" dirty="0"/>
          </a:p>
          <a:p>
            <a:pPr lvl="1"/>
            <a:endParaRPr lang="cs-CZ" altLang="ja-JP" dirty="0"/>
          </a:p>
          <a:p>
            <a:endParaRPr kumimoji="1" lang="cs-CZ" altLang="ja-JP" dirty="0"/>
          </a:p>
          <a:p>
            <a:endParaRPr kumimoji="1" lang="ja-JP" alt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E8E7CB-A06C-4CBA-9ECD-BF2B00A9A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9" t="22357" r="18106" b="26869"/>
          <a:stretch/>
        </p:blipFill>
        <p:spPr>
          <a:xfrm>
            <a:off x="5035528" y="2780416"/>
            <a:ext cx="6640945" cy="4077584"/>
          </a:xfrm>
          <a:prstGeom prst="rect">
            <a:avLst/>
          </a:prstGeom>
        </p:spPr>
      </p:pic>
      <p:pic>
        <p:nvPicPr>
          <p:cNvPr id="1026" name="Picture 2" descr="Dan Slobin * Thanks for being one of the original 160 champions of ...">
            <a:extLst>
              <a:ext uri="{FF2B5EF4-FFF2-40B4-BE49-F238E27FC236}">
                <a16:creationId xmlns:a16="http://schemas.microsoft.com/office/drawing/2014/main" id="{3D13F176-1898-4498-BA13-EAB2C716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13" y="3771361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0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0602" y="510585"/>
            <a:ext cx="9144000" cy="1143000"/>
          </a:xfrm>
        </p:spPr>
        <p:txBody>
          <a:bodyPr>
            <a:normAutofit/>
          </a:bodyPr>
          <a:lstStyle/>
          <a:p>
            <a:r>
              <a:rPr kumimoji="1" lang="cs-CZ" altLang="ja-JP" dirty="0"/>
              <a:t>Slovesa pohybu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971" y="1894423"/>
            <a:ext cx="8686800" cy="1755188"/>
          </a:xfrm>
          <a:prstGeom prst="wedgeRectCallout">
            <a:avLst>
              <a:gd name="adj1" fmla="val 35872"/>
              <a:gd name="adj2" fmla="val 57391"/>
            </a:avLst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cs-CZ" altLang="ja-JP" dirty="0"/>
              <a:t> </a:t>
            </a:r>
            <a:r>
              <a:rPr lang="cs-CZ" altLang="ja-JP" sz="2400" dirty="0"/>
              <a:t>Leonard </a:t>
            </a:r>
            <a:r>
              <a:rPr lang="cs-CZ" altLang="ja-JP" sz="2400" dirty="0" err="1"/>
              <a:t>Talmy</a:t>
            </a:r>
            <a:endParaRPr lang="en-US" altLang="ja-JP" sz="2400" dirty="0"/>
          </a:p>
          <a:p>
            <a:pPr marL="452437" lvl="1" indent="0">
              <a:buNone/>
            </a:pPr>
            <a:r>
              <a:rPr lang="cs-CZ" altLang="ja-JP" sz="2400" dirty="0"/>
              <a:t>Analýza vzhledem k důrazu na jednotlivé elementy:</a:t>
            </a:r>
            <a:r>
              <a:rPr lang="en-US" altLang="ja-JP" sz="2400" dirty="0"/>
              <a:t> </a:t>
            </a:r>
            <a:endParaRPr lang="cs-CZ" altLang="ja-JP" sz="2400" dirty="0"/>
          </a:p>
          <a:p>
            <a:pPr marL="452437" lvl="1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PATH</a:t>
            </a:r>
            <a:r>
              <a:rPr lang="en-US" altLang="ja-JP" sz="2400" dirty="0"/>
              <a:t>,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0070C0"/>
                </a:solidFill>
              </a:rPr>
              <a:t>MANNER, </a:t>
            </a:r>
            <a:r>
              <a:rPr lang="en-US" altLang="ja-JP" sz="2400" dirty="0"/>
              <a:t>Figure, Ground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9"/>
          <a:stretch/>
        </p:blipFill>
        <p:spPr>
          <a:xfrm>
            <a:off x="8840067" y="4340435"/>
            <a:ext cx="183372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3000" sy="103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Sea Caves, Arches, Stacks and stumps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30">
            <a:off x="7732947" y="371125"/>
            <a:ext cx="4047959" cy="303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30">
            <a:off x="9629746" y="1725038"/>
            <a:ext cx="1625716" cy="1156065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088859" y="5226938"/>
            <a:ext cx="6857371" cy="9897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7"/>
              </a:buBlip>
              <a:defRPr sz="3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R" altLang="ja-JP" sz="2800" i="1" dirty="0"/>
              <a:t>La   botella </a:t>
            </a:r>
            <a:r>
              <a:rPr lang="es-PR" altLang="ja-JP" sz="2800" i="1" dirty="0">
                <a:solidFill>
                  <a:srgbClr val="FF0000"/>
                </a:solidFill>
              </a:rPr>
              <a:t>entró</a:t>
            </a:r>
            <a:r>
              <a:rPr lang="es-PR" altLang="ja-JP" sz="2800" i="1" dirty="0"/>
              <a:t> 	  a   la   cueva </a:t>
            </a:r>
            <a:r>
              <a:rPr lang="es-PR" altLang="ja-JP" sz="2800" dirty="0"/>
              <a:t>(</a:t>
            </a:r>
            <a:r>
              <a:rPr lang="es-PR" altLang="ja-JP" sz="2800" i="1" dirty="0">
                <a:solidFill>
                  <a:srgbClr val="0070C0"/>
                </a:solidFill>
              </a:rPr>
              <a:t>flotando</a:t>
            </a:r>
            <a:r>
              <a:rPr lang="es-PR" altLang="ja-JP" sz="2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R" altLang="ja-JP" sz="2800" dirty="0"/>
              <a:t>the bottle   </a:t>
            </a:r>
            <a:r>
              <a:rPr lang="es-PR" altLang="ja-JP" sz="2800" dirty="0">
                <a:solidFill>
                  <a:srgbClr val="FF0000"/>
                </a:solidFill>
              </a:rPr>
              <a:t>entered</a:t>
            </a:r>
            <a:r>
              <a:rPr lang="es-PR" altLang="ja-JP" sz="2800" dirty="0"/>
              <a:t> to the cave    (</a:t>
            </a:r>
            <a:r>
              <a:rPr lang="es-PR" altLang="ja-JP" sz="2800" dirty="0">
                <a:solidFill>
                  <a:srgbClr val="0070C0"/>
                </a:solidFill>
              </a:rPr>
              <a:t>floating</a:t>
            </a:r>
            <a:r>
              <a:rPr lang="es-PR" altLang="ja-JP" sz="2800" dirty="0"/>
              <a:t>)</a:t>
            </a:r>
          </a:p>
          <a:p>
            <a:pPr marL="0" indent="1076325">
              <a:buNone/>
            </a:pP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2185531" y="4326983"/>
            <a:ext cx="489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Calibri" panose="020F0502020204030204" pitchFamily="34" charset="0"/>
              </a:rPr>
              <a:t>⇒</a:t>
            </a:r>
            <a:r>
              <a:rPr lang="en-US" altLang="ja-JP" sz="2800" dirty="0">
                <a:latin typeface="Calibri" panose="020F0502020204030204" pitchFamily="34" charset="0"/>
              </a:rPr>
              <a:t>Satellite-framed languages 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88859" y="6226197"/>
            <a:ext cx="464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Calibri" panose="020F0502020204030204" pitchFamily="34" charset="0"/>
              </a:rPr>
              <a:t>⇒ </a:t>
            </a:r>
            <a:r>
              <a:rPr lang="en-US" altLang="ja-JP" sz="2800" dirty="0">
                <a:latin typeface="Calibri" panose="020F0502020204030204" pitchFamily="34" charset="0"/>
              </a:rPr>
              <a:t>Verb-framed languages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012091" y="3741208"/>
            <a:ext cx="6248400" cy="47637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50000"/>
              <a:buFontTx/>
              <a:buBlip>
                <a:blip r:embed="rId7"/>
              </a:buBlip>
              <a:defRPr sz="3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ja-JP" sz="2800" dirty="0"/>
              <a:t>The bottle </a:t>
            </a:r>
            <a:r>
              <a:rPr lang="en-US" altLang="ja-JP" sz="2800" dirty="0">
                <a:solidFill>
                  <a:srgbClr val="0070C0"/>
                </a:solidFill>
              </a:rPr>
              <a:t>floated</a:t>
            </a:r>
            <a:r>
              <a:rPr lang="en-US" altLang="ja-JP" sz="2800" dirty="0"/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into</a:t>
            </a:r>
            <a:r>
              <a:rPr lang="en-US" altLang="ja-JP" sz="2800" dirty="0"/>
              <a:t> the cave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3653444"/>
            <a:ext cx="179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cs-CZ" altLang="ja-JP" sz="2800" dirty="0">
                <a:latin typeface="Calibri" panose="020F0502020204030204" pitchFamily="34" charset="0"/>
              </a:rPr>
              <a:t>Angličtina</a:t>
            </a:r>
            <a:r>
              <a:rPr lang="cs-CZ" altLang="ja-JP" sz="2400" dirty="0">
                <a:latin typeface="Calibri" panose="020F0502020204030204" pitchFamily="34" charset="0"/>
              </a:rPr>
              <a:t>:</a:t>
            </a:r>
            <a:endParaRPr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正方形/長方形 13">
            <a:extLst>
              <a:ext uri="{FF2B5EF4-FFF2-40B4-BE49-F238E27FC236}">
                <a16:creationId xmlns:a16="http://schemas.microsoft.com/office/drawing/2014/main" id="{71CBD85A-319E-47AF-8377-97A7A9382FF2}"/>
              </a:ext>
            </a:extLst>
          </p:cNvPr>
          <p:cNvSpPr/>
          <p:nvPr/>
        </p:nvSpPr>
        <p:spPr>
          <a:xfrm>
            <a:off x="58056" y="4775594"/>
            <a:ext cx="1954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cs-CZ" altLang="ja-JP" sz="2800" dirty="0">
                <a:latin typeface="Calibri" panose="020F0502020204030204" pitchFamily="34" charset="0"/>
              </a:rPr>
              <a:t>Španělština: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10035 0.0053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401" y="1025608"/>
            <a:ext cx="10782795" cy="5091545"/>
          </a:xfrm>
        </p:spPr>
        <p:txBody>
          <a:bodyPr>
            <a:normAutofit/>
          </a:bodyPr>
          <a:lstStyle/>
          <a:p>
            <a:r>
              <a:rPr lang="cs-CZ" altLang="ja-JP" sz="3600" dirty="0" err="1"/>
              <a:t>Talmyho</a:t>
            </a:r>
            <a:r>
              <a:rPr lang="cs-CZ" altLang="ja-JP" sz="3600" dirty="0"/>
              <a:t> závěry:</a:t>
            </a:r>
          </a:p>
          <a:p>
            <a:r>
              <a:rPr lang="cs-CZ" altLang="ja-JP" sz="3600" dirty="0"/>
              <a:t>- jazyky se liší v tom, co kódují v rámci významu slovesa</a:t>
            </a:r>
          </a:p>
          <a:p>
            <a:r>
              <a:rPr lang="cs-CZ" altLang="ja-JP" sz="3600" dirty="0"/>
              <a:t>- některé aspekty nejsou nikdy lexikalizovány např. </a:t>
            </a:r>
            <a:r>
              <a:rPr lang="ja-JP" altLang="en-US" sz="3600" dirty="0"/>
              <a:t>　　　　　</a:t>
            </a:r>
            <a:r>
              <a:rPr lang="en-US" altLang="ja-JP" sz="3600" dirty="0"/>
              <a:t>	</a:t>
            </a:r>
            <a:r>
              <a:rPr lang="cs-CZ" altLang="ja-JP" sz="3600" dirty="0"/>
              <a:t>barva </a:t>
            </a:r>
            <a:r>
              <a:rPr lang="cs-CZ" altLang="ja-JP" sz="3600" dirty="0" err="1"/>
              <a:t>figure</a:t>
            </a:r>
            <a:endParaRPr lang="en-US" altLang="ja-JP" sz="3600" dirty="0"/>
          </a:p>
          <a:p>
            <a:r>
              <a:rPr lang="cs-CZ" altLang="ja-JP" sz="3600" dirty="0"/>
              <a:t>- typičtěji se konzistentněji kóduje </a:t>
            </a:r>
            <a:r>
              <a:rPr lang="en-US" altLang="ja-JP" sz="3600" dirty="0"/>
              <a:t>PATH </a:t>
            </a:r>
            <a:r>
              <a:rPr lang="cs-CZ" altLang="ja-JP" sz="3600" dirty="0"/>
              <a:t>než</a:t>
            </a:r>
            <a:r>
              <a:rPr lang="en-US" altLang="ja-JP" sz="3600" dirty="0"/>
              <a:t> MANNER</a:t>
            </a:r>
          </a:p>
          <a:p>
            <a:r>
              <a:rPr lang="cs-CZ" altLang="ja-JP" sz="3600" dirty="0"/>
              <a:t>- některé jazyky kódují i </a:t>
            </a:r>
            <a:r>
              <a:rPr lang="en-US" altLang="ja-JP" sz="3600" dirty="0"/>
              <a:t>FIGURE</a:t>
            </a:r>
          </a:p>
          <a:p>
            <a:r>
              <a:rPr lang="cs-CZ" altLang="ja-JP" sz="3600" dirty="0"/>
              <a:t>- výjimečně jsou kódovány vlastnosti G</a:t>
            </a:r>
            <a:r>
              <a:rPr lang="en-US" altLang="ja-JP" sz="3600" dirty="0"/>
              <a:t>ROUND </a:t>
            </a:r>
            <a:endParaRPr lang="en-US" altLang="ja-JP" sz="6000" dirty="0"/>
          </a:p>
        </p:txBody>
      </p:sp>
    </p:spTree>
    <p:extLst>
      <p:ext uri="{BB962C8B-B14F-4D97-AF65-F5344CB8AC3E}">
        <p14:creationId xmlns:p14="http://schemas.microsoft.com/office/powerpoint/2010/main" val="60910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A674E-31E2-4330-8307-5DE4999E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dirty="0"/>
              <a:t>Japonština</a:t>
            </a:r>
            <a:endParaRPr kumimoji="1" lang="ja-JP" alt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3325E-7113-4EC2-B58F-3D982F29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61919" cy="2487169"/>
          </a:xfrm>
        </p:spPr>
        <p:txBody>
          <a:bodyPr/>
          <a:lstStyle/>
          <a:p>
            <a:r>
              <a:rPr kumimoji="1" lang="cs-CZ" altLang="ja-JP" dirty="0"/>
              <a:t>- klasifikována jako verb </a:t>
            </a:r>
            <a:r>
              <a:rPr kumimoji="1" lang="cs-CZ" altLang="ja-JP" dirty="0" err="1"/>
              <a:t>framed</a:t>
            </a:r>
            <a:r>
              <a:rPr kumimoji="1" lang="cs-CZ" altLang="ja-JP" dirty="0"/>
              <a:t> </a:t>
            </a:r>
            <a:r>
              <a:rPr kumimoji="1" lang="cs-CZ" altLang="ja-JP" dirty="0" err="1"/>
              <a:t>language</a:t>
            </a:r>
            <a:r>
              <a:rPr kumimoji="1" lang="cs-CZ" altLang="ja-JP" dirty="0"/>
              <a:t>, ale ukazuje se, že do velké míry inkorporuje v rámci významu sloves i informace GROUND</a:t>
            </a:r>
          </a:p>
          <a:p>
            <a:r>
              <a:rPr kumimoji="1" lang="cs-CZ" altLang="ja-JP" dirty="0"/>
              <a:t>- např.:</a:t>
            </a:r>
            <a:endParaRPr kumimoji="1" lang="ja-JP" altLang="en-US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04E08266-AD53-42D3-80CC-9F3F147C562B}"/>
              </a:ext>
            </a:extLst>
          </p:cNvPr>
          <p:cNvGrpSpPr>
            <a:grpSpLocks/>
          </p:cNvGrpSpPr>
          <p:nvPr/>
        </p:nvGrpSpPr>
        <p:grpSpPr bwMode="auto">
          <a:xfrm>
            <a:off x="5048060" y="1565110"/>
            <a:ext cx="6119812" cy="5048250"/>
            <a:chOff x="748" y="436"/>
            <a:chExt cx="3855" cy="3180"/>
          </a:xfrm>
        </p:grpSpPr>
        <p:pic>
          <p:nvPicPr>
            <p:cNvPr id="5" name="Picture 4" descr="iwanami7">
              <a:extLst>
                <a:ext uri="{FF2B5EF4-FFF2-40B4-BE49-F238E27FC236}">
                  <a16:creationId xmlns:a16="http://schemas.microsoft.com/office/drawing/2014/main" id="{41C6C98A-054F-403E-BD74-A1E10ED9F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527"/>
              <a:ext cx="3855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8469F27-2AC6-407D-8CD3-E1F870B52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2069"/>
              <a:ext cx="3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B12F2B5E-7533-4934-BC17-2733147B8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43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a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F5FF8C70-3349-4C23-B992-AB1138078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43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b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0EA6EC66-6EC7-47D6-A5A9-32C343B02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06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c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FB6FB6FF-CD51-4001-AF95-FED403885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06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d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D04D9B70-5EFA-483D-A7E0-6188B42F1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797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PUT IN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8D305CAB-E572-4588-8873-661287ABD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385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PUT ON</a:t>
              </a: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701230D-8A3E-46B4-BD2C-FF8E21662807}"/>
              </a:ext>
            </a:extLst>
          </p:cNvPr>
          <p:cNvSpPr txBox="1"/>
          <p:nvPr/>
        </p:nvSpPr>
        <p:spPr>
          <a:xfrm>
            <a:off x="1247775" y="4974337"/>
            <a:ext cx="281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いれる　</a:t>
            </a:r>
            <a:r>
              <a:rPr kumimoji="1" lang="en-US" altLang="ja-JP" sz="2400" dirty="0"/>
              <a:t>X</a:t>
            </a:r>
            <a:r>
              <a:rPr kumimoji="1" lang="ja-JP" altLang="en-US" sz="2400" dirty="0"/>
              <a:t>　はめる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おく　　</a:t>
            </a:r>
            <a:r>
              <a:rPr kumimoji="1" lang="en-US" altLang="ja-JP" sz="2400" dirty="0"/>
              <a:t>X</a:t>
            </a:r>
            <a:r>
              <a:rPr kumimoji="1" lang="ja-JP" altLang="en-US" sz="2400" dirty="0"/>
              <a:t>　はめる</a:t>
            </a:r>
          </a:p>
        </p:txBody>
      </p:sp>
    </p:spTree>
    <p:extLst>
      <p:ext uri="{BB962C8B-B14F-4D97-AF65-F5344CB8AC3E}">
        <p14:creationId xmlns:p14="http://schemas.microsoft.com/office/powerpoint/2010/main" val="12069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D5FD930D-5E6B-41DD-9307-B985099C634B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80988"/>
            <a:ext cx="9194800" cy="6462712"/>
            <a:chOff x="567" y="436"/>
            <a:chExt cx="4036" cy="3225"/>
          </a:xfrm>
        </p:grpSpPr>
        <p:pic>
          <p:nvPicPr>
            <p:cNvPr id="3" name="Picture 2" descr="iwanami7">
              <a:extLst>
                <a:ext uri="{FF2B5EF4-FFF2-40B4-BE49-F238E27FC236}">
                  <a16:creationId xmlns:a16="http://schemas.microsoft.com/office/drawing/2014/main" id="{53F655C9-EB9B-4B91-A557-CF9D10933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527"/>
              <a:ext cx="3855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05539C57-5A96-4C38-8776-3D91AEDDE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482"/>
              <a:ext cx="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763B609-43CF-4500-A0D6-082D56175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43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a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BFE99AED-090A-4EAF-BFAC-604183961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43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b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95AE7B51-14A5-491D-91E8-E33D95C95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06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c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CB5580F2-C608-4E36-BE5F-A9DC0FF26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06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d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CD1E84D6-5F0B-431F-807F-01A57FBEB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3430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err="1"/>
                <a:t>oku</a:t>
              </a:r>
              <a:endParaRPr lang="ja-JP" altLang="en-US" dirty="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708DA1EF-90C6-4AA8-9571-BF80B8804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430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err="1"/>
                <a:t>hameru</a:t>
              </a:r>
              <a:endParaRPr lang="ja-JP" altLang="en-US" dirty="0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84A511FC-BD5D-4E10-B1F8-4451C82AB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752"/>
              <a:ext cx="1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err="1"/>
                <a:t>ireru</a:t>
              </a:r>
              <a:endParaRPr lang="ja-JP" altLang="en-US" dirty="0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A69C7F59-1153-4BC5-823A-2A70480FD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2069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8969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1172</Words>
  <Application>Microsoft Office PowerPoint</Application>
  <PresentationFormat>Širokoúhlá obrazovka</PresentationFormat>
  <Paragraphs>141</Paragraphs>
  <Slides>20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游ゴシック</vt:lpstr>
      <vt:lpstr>Arial</vt:lpstr>
      <vt:lpstr>Calibri</vt:lpstr>
      <vt:lpstr>Century</vt:lpstr>
      <vt:lpstr>Tw Cen MT</vt:lpstr>
      <vt:lpstr>Tw Cen MT Condensed</vt:lpstr>
      <vt:lpstr>Wingdings</vt:lpstr>
      <vt:lpstr>Wingdings 3</vt:lpstr>
      <vt:lpstr>Integrál</vt:lpstr>
      <vt:lpstr>SPECIFIKA SLOVNÍ ZÁSOBY</vt:lpstr>
      <vt:lpstr>Rozložení vzhledem k slovním druhům</vt:lpstr>
      <vt:lpstr>Prezentace aplikace PowerPoint</vt:lpstr>
      <vt:lpstr>=＞Sloves relativně méně s relativně 　　　 　　　　　širokými významy</vt:lpstr>
      <vt:lpstr>Slovesa pohybu</vt:lpstr>
      <vt:lpstr>Slovesa pohybu</vt:lpstr>
      <vt:lpstr>Prezentace aplikace PowerPoint</vt:lpstr>
      <vt:lpstr>Japonština</vt:lpstr>
      <vt:lpstr>Prezentace aplikace PowerPoint</vt:lpstr>
      <vt:lpstr>Muehleisen and Imai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その結果：使い分けにくい</vt:lpstr>
      <vt:lpstr>あがる　のぼる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SLOVNÍ ZÁSOBY</dc:title>
  <dc:creator>Petra Kanasugi</dc:creator>
  <cp:lastModifiedBy>Petra Kanasugi</cp:lastModifiedBy>
  <cp:revision>12</cp:revision>
  <dcterms:created xsi:type="dcterms:W3CDTF">2020-04-22T09:04:50Z</dcterms:created>
  <dcterms:modified xsi:type="dcterms:W3CDTF">2020-04-22T19:47:01Z</dcterms:modified>
</cp:coreProperties>
</file>