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F910A09-EC78-BA48-91B1-9D5E9D53E629}" type="datetimeFigureOut">
              <a:rPr lang="ru-CZ" smtClean="0"/>
              <a:t>23.04.2026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EC57255-231F-5144-9CB4-B7E993070E4B}" type="slidenum">
              <a:rPr lang="ru-CZ" smtClean="0"/>
              <a:t>‹#›</a:t>
            </a:fld>
            <a:endParaRPr lang="ru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</p:grpSp>
    </p:spTree>
    <p:extLst>
      <p:ext uri="{BB962C8B-B14F-4D97-AF65-F5344CB8AC3E}">
        <p14:creationId xmlns:p14="http://schemas.microsoft.com/office/powerpoint/2010/main" val="1138001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0A09-EC78-BA48-91B1-9D5E9D53E629}" type="datetimeFigureOut">
              <a:rPr lang="ru-CZ" smtClean="0"/>
              <a:t>23.04.2026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57255-231F-5144-9CB4-B7E993070E4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25248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0A09-EC78-BA48-91B1-9D5E9D53E629}" type="datetimeFigureOut">
              <a:rPr lang="ru-CZ" smtClean="0"/>
              <a:t>23.04.2026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57255-231F-5144-9CB4-B7E993070E4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70869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0A09-EC78-BA48-91B1-9D5E9D53E629}" type="datetimeFigureOut">
              <a:rPr lang="ru-CZ" smtClean="0"/>
              <a:t>23.04.2026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57255-231F-5144-9CB4-B7E993070E4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567319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910A09-EC78-BA48-91B1-9D5E9D53E629}" type="datetimeFigureOut">
              <a:rPr lang="ru-CZ" smtClean="0"/>
              <a:t>23.04.2026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C57255-231F-5144-9CB4-B7E993070E4B}" type="slidenum">
              <a:rPr lang="ru-CZ" smtClean="0"/>
              <a:t>‹#›</a:t>
            </a:fld>
            <a:endParaRPr lang="ru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260936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0A09-EC78-BA48-91B1-9D5E9D53E629}" type="datetimeFigureOut">
              <a:rPr lang="ru-CZ" smtClean="0"/>
              <a:t>23.04.2026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57255-231F-5144-9CB4-B7E993070E4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4542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0A09-EC78-BA48-91B1-9D5E9D53E629}" type="datetimeFigureOut">
              <a:rPr lang="ru-CZ" smtClean="0"/>
              <a:t>23.04.2026</a:t>
            </a:fld>
            <a:endParaRPr lang="ru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57255-231F-5144-9CB4-B7E993070E4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820448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0A09-EC78-BA48-91B1-9D5E9D53E629}" type="datetimeFigureOut">
              <a:rPr lang="ru-CZ" smtClean="0"/>
              <a:t>23.04.2026</a:t>
            </a:fld>
            <a:endParaRPr lang="ru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57255-231F-5144-9CB4-B7E993070E4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582302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10A09-EC78-BA48-91B1-9D5E9D53E629}" type="datetimeFigureOut">
              <a:rPr lang="ru-CZ" smtClean="0"/>
              <a:t>23.04.2026</a:t>
            </a:fld>
            <a:endParaRPr lang="ru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57255-231F-5144-9CB4-B7E993070E4B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598390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910A09-EC78-BA48-91B1-9D5E9D53E629}" type="datetimeFigureOut">
              <a:rPr lang="ru-CZ" smtClean="0"/>
              <a:t>23.04.2026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C57255-231F-5144-9CB4-B7E993070E4B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57644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910A09-EC78-BA48-91B1-9D5E9D53E629}" type="datetimeFigureOut">
              <a:rPr lang="ru-CZ" smtClean="0"/>
              <a:t>23.04.2026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C57255-231F-5144-9CB4-B7E993070E4B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17803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5F910A09-EC78-BA48-91B1-9D5E9D53E629}" type="datetimeFigureOut">
              <a:rPr lang="ru-CZ" smtClean="0"/>
              <a:t>23.04.2026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BEC57255-231F-5144-9CB4-B7E993070E4B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747667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281F7E-5444-22C9-861A-6F989835C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472881" cy="209822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Односоставные предложения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95AE24-7B1C-DAEC-D542-8F0DEA6F37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8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696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48C08-0455-8D4D-6981-2F6154DEC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7A6335-8249-B905-DF4B-1E9AA8651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898912" cy="14859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Безличные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DB64D3-B863-F314-5553-89EF5112F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6149"/>
            <a:ext cx="9601200" cy="483781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безличных конструкций с простым глагольным предикатом, существуют конструкции: 1) со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связочно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-именным предикатом и 2) со сложным предикатом.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связочно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-именным предикатом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редикат включает связку или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полусвязку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 форме 3 л. ед. ч.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Предложения с предикативными наречиями (обозначают атмосферические явления, явления окружающей среды, восприятие):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Было шумно. Будет сухо.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Предложения с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предикативами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выражающими физическое и психическое состояние человека (категория состояния):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Мне было скучно. Ему будет больно.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i="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ЧЯ этот подтип часто переводится с помощью описательных конструкций.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Ему было страшно. Нам будет спокойно.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Budeme mít klid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Мне сейчас не до чтения.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Nemám náladu na čtení.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Ивану было не до дискуссии.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Zrovna se mu nechtělo diskutovat.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Кроме множества мелких подтипов выделяются предложения с инфинитивом, часто с ограничительным значением.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Читать уже темно.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Na čtení už je tma.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Уже поздно исправлять.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Už je pozdě to opravovat. 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222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66F57-EE0C-71CD-DB9C-4B23E2B9A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BA4049-FFB8-09FD-53C2-86CFF8B00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898912" cy="14859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Безличные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C09E46-DA5A-F6B8-B7DC-E6117C99B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6149"/>
            <a:ext cx="9601200" cy="4837814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сложным предикатом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предикат состоит из модификатора (фазовый или модальный элемент) и инфинитива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полнознаменательного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глагола (может быть и инф. связки + именная часть)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Фазовый модификатор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стоит в форме 3 л. ед. ч. ср. р. и обозначает начало, конец, прохождение действия.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Самолет перестало качать.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Letadlem to přestalo houpat.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Модальный модификатор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может быть представлен: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i="0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модальным глаголом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приходится, хочется, вздумалось. Не следует всему верить.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Člověk nesmí všemu věřit.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Ему пришлось подчиниться.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Musel se podřídit.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i="0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модальным </a:t>
            </a:r>
            <a:r>
              <a:rPr lang="ru-RU" i="0" u="sng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предикативом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можно, немыслимо, пора. Иностранцу невозможно перевести этот текст. Садитесь, необязательно стоять.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Особый подтип. Модификатором является экзистенциальное 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есть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+ субъект в дат. п. + инф.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Ему есть с кем / не с кем посоветоваться. Ему есть кому позвонить.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715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B2E74-D2CA-00D7-51C8-1C3460AD3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16D660-8FB6-9831-E52F-F83365905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898912" cy="14859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Инфинитивные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9825B5-AEE4-7757-F683-B92591518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6149"/>
            <a:ext cx="9601200" cy="4837814"/>
          </a:xfrm>
        </p:spPr>
        <p:txBody>
          <a:bodyPr>
            <a:normAutofit/>
          </a:bodyPr>
          <a:lstStyle/>
          <a:p>
            <a:pPr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ряде учебников данный вид односоставных предложений считается подвидом безличных предложений;</a:t>
            </a:r>
          </a:p>
          <a:p>
            <a:pPr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Грамматическую основу таких предложений представляет независимый инфинитив, обозначающий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действие: возможное или невозможное, необходимое, неизбежное;</a:t>
            </a:r>
          </a:p>
          <a:p>
            <a:pPr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инфинитивных предложений:</a:t>
            </a:r>
          </a:p>
          <a:p>
            <a:pPr lvl="1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безусловные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(Молчать!)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условно-желательные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(Поспать бы)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81175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D878A-2D38-FF80-6D26-C7ABE9755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D9FDE8-6885-E36A-04D1-8F6ECFD7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388009" cy="14859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Безлично-инфинитивные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AF6C7E-2EAB-6EFD-C2B3-5E5FBB4B7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6148"/>
            <a:ext cx="10100930" cy="489097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Сочетают в себе свойства безличных и инфинитивных предложений;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 лингвистов не выделяет их в отдельную категорию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и относит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безличным (разновидность – с личным глаголом в безличном употреблении, так как речь идет о безличном употреблении личного глагола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инфинитив + местоимение + связка в безличной форме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наст.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нулевая)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1) отрицательная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нечего читать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2) утвердительная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что читать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3) вопросительная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нам было читать?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1-го типа (отрицательного) перевод  предложений на ЧЯ зависит от наличия или отсутствия косвенного субъекта.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конкретного субъекта переводятся на чешский язык односоставными конструкциями с глаголом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není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(Здесь не с кем будет поговорить –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Zde nebude s kým promluvit.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таком случае незачем бы было туда ходить –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takovém případě by nebylo proč tam chodit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субъектом, выраженным дательным падежом, переводятся как двусоставные предложения с глаголом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nemít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негде было сесть -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Neměli jsme si kam sednout.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 не о чем будет говорить -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Nebudou mít o čem mluvit)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Двусоставными предложениями также переводятся на ЧЯ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конструкции со словом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(Некому защищать его –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Nemá ho kdo hájit.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Ухаживать за больным было некому –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Starat se o nemocného neměl kdo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819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4B1F49-49A8-C6D5-C7F4-9ACAEA193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C86944-F007-80DF-CD4E-6DA91F73F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54372"/>
            <a:ext cx="9601200" cy="3581400"/>
          </a:xfrm>
        </p:spPr>
        <p:txBody>
          <a:bodyPr>
            <a:normAutofit lnSpcReduction="1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предложений (по структуре): </a:t>
            </a: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CZ" alt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дносоставные</a:t>
            </a:r>
            <a:r>
              <a:rPr lang="ru-CZ" alt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(один главный член) и </a:t>
            </a:r>
            <a:r>
              <a:rPr lang="ru-CZ" alt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двусоставные</a:t>
            </a:r>
            <a:r>
              <a:rPr lang="ru-CZ" alt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(два главных члена) (лекция № 2);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CZ" alt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CZ" alt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Односоставные предложения содержат один главный член, который по своей форме и функции аналогичен главному члену двусоставного предложения – подлежащему или сказуемому.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CZ" alt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CZ" alt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главный член – подлежащее</a:t>
            </a:r>
            <a:r>
              <a:rPr lang="ru-CZ" alt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CZ" alt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назывные предложения</a:t>
            </a:r>
            <a:r>
              <a:rPr lang="ru-CZ" alt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CZ" alt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CZ" alt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главный член – сказуемое</a:t>
            </a:r>
            <a:r>
              <a:rPr lang="ru-CZ" alt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CZ" alt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определенно-личные, неопределенно-личные, обобщенно-личные предложения, безличные предложения, инфинитивные предложения, безлично-инфинитивные предложения</a:t>
            </a:r>
            <a:r>
              <a:rPr lang="ru-CZ" alt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CZ" altLang="ru-CZ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7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705E07-351A-0E12-9C2A-C2AFB0240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Назывные/именные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DFF573-CF8D-4B3C-7343-19E1F0C80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41451"/>
            <a:ext cx="9601200" cy="3825949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Утверждают наличие, существование предметов, явлений, состояний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(Полночь. Родной дом.)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прошедшем и будущем времени им соответствуют двусоставные предложения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(Была ночь. Наступит весна.)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Типология именных предложений: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Номинативные – главный член выражен формой им. п.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(Осень.)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Вокативные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очень часто относят к обращениям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(Саша!)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Генитивные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главный член выражен формой род. п.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(Народу! Ни облачка.)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такой тип предложений называется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jednočlenná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věta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neslovesná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větný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ekvivalent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однако в понятие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větný ekvivalent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входят и инфинитивные предложения, которые в РЯ не расцениваются как назывные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Stát! Nekouřit!).</a:t>
            </a:r>
            <a:endParaRPr lang="ru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720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81EA2-4E45-B958-0A0A-F28EA5760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0FC38-04CF-1829-D530-F0F21E17B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Определенно-личные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0AE33B-2A04-1A4A-3FDE-C71B698BF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41451"/>
            <a:ext cx="9601200" cy="3825949"/>
          </a:xfrm>
        </p:spPr>
        <p:txBody>
          <a:bodyPr/>
          <a:lstStyle/>
          <a:p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член выражен глаголом в личной форме, указывающей на действующее лицо;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полноты высказывания не требуется подлежащее;</a:t>
            </a:r>
          </a:p>
          <a:p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кту они являются синонимами двусоставных предложений с подлежащим, выраженным личным местоимением.</a:t>
            </a:r>
          </a:p>
          <a:p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Хочу тебя увидеть. Когда к нам заедете? Не пытайся меня понять!</a:t>
            </a:r>
          </a:p>
          <a:p>
            <a:pPr>
              <a:buFont typeface="Wingdings" pitchFamily="2" charset="2"/>
              <a:buChar char="v"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подобные предложения расцениваются как двусоставные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dvojčlenná věta s nevyjádřeným podmětem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Zítra pojedeme k babičce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016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1DA40-2AEC-FC12-2338-ADEF256AE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470323-4692-3F5B-EE67-28DF6FAF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898912" cy="14859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Неопределенно-личные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90376C-8FEB-E114-D946-13031F247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18167"/>
            <a:ext cx="9601200" cy="4486940"/>
          </a:xfrm>
        </p:spPr>
        <p:txBody>
          <a:bodyPr>
            <a:normAutofit fontScale="85000" lnSpcReduction="10000"/>
          </a:bodyPr>
          <a:lstStyle/>
          <a:p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член выражен глаголом в форме 3-го лица мн. ч.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наст. или буд.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(Нас выселяют. Его не берут на работу.)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формой мн. ч. прош.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(Мне написали о его отъезде)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Подлежащее намеренно устранено, представлено как неопределенное (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кто-то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 делается не на субъекте, а на действии как таковом;</a:t>
            </a:r>
          </a:p>
          <a:p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подразумеваться как одно действующее лицо, так и множество;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4999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также имеется данный тип предложений, однако в ЧЯ его можно употребить, только если говорящий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 не является участником действия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продают билеты. =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Zde prodávají vstupenky. X Zde se prodávají vstupenky. Zde prodáváme vstupenky.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всего в ЧЯ этому типу соответствуют </a:t>
            </a:r>
          </a:p>
          <a:p>
            <a:pPr lvl="1">
              <a:defRPr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рефлексивно-пассивные конструкции.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этом уже давно забыли.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to se už dávno zapomnělo.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может быть и неопределенное местоимение.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дверь постучали.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Někdo zaklepal na dveře.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даже первое лицо.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Тебя не спрашивают.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Tebe se neptám.</a:t>
            </a:r>
          </a:p>
        </p:txBody>
      </p:sp>
    </p:spTree>
    <p:extLst>
      <p:ext uri="{BB962C8B-B14F-4D97-AF65-F5344CB8AC3E}">
        <p14:creationId xmlns:p14="http://schemas.microsoft.com/office/powerpoint/2010/main" val="573882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BCF49-4D08-4644-43E1-5B2887C99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EE0041-4F6E-48D7-574A-864086C8D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898912" cy="14859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Обощенно-личные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435DDB-DB6D-CCC0-E6C9-2CB077AFC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6149"/>
            <a:ext cx="9601200" cy="4837814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 идет о действии, которое в равной мере относится к любому, то есть к обобщенному лицу;</a:t>
            </a:r>
          </a:p>
          <a:p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член выражен:</a:t>
            </a:r>
          </a:p>
          <a:p>
            <a:pPr marL="987552" lvl="1" indent="-457200">
              <a:buFont typeface="+mj-lt"/>
              <a:buAutoNum type="arabicPeriod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глаголом в форме 2-го лица ед. ч. (наиболее распространенный вариант)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(Такую работу за час не сделаешь); </a:t>
            </a:r>
          </a:p>
          <a:p>
            <a:pPr lvl="2">
              <a:buFont typeface="Wingdings" pitchFamily="2" charset="2"/>
              <a:buChar char="v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всего эквивалентом в ЧЯ являются конструкции с существительным </a:t>
            </a:r>
            <a:r>
              <a:rPr lang="cs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člověk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(Тебя не убедишь.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Tebe člověk nepřesvědčí.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него ничего не скроешь.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 ním člověk nic neutají.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7552" lvl="1" indent="-457200">
              <a:buFont typeface="+mj-lt"/>
              <a:buAutoNum type="arabicPeriod" startAt="2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глаголом в форме 3-го лица мн. ч.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лес дров не возят. Здесь не курят.);</a:t>
            </a:r>
          </a:p>
          <a:p>
            <a:pPr lvl="2">
              <a:buFont typeface="Wingdings" pitchFamily="2" charset="2"/>
              <a:buChar char="v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нет формально соответствующего эквивалента для этой структуры. Переводим с помощью формы 1 л. мн. ч. или рефлексивно-пассивной конструкции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(День 21 марта считают началом весны.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považuje/ považujeme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2">
              <a:buFont typeface="Wingdings" pitchFamily="2" charset="2"/>
              <a:buChar char="v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часто речь идет об общеизвестных истинах, пословицах, т. е. идиоматических выражениях, которые переводятся по-разному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 вкусах не спорят.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Proti gustu žádný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dišputát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Цыплят по осени считают.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Nechval dne před večerem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87552" lvl="1" indent="-457200">
              <a:buFont typeface="+mj-lt"/>
              <a:buAutoNum type="arabicPeriod" startAt="3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глаголом в форме повелит. наклонения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(век живи – век учись);</a:t>
            </a:r>
          </a:p>
          <a:p>
            <a:pPr marL="987552" lvl="1" indent="-457200">
              <a:buFont typeface="+mj-lt"/>
              <a:buAutoNum type="arabicPeriod" startAt="3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глаголом в форме 1-го лица мн. ч.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(такое положение рычага мы считаем исходным);</a:t>
            </a:r>
          </a:p>
          <a:p>
            <a:pPr lvl="2">
              <a:buFont typeface="Wingdings" pitchFamily="2" charset="2"/>
              <a:buChar char="v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 совпадает с соответствующим типом предложений в ЧЯ, однако в РЯ употребляется очень редко.</a:t>
            </a:r>
            <a:endParaRPr lang="cs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itchFamily="2" charset="2"/>
              <a:buChar char="v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94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629D5-5EBB-A870-A09A-287D095BA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CF3625-B5DA-875D-53EC-EDF438C44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898912" cy="14859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Безличные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DEED7B-867C-BBBA-0EEE-394DC87DE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6149"/>
            <a:ext cx="9601200" cy="4837814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 идет о действии или состоянии, которое не зависит от производителя действия или носителя признака;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Подлежащее установить невозможно;</a:t>
            </a:r>
          </a:p>
          <a:p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распространенные типы безличных предложений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собственно безличным глаголом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(вечереет; стемнело; следует + хочется, работается, спится)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личным глаголом в безличном употреблении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(молнией убило матросов; самолет резко тряхнуло)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Безличные предложения наречного строя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улице холодно; стало темно)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см. слайд № 10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выражать: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явления внешнего мира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 дверей дует. Моросит. Темнеет.)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всего переводятся на ЧЯ с помощью конструкций, содержащих подлежащее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(Вечереет.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Nastává večer.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может быть и соответствие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Ode dveří táhne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Или, наоборот, в ЧЯ безличное предложение, а в РЯ нет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Prší.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Идет дождь).</a:t>
            </a:r>
          </a:p>
          <a:p>
            <a:pPr marL="0" lvl="1" indent="0">
              <a:spcBef>
                <a:spcPts val="1000"/>
              </a:spcBef>
              <a:buNone/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224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2AE33-FE71-7A89-C11E-975155E62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D712F6-2D55-372B-F6CB-99E7CFE82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898912" cy="14859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Безличные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7C10C9-72A3-A5EA-3757-333E6EABD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6149"/>
            <a:ext cx="9601200" cy="4837814"/>
          </a:xfrm>
        </p:spPr>
        <p:txBody>
          <a:bodyPr>
            <a:normAutofit/>
          </a:bodyPr>
          <a:lstStyle/>
          <a:p>
            <a:pPr marL="0" lvl="0" indent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2) </a:t>
            </a:r>
            <a:r>
              <a:rPr lang="ru-RU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Процессы в человеческом организме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(Меня тошнит. Мне нездоровится. У меня колет в боку.)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Чаще всего они переводятся на ЧЯ с помощью конструкций, содержащих подлежащее. (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Мне надоело.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Omrzelo mě to.  Přestalo mě to bavit.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 меня отлегло от сердца.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Spadl mi kamen ze srdce.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);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 может быть и наоборот, в ЧЯ односоставное (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Vytrávilo mu.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Он проголодался.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Přeskočilo mu.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Он свихнулся.)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в каком-либо объекте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улице дует. Корабль качало. Солдата убило.)</a:t>
            </a:r>
          </a:p>
          <a:p>
            <a:pPr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таким предложениям часто соответствуют предложения с неопределенным местоимением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подлежащего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 hodinách to hrklo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затрещало, заклокотало).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Vojáka to zabil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подлежащее выражено существительным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(Корабль качало.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Loď se kymácela.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407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2F423-00D0-1803-C883-3EB2F5FA1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25F4EB-2173-476A-E3F9-3A674984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898912" cy="14859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Безличные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47BBEE-5BFE-6652-0ED5-18C56F720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6149"/>
            <a:ext cx="9601200" cy="4837814"/>
          </a:xfrm>
        </p:spPr>
        <p:txBody>
          <a:bodyPr>
            <a:normAutofit fontScale="92500" lnSpcReduction="10000"/>
          </a:bodyPr>
          <a:lstStyle/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с косвенным субъектом в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(Дорогу занесло ветром. Солдата ранило пулей.)</a:t>
            </a:r>
          </a:p>
          <a:p>
            <a:pPr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им соответствуют двусоставные предложения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(Ветром сорвало крышу.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Vítr odvál střechu.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Молнией зажгло дерево.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Blesk zapálil strom.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Подтип: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подвала потянуло сыростью.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 sklepa zavanula vlhkost. Ze sklepa zavanulo vlhkostí.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5) </a:t>
            </a:r>
            <a:r>
              <a:rPr lang="ru-RU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Предложения с безличной формой возвратного глагола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(Мне не спится. Мне взгрустнулось. Бабушке дремлется.)</a:t>
            </a:r>
          </a:p>
          <a:p>
            <a:pPr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 этом уже говорилось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ЧЯ употребление этой конструкции не ограничено глаголами сообщения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 našem městě se hodně staví. Jde se tam lesem.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ЧЯ распространено также употребление конструкций с атрибутивным обстоятельством.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Vesele se tu žije.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Здесь весело живется.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 намного чаще в РЯ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Здесь нескучно жить;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Dobře se nám dýchá.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Нам хорошо дышится. Нам легко дышать.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60269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Красный и фиолетовый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702</TotalTime>
  <Words>1735</Words>
  <Application>Microsoft Macintosh PowerPoint</Application>
  <PresentationFormat>Широкоэкранный</PresentationFormat>
  <Paragraphs>106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Franklin Gothic Book</vt:lpstr>
      <vt:lpstr>Times New Roman</vt:lpstr>
      <vt:lpstr>Wingdings</vt:lpstr>
      <vt:lpstr>Уголки</vt:lpstr>
      <vt:lpstr>Односоставные предложения</vt:lpstr>
      <vt:lpstr>Основные понятия</vt:lpstr>
      <vt:lpstr>1. Назывные/именные предложения</vt:lpstr>
      <vt:lpstr>2. Определенно-личные предложения</vt:lpstr>
      <vt:lpstr>3. Неопределенно-личные предложения</vt:lpstr>
      <vt:lpstr>4. Обощенно-личные предложения</vt:lpstr>
      <vt:lpstr>5. Безличные предложения</vt:lpstr>
      <vt:lpstr>5. Безличные предложения</vt:lpstr>
      <vt:lpstr>5. Безличные предложения</vt:lpstr>
      <vt:lpstr>5. Безличные предложения</vt:lpstr>
      <vt:lpstr>5. Безличные предложения</vt:lpstr>
      <vt:lpstr>6. Инфинитивные предложения</vt:lpstr>
      <vt:lpstr>7. Безлично-инфинитивные предложения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MM</dc:creator>
  <cp:lastModifiedBy>MM</cp:lastModifiedBy>
  <cp:revision>7</cp:revision>
  <dcterms:created xsi:type="dcterms:W3CDTF">2026-04-23T17:10:32Z</dcterms:created>
  <dcterms:modified xsi:type="dcterms:W3CDTF">2026-04-24T04:53:04Z</dcterms:modified>
</cp:coreProperties>
</file>