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71" r:id="rId7"/>
    <p:sldId id="272" r:id="rId8"/>
    <p:sldId id="261" r:id="rId9"/>
    <p:sldId id="273" r:id="rId10"/>
    <p:sldId id="275" r:id="rId11"/>
    <p:sldId id="276" r:id="rId12"/>
  </p:sldIdLst>
  <p:sldSz cx="12188825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1" autoAdjust="0"/>
    <p:restoredTop sz="94660"/>
  </p:normalViewPr>
  <p:slideViewPr>
    <p:cSldViewPr>
      <p:cViewPr varScale="1">
        <p:scale>
          <a:sx n="108" d="100"/>
          <a:sy n="108" d="100"/>
        </p:scale>
        <p:origin x="280" y="2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5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362C67-7140-489D-9F02-9FA706296412}" type="datetime1">
              <a:rPr lang="en-GB" smtClean="0"/>
              <a:t>18/04/2021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CE4174-12F6-45A2-9A6E-CAEC26DD7535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6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3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38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81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3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E44756-44DC-40AB-9496-C8F350A9781C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EC75D3-A862-4BE1-93CC-A6170F51FEB2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1A012-4CAD-463A-BE71-ACEF4F3B54F3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5A16DD-5B62-4AFB-B61D-FE74A983183F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3E7E78-B542-4CBD-B83E-16FCD476D5FB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6BF87C-72C4-4EEF-A35D-4AC0C296C7D8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FE7A84-529B-406D-8FC2-7B96BF0A1523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6CD1E-CD2F-40C9-B2F5-EF7437B8ECA1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C78BBE-7D94-4243-9E81-11C266322B6E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02E0B-78AE-461B-8CE8-E21E0F071E34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8414D2-69F7-430E-B22D-AA6133B23720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BF1C526-912C-48E4-91CC-51DE212A8A0D}" type="datetime1">
              <a:rPr lang="en-GB" noProof="0" smtClean="0"/>
              <a:t>18/04/2021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en-ME" sz="2400" dirty="0"/>
              <a:t>Proposal</a:t>
            </a:r>
            <a:r>
              <a:rPr lang="en-US" sz="2400" dirty="0"/>
              <a:t>s</a:t>
            </a:r>
            <a:r>
              <a:rPr lang="en-ME" sz="2400" dirty="0"/>
              <a:t> for </a:t>
            </a:r>
            <a:br>
              <a:rPr lang="en-ME" sz="2400" dirty="0"/>
            </a:br>
            <a:r>
              <a:rPr lang="en-US" sz="2400" dirty="0"/>
              <a:t> </a:t>
            </a:r>
            <a:br>
              <a:rPr lang="en-ME" sz="2400" dirty="0"/>
            </a:br>
            <a:r>
              <a:rPr lang="en-US" sz="2400" b="1" dirty="0"/>
              <a:t>ACTIONS FOR HANDLING ONGOING COVID 19 EPIDEMIC </a:t>
            </a:r>
            <a:br>
              <a:rPr lang="en-ME" sz="2400" dirty="0"/>
            </a:br>
            <a:r>
              <a:rPr lang="en-US" sz="2400" b="1" dirty="0"/>
              <a:t>&amp;</a:t>
            </a:r>
            <a:br>
              <a:rPr lang="en-ME" sz="2400" dirty="0"/>
            </a:br>
            <a:r>
              <a:rPr lang="en-US" sz="2400" b="1" dirty="0"/>
              <a:t> FUTURE HEALTH CRISES</a:t>
            </a:r>
            <a:endParaRPr lang="en-M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661248"/>
            <a:ext cx="3962400" cy="891951"/>
          </a:xfrm>
        </p:spPr>
        <p:txBody>
          <a:bodyPr rtlCol="0">
            <a:normAutofit fontScale="47500" lnSpcReduction="2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Position by France on 19</a:t>
            </a:r>
            <a:r>
              <a:rPr lang="en-GB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of April 2021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Represented by: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- Michael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Segeta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Emina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Balota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- Nikola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Tasic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6CE57-4F1D-F44C-B90E-5CD7E371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6" y="-3190"/>
            <a:ext cx="7293336" cy="68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4383" y="266700"/>
            <a:ext cx="10971372" cy="1066800"/>
          </a:xfrm>
        </p:spPr>
        <p:txBody>
          <a:bodyPr rtlCol="0"/>
          <a:lstStyle/>
          <a:p>
            <a:pPr rtl="0"/>
            <a:r>
              <a:rPr lang="en-GB" dirty="0"/>
              <a:t>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7828" y="1333500"/>
            <a:ext cx="10287000" cy="4190999"/>
          </a:xfrm>
        </p:spPr>
        <p:txBody>
          <a:bodyPr rtlCol="0"/>
          <a:lstStyle/>
          <a:p>
            <a:pPr rtl="0"/>
            <a:r>
              <a:rPr lang="en-GB" dirty="0"/>
              <a:t>Background &amp; Rationale</a:t>
            </a:r>
          </a:p>
          <a:p>
            <a:pPr rtl="0"/>
            <a:r>
              <a:rPr lang="en-GB" dirty="0"/>
              <a:t>Proposals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Digital Green Certificate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Recovery Plan for Europe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Border Management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EC’s authority to intervene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EC’s authority to purchase &amp; distribute vaccines</a:t>
            </a:r>
          </a:p>
          <a:p>
            <a:r>
              <a:rPr lang="en-GB" dirty="0"/>
              <a:t>Conclusion</a:t>
            </a:r>
          </a:p>
          <a:p>
            <a:pPr marL="0" indent="0" algn="r" rtl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DF078-3D62-7045-A9E4-C1282EDF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91" y="5638799"/>
            <a:ext cx="1229033" cy="1219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6DC90-8154-3345-8CAC-2A0D87494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201"/>
            <a:ext cx="177800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5BAFE-A973-3C40-9801-15CE83A0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783" y="548680"/>
            <a:ext cx="4419600" cy="248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5443F-4F0E-3E4F-8B26-8B04C9051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61200"/>
            <a:ext cx="1778000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60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824" y="332656"/>
            <a:ext cx="10971372" cy="1066800"/>
          </a:xfrm>
        </p:spPr>
        <p:txBody>
          <a:bodyPr rtlCol="0"/>
          <a:lstStyle/>
          <a:p>
            <a:pPr rtl="0"/>
            <a:r>
              <a:rPr lang="en-GB" dirty="0"/>
              <a:t>Background &amp; Rationale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2F238-5843-D24B-9926-FD53821F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592" y="1534829"/>
            <a:ext cx="10287000" cy="4190999"/>
          </a:xfrm>
        </p:spPr>
        <p:txBody>
          <a:bodyPr>
            <a:normAutofit/>
          </a:bodyPr>
          <a:lstStyle/>
          <a:p>
            <a:r>
              <a:rPr lang="en-ME" dirty="0"/>
              <a:t>Impact of COVID 19 </a:t>
            </a:r>
          </a:p>
          <a:p>
            <a:pPr lvl="1">
              <a:buFont typeface="Wingdings" pitchFamily="2" charset="2"/>
              <a:buChar char="Ø"/>
            </a:pPr>
            <a:r>
              <a:rPr lang="en-ME" dirty="0"/>
              <a:t>On EU</a:t>
            </a:r>
          </a:p>
          <a:p>
            <a:pPr lvl="1">
              <a:buFont typeface="Wingdings" pitchFamily="2" charset="2"/>
              <a:buChar char="Ø"/>
            </a:pPr>
            <a:r>
              <a:rPr lang="en-ME" dirty="0"/>
              <a:t>On France</a:t>
            </a:r>
          </a:p>
          <a:p>
            <a:r>
              <a:rPr lang="en-ME" dirty="0"/>
              <a:t>General Principles</a:t>
            </a:r>
          </a:p>
          <a:p>
            <a:pPr lvl="1">
              <a:buFont typeface="Wingdings" pitchFamily="2" charset="2"/>
              <a:buChar char="Ø"/>
            </a:pPr>
            <a:r>
              <a:rPr lang="en-ME" dirty="0"/>
              <a:t>Strong unified response – Article 222(1) of the TFEU</a:t>
            </a:r>
          </a:p>
          <a:p>
            <a:pPr lvl="1">
              <a:buFont typeface="Wingdings" pitchFamily="2" charset="2"/>
              <a:buChar char="Ø"/>
            </a:pPr>
            <a:r>
              <a:rPr lang="en-ME" dirty="0"/>
              <a:t>Important role of the EC</a:t>
            </a:r>
          </a:p>
          <a:p>
            <a:pPr lvl="1">
              <a:buFont typeface="Wingdings" pitchFamily="2" charset="2"/>
              <a:buChar char="Ø"/>
            </a:pPr>
            <a:r>
              <a:rPr lang="en-ME" dirty="0"/>
              <a:t>Conditionality Principle &amp; Rule-Of-Law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07DC7-3738-894D-8E08-53906094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91" y="5638799"/>
            <a:ext cx="1229033" cy="1219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15244-B083-754E-B698-F43532BC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201"/>
            <a:ext cx="17780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CE783-147D-0549-A386-A7A7D1942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1200"/>
            <a:ext cx="1778000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152400"/>
            <a:ext cx="10971372" cy="1066800"/>
          </a:xfrm>
        </p:spPr>
        <p:txBody>
          <a:bodyPr rtlCol="0"/>
          <a:lstStyle/>
          <a:p>
            <a:pPr rtl="0"/>
            <a:r>
              <a:rPr lang="en-US" dirty="0"/>
              <a:t>Proposals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50A75-3BDB-6E48-BC22-491A8692E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327" y="1444700"/>
            <a:ext cx="4041490" cy="4191000"/>
          </a:xfrm>
        </p:spPr>
        <p:txBody>
          <a:bodyPr>
            <a:normAutofit/>
          </a:bodyPr>
          <a:lstStyle/>
          <a:p>
            <a:pPr marL="330200" lvl="1" indent="0">
              <a:buNone/>
            </a:pPr>
            <a:r>
              <a:rPr lang="en-GB" sz="2000" b="1" dirty="0"/>
              <a:t>1) Digital Green Certificate</a:t>
            </a:r>
          </a:p>
          <a:p>
            <a:pPr lvl="1"/>
            <a:r>
              <a:rPr lang="en-GB" sz="1800" dirty="0"/>
              <a:t>Three ways to obtain</a:t>
            </a:r>
          </a:p>
          <a:p>
            <a:pPr lvl="1"/>
            <a:r>
              <a:rPr lang="en-GB" sz="1800" dirty="0"/>
              <a:t>QR code</a:t>
            </a:r>
          </a:p>
          <a:p>
            <a:pPr lvl="1"/>
            <a:r>
              <a:rPr lang="en-GB" sz="1800" dirty="0"/>
              <a:t>Temporary measure</a:t>
            </a:r>
          </a:p>
          <a:p>
            <a:pPr marL="330200" lvl="1" indent="0">
              <a:buNone/>
            </a:pPr>
            <a:endParaRPr lang="en-GB" sz="1800" dirty="0"/>
          </a:p>
          <a:p>
            <a:pPr marL="330200" lvl="1" indent="0">
              <a:buNone/>
            </a:pPr>
            <a:endParaRPr lang="en-GB" sz="2000" b="1" dirty="0"/>
          </a:p>
          <a:p>
            <a:pPr marL="330200" lvl="1" indent="0">
              <a:buNone/>
            </a:pP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3AF9D-F184-FA4E-95B7-69A9A565D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91" y="5638799"/>
            <a:ext cx="1229033" cy="1219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D9B61-89F0-4B49-B506-8F4EF1D98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201"/>
            <a:ext cx="1778000" cy="9906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98DB5B-753F-1D4E-B6C0-A896F79CCA34}"/>
              </a:ext>
            </a:extLst>
          </p:cNvPr>
          <p:cNvSpPr txBox="1">
            <a:spLocks/>
          </p:cNvSpPr>
          <p:nvPr/>
        </p:nvSpPr>
        <p:spPr>
          <a:xfrm>
            <a:off x="5518348" y="1444700"/>
            <a:ext cx="551345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200" lvl="1" indent="0">
              <a:buFont typeface="Corbel" pitchFamily="34" charset="0"/>
              <a:buNone/>
            </a:pPr>
            <a:r>
              <a:rPr lang="en-GB" sz="2000" b="1" dirty="0"/>
              <a:t>2) Recovery Plan for Europe</a:t>
            </a:r>
          </a:p>
          <a:p>
            <a:pPr lvl="1">
              <a:buFontTx/>
              <a:buChar char="-"/>
            </a:pPr>
            <a:r>
              <a:rPr lang="en-GB" sz="1800" dirty="0"/>
              <a:t>Pillar of the future framework</a:t>
            </a:r>
          </a:p>
          <a:p>
            <a:pPr lvl="1">
              <a:buFontTx/>
              <a:buChar char="-"/>
            </a:pPr>
            <a:r>
              <a:rPr lang="en-GB" sz="1800" dirty="0"/>
              <a:t>1.8 trillion euros</a:t>
            </a:r>
          </a:p>
          <a:p>
            <a:pPr lvl="1">
              <a:buFontTx/>
              <a:buChar char="-"/>
            </a:pPr>
            <a:r>
              <a:rPr lang="en-GB" sz="1800" dirty="0" err="1"/>
              <a:t>NextGenerationEU</a:t>
            </a:r>
            <a:r>
              <a:rPr lang="en-GB" sz="1800" dirty="0"/>
              <a:t> : </a:t>
            </a:r>
            <a:r>
              <a:rPr lang="en-GB" sz="1800" b="1" dirty="0"/>
              <a:t>short term stimulus </a:t>
            </a:r>
          </a:p>
          <a:p>
            <a:pPr lvl="1">
              <a:buFontTx/>
              <a:buChar char="-"/>
            </a:pPr>
            <a:r>
              <a:rPr lang="en-GB" sz="1800" dirty="0"/>
              <a:t>EU4Health, Horizon, Just Transition Fund, Digital Europe Programme : </a:t>
            </a:r>
            <a:r>
              <a:rPr lang="en-GB" sz="1800" b="1" dirty="0"/>
              <a:t>long term goals</a:t>
            </a:r>
          </a:p>
          <a:p>
            <a:pPr lvl="1">
              <a:buFontTx/>
              <a:buChar char="-"/>
            </a:pPr>
            <a:r>
              <a:rPr lang="en-GB" sz="1800" dirty="0"/>
              <a:t>Increased capacities, functionality, resilience of the health systems</a:t>
            </a:r>
          </a:p>
          <a:p>
            <a:pPr lvl="1">
              <a:buFontTx/>
              <a:buChar char="-"/>
            </a:pPr>
            <a:r>
              <a:rPr lang="en-GB" sz="1800" dirty="0"/>
              <a:t>Support under conditionality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06D104-D250-DA40-A0C7-0A4864159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1200"/>
            <a:ext cx="1778000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7A439B-541E-E143-A580-8B9251C1B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91" y="5638799"/>
            <a:ext cx="1229033" cy="1219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189CC2-4965-A248-A7AA-57F9FDD55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201"/>
            <a:ext cx="1778000" cy="990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49FEAC-A75F-AD4E-9DD4-B2FBB2EC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154376"/>
            <a:ext cx="10971372" cy="1066800"/>
          </a:xfrm>
        </p:spPr>
        <p:txBody>
          <a:bodyPr rtlCol="0"/>
          <a:lstStyle/>
          <a:p>
            <a:pPr rtl="0"/>
            <a:r>
              <a:rPr lang="en-US" dirty="0"/>
              <a:t>Proposals cont..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C752EB4-95C3-5840-A33A-AF0E726B9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327" y="1444700"/>
            <a:ext cx="4041490" cy="4191000"/>
          </a:xfrm>
        </p:spPr>
        <p:txBody>
          <a:bodyPr>
            <a:normAutofit/>
          </a:bodyPr>
          <a:lstStyle/>
          <a:p>
            <a:pPr marL="330200" lvl="1" indent="0">
              <a:buNone/>
            </a:pPr>
            <a:r>
              <a:rPr lang="en-GB" b="1" dirty="0"/>
              <a:t>3) Border Management</a:t>
            </a:r>
          </a:p>
          <a:p>
            <a:pPr lvl="1"/>
            <a:r>
              <a:rPr lang="en-GB" sz="1800" dirty="0"/>
              <a:t>Joint framework</a:t>
            </a:r>
          </a:p>
          <a:p>
            <a:pPr lvl="1"/>
            <a:r>
              <a:rPr lang="en-GB" sz="1800" dirty="0"/>
              <a:t>Restrictions on external borders</a:t>
            </a:r>
          </a:p>
          <a:p>
            <a:pPr lvl="1"/>
            <a:r>
              <a:rPr lang="en-GB" sz="1800" dirty="0"/>
              <a:t>Non-discriminatory inter-EU regulations</a:t>
            </a:r>
          </a:p>
          <a:p>
            <a:pPr lvl="1"/>
            <a:r>
              <a:rPr lang="en-GB" sz="1800" dirty="0"/>
              <a:t>Increased communication for containment purposes</a:t>
            </a:r>
          </a:p>
          <a:p>
            <a:pPr marL="330200" lvl="1" indent="0">
              <a:buNone/>
            </a:pPr>
            <a:endParaRPr lang="en-GB" sz="1800" dirty="0"/>
          </a:p>
          <a:p>
            <a:pPr marL="330200" lvl="1" indent="0">
              <a:buNone/>
            </a:pPr>
            <a:endParaRPr lang="en-GB" sz="2000" b="1" dirty="0"/>
          </a:p>
          <a:p>
            <a:pPr marL="330200" lvl="1" indent="0">
              <a:buNone/>
            </a:pPr>
            <a:endParaRPr lang="en-GB" b="1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C21F1F-43D6-7B4D-896B-C5EF57C1F13B}"/>
              </a:ext>
            </a:extLst>
          </p:cNvPr>
          <p:cNvSpPr txBox="1">
            <a:spLocks/>
          </p:cNvSpPr>
          <p:nvPr/>
        </p:nvSpPr>
        <p:spPr>
          <a:xfrm>
            <a:off x="5590356" y="1445824"/>
            <a:ext cx="404149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200" lvl="1" indent="0">
              <a:buFont typeface="Corbel" pitchFamily="34" charset="0"/>
              <a:buNone/>
            </a:pPr>
            <a:r>
              <a:rPr lang="en-GB" b="1" dirty="0"/>
              <a:t>4) EC’s authority to intervene</a:t>
            </a:r>
          </a:p>
          <a:p>
            <a:pPr lvl="1"/>
            <a:r>
              <a:rPr lang="en-GB" sz="1800" dirty="0"/>
              <a:t>Oppose </a:t>
            </a:r>
          </a:p>
          <a:p>
            <a:pPr lvl="1"/>
            <a:r>
              <a:rPr lang="en-GB" sz="1800" dirty="0"/>
              <a:t>EU Health Policy </a:t>
            </a:r>
          </a:p>
          <a:p>
            <a:pPr lvl="1"/>
            <a:r>
              <a:rPr lang="en-GB" sz="1800" dirty="0"/>
              <a:t>Financial burden</a:t>
            </a:r>
          </a:p>
          <a:p>
            <a:pPr lvl="1"/>
            <a:r>
              <a:rPr lang="en-GB" sz="1800" dirty="0"/>
              <a:t>Scrutiny </a:t>
            </a:r>
          </a:p>
          <a:p>
            <a:pPr lvl="1"/>
            <a:r>
              <a:rPr lang="en-GB" sz="1800" dirty="0"/>
              <a:t>Supervisory and advisory role</a:t>
            </a:r>
          </a:p>
          <a:p>
            <a:pPr marL="330200" lvl="1" indent="0">
              <a:buFont typeface="Corbel" pitchFamily="34" charset="0"/>
              <a:buNone/>
            </a:pPr>
            <a:endParaRPr lang="en-GB" b="1" dirty="0"/>
          </a:p>
          <a:p>
            <a:pPr marL="330200" lvl="1" indent="0">
              <a:buFont typeface="Corbel" pitchFamily="34" charset="0"/>
              <a:buNone/>
            </a:pPr>
            <a:endParaRPr lang="en-GB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96F0DD-FCF9-034E-94D7-9639F83EA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1200"/>
            <a:ext cx="1778000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D92F39-6699-2848-9A7C-9C8FCC2E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91" y="5638799"/>
            <a:ext cx="1229033" cy="1219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413C6-D0CD-0349-B588-BD0927597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201"/>
            <a:ext cx="1778000" cy="990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948F49E-DE61-124A-B23B-07D622F1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152400"/>
            <a:ext cx="10971372" cy="1066800"/>
          </a:xfrm>
        </p:spPr>
        <p:txBody>
          <a:bodyPr rtlCol="0"/>
          <a:lstStyle/>
          <a:p>
            <a:pPr rtl="0"/>
            <a:r>
              <a:rPr lang="en-US" dirty="0"/>
              <a:t>Proposals cont..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812100-7A38-ED46-B6F1-53B4CBA87C2C}"/>
              </a:ext>
            </a:extLst>
          </p:cNvPr>
          <p:cNvSpPr txBox="1">
            <a:spLocks/>
          </p:cNvSpPr>
          <p:nvPr/>
        </p:nvSpPr>
        <p:spPr>
          <a:xfrm>
            <a:off x="837326" y="1444700"/>
            <a:ext cx="619319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200" lvl="1" indent="0">
              <a:buNone/>
            </a:pPr>
            <a:r>
              <a:rPr lang="en-GB" sz="1800" b="1" dirty="0"/>
              <a:t>5) </a:t>
            </a:r>
            <a:r>
              <a:rPr lang="en-GB" sz="2000" b="1" dirty="0"/>
              <a:t>EC’s authority to purchase &amp; distribute vaccines</a:t>
            </a:r>
            <a:endParaRPr lang="en-GB" sz="1800" b="1" dirty="0"/>
          </a:p>
          <a:p>
            <a:pPr marL="330200" lvl="1" indent="0">
              <a:buNone/>
            </a:pPr>
            <a:endParaRPr lang="en-GB" sz="1800" b="1" dirty="0"/>
          </a:p>
          <a:p>
            <a:pPr lvl="1"/>
            <a:r>
              <a:rPr lang="en-GB" sz="1800" dirty="0"/>
              <a:t>Joint procurement scheme</a:t>
            </a:r>
          </a:p>
          <a:p>
            <a:pPr lvl="1"/>
            <a:r>
              <a:rPr lang="en-GB" sz="1800" dirty="0"/>
              <a:t>Better leverage position</a:t>
            </a:r>
          </a:p>
          <a:p>
            <a:pPr lvl="1"/>
            <a:r>
              <a:rPr lang="en-GB" sz="1800" dirty="0"/>
              <a:t>Voluntary </a:t>
            </a:r>
          </a:p>
          <a:p>
            <a:pPr lvl="1"/>
            <a:r>
              <a:rPr lang="en-GB" sz="1800" dirty="0"/>
              <a:t>Support under conditionality</a:t>
            </a:r>
          </a:p>
          <a:p>
            <a:pPr marL="330200" lvl="1" indent="0">
              <a:buFont typeface="Corbel" pitchFamily="34" charset="0"/>
              <a:buNone/>
            </a:pPr>
            <a:endParaRPr lang="en-GB" sz="2000" b="1" dirty="0"/>
          </a:p>
          <a:p>
            <a:pPr marL="330200" lvl="1" indent="0">
              <a:buFont typeface="Corbel" pitchFamily="34" charset="0"/>
              <a:buNone/>
            </a:pPr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6A668-A061-D14D-85DC-207CF7E1F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1200"/>
            <a:ext cx="1778000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5E29B-5D15-0A4D-8582-8C42B656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791" y="5638799"/>
            <a:ext cx="1229033" cy="1219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84AB2D-DC60-6C43-959C-976627E9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201"/>
            <a:ext cx="1778000" cy="990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3FB7593-47C7-5B4B-AF1B-1799CC66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154376"/>
            <a:ext cx="10971372" cy="1066800"/>
          </a:xfrm>
        </p:spPr>
        <p:txBody>
          <a:bodyPr rtlCol="0"/>
          <a:lstStyle/>
          <a:p>
            <a:pPr rtl="0"/>
            <a:r>
              <a:rPr lang="en-US" dirty="0"/>
              <a:t>Conclusion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1D5D12-25C0-994B-AF42-69320E20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592" y="1534829"/>
            <a:ext cx="10287000" cy="4190999"/>
          </a:xfrm>
        </p:spPr>
        <p:txBody>
          <a:bodyPr>
            <a:normAutofit/>
          </a:bodyPr>
          <a:lstStyle/>
          <a:p>
            <a:r>
              <a:rPr lang="en-ME" dirty="0"/>
              <a:t>Strong unified EU approach</a:t>
            </a:r>
          </a:p>
          <a:p>
            <a:r>
              <a:rPr lang="en-ME" dirty="0"/>
              <a:t>Betterment of health systems</a:t>
            </a:r>
          </a:p>
          <a:p>
            <a:r>
              <a:rPr lang="en-ME" dirty="0"/>
              <a:t>Increased data-sharing </a:t>
            </a:r>
          </a:p>
          <a:p>
            <a:r>
              <a:rPr lang="en-ME" dirty="0"/>
              <a:t>Conditionality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A9A524-6D3C-4B4D-BBAC-66E00879D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200"/>
            <a:ext cx="1778000" cy="9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ABF167-C434-864D-892C-40F5A02EC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3"/>
          <a:stretch/>
        </p:blipFill>
        <p:spPr>
          <a:xfrm>
            <a:off x="0" y="-176507"/>
            <a:ext cx="12213008" cy="721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54D8D-7354-4B42-98F3-67EFD411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18" y="-533400"/>
            <a:ext cx="10971372" cy="1066800"/>
          </a:xfrm>
        </p:spPr>
        <p:txBody>
          <a:bodyPr/>
          <a:lstStyle/>
          <a:p>
            <a:r>
              <a:rPr lang="en-ME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8672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397_TF02801084" id="{BFDED468-C0B8-4DC0-A9C8-395626C4F7EE}" vid="{2F0F9E8D-EE72-44B9-8CC6-E9923E867B17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 16x9</Template>
  <TotalTime>523</TotalTime>
  <Words>243</Words>
  <Application>Microsoft Macintosh PowerPoint</Application>
  <PresentationFormat>Custom</PresentationFormat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Marketing 16x9</vt:lpstr>
      <vt:lpstr>Proposals for    ACTIONS FOR HANDLING ONGOING COVID 19 EPIDEMIC  &amp;  FUTURE HEALTH CRISES</vt:lpstr>
      <vt:lpstr>Content</vt:lpstr>
      <vt:lpstr>Background &amp; Rationale</vt:lpstr>
      <vt:lpstr>Proposals</vt:lpstr>
      <vt:lpstr>Proposals cont..</vt:lpstr>
      <vt:lpstr>Proposals cont..</vt:lpstr>
      <vt:lpstr>Conclusion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Regulatory Technical Standards</dc:title>
  <dc:creator>Microsoft Office User</dc:creator>
  <cp:lastModifiedBy>Microsoft Office User</cp:lastModifiedBy>
  <cp:revision>19</cp:revision>
  <dcterms:created xsi:type="dcterms:W3CDTF">2021-04-04T18:46:30Z</dcterms:created>
  <dcterms:modified xsi:type="dcterms:W3CDTF">2021-04-18T20:05:33Z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