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323" r:id="rId2"/>
    <p:sldId id="303" r:id="rId3"/>
    <p:sldId id="319" r:id="rId4"/>
    <p:sldId id="304" r:id="rId5"/>
    <p:sldId id="305" r:id="rId6"/>
    <p:sldId id="308" r:id="rId7"/>
    <p:sldId id="306" r:id="rId8"/>
    <p:sldId id="626" r:id="rId9"/>
    <p:sldId id="309" r:id="rId10"/>
    <p:sldId id="310" r:id="rId11"/>
    <p:sldId id="286" r:id="rId12"/>
    <p:sldId id="287" r:id="rId13"/>
    <p:sldId id="288" r:id="rId14"/>
    <p:sldId id="289" r:id="rId15"/>
    <p:sldId id="624" r:id="rId16"/>
    <p:sldId id="256" r:id="rId17"/>
    <p:sldId id="258" r:id="rId18"/>
    <p:sldId id="625" r:id="rId19"/>
    <p:sldId id="257" r:id="rId20"/>
    <p:sldId id="321" r:id="rId21"/>
    <p:sldId id="322" r:id="rId22"/>
    <p:sldId id="259" r:id="rId23"/>
    <p:sldId id="261" r:id="rId24"/>
    <p:sldId id="657" r:id="rId25"/>
    <p:sldId id="260" r:id="rId26"/>
    <p:sldId id="336" r:id="rId27"/>
    <p:sldId id="641" r:id="rId28"/>
    <p:sldId id="337" r:id="rId29"/>
    <p:sldId id="345" r:id="rId30"/>
    <p:sldId id="344" r:id="rId31"/>
    <p:sldId id="654" r:id="rId32"/>
    <p:sldId id="533" r:id="rId33"/>
    <p:sldId id="549" r:id="rId34"/>
    <p:sldId id="534" r:id="rId35"/>
    <p:sldId id="557" r:id="rId36"/>
    <p:sldId id="267" r:id="rId37"/>
    <p:sldId id="658" r:id="rId38"/>
    <p:sldId id="628" r:id="rId39"/>
    <p:sldId id="629" r:id="rId40"/>
    <p:sldId id="630" r:id="rId41"/>
    <p:sldId id="631" r:id="rId42"/>
    <p:sldId id="632" r:id="rId43"/>
    <p:sldId id="633" r:id="rId44"/>
    <p:sldId id="655" r:id="rId45"/>
    <p:sldId id="656" r:id="rId46"/>
    <p:sldId id="634" r:id="rId47"/>
    <p:sldId id="635" r:id="rId48"/>
    <p:sldId id="636" r:id="rId49"/>
    <p:sldId id="637" r:id="rId50"/>
    <p:sldId id="269" r:id="rId51"/>
    <p:sldId id="270" r:id="rId52"/>
    <p:sldId id="638" r:id="rId53"/>
    <p:sldId id="597" r:id="rId54"/>
    <p:sldId id="640" r:id="rId55"/>
    <p:sldId id="598" r:id="rId56"/>
    <p:sldId id="619" r:id="rId57"/>
    <p:sldId id="599" r:id="rId58"/>
    <p:sldId id="620" r:id="rId59"/>
    <p:sldId id="621" r:id="rId60"/>
    <p:sldId id="622" r:id="rId61"/>
    <p:sldId id="623" r:id="rId62"/>
    <p:sldId id="280" r:id="rId63"/>
    <p:sldId id="279" r:id="rId64"/>
    <p:sldId id="311" r:id="rId65"/>
    <p:sldId id="313" r:id="rId66"/>
    <p:sldId id="320" r:id="rId6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uželka, Benjamin" initials="PB" lastIdx="2" clrIdx="0">
    <p:extLst>
      <p:ext uri="{19B8F6BF-5375-455C-9EA6-DF929625EA0E}">
        <p15:presenceInfo xmlns:p15="http://schemas.microsoft.com/office/powerpoint/2012/main" userId="S::petruzeb@ff.cuni.cz::f8e3b45a-faa4-4094-9acf-441c23478e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46" autoAdjust="0"/>
    <p:restoredTop sz="94671"/>
  </p:normalViewPr>
  <p:slideViewPr>
    <p:cSldViewPr snapToGrid="0" snapToObjects="1">
      <p:cViewPr varScale="1">
        <p:scale>
          <a:sx n="94" d="100"/>
          <a:sy n="94" d="100"/>
        </p:scale>
        <p:origin x="2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en/Disk%20Google/6_VYUKA/1_pr&#780;edme&#780;ty/1_nova_bakalar/7_kontingenc&#780;ni&#769;_tabulky/pr&#780;i&#769;klad_korela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en/Disk%20Google/6_VYUKA/1_pr&#780;edme&#780;ty/1_nova_bakalar/7_kontingenc&#780;ni&#769;_tabulky/pr&#780;i&#769;klad_korela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Výška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180304346147908"/>
                  <c:y val="-1.786829706173135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aseline="0" dirty="0"/>
                      <a:t>y = 10000x + 10000</a:t>
                    </a:r>
                    <a:endParaRPr lang="en-US" sz="240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List1!$A$2:$A$10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List1!$B$2:$B$10</c:f>
              <c:numCache>
                <c:formatCode>#,##0</c:formatCode>
                <c:ptCount val="9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 formatCode="General">
                  <c:v>40000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5FD-1B4F-AF2D-6EA7D76E3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506528"/>
        <c:axId val="124773808"/>
      </c:scatterChart>
      <c:valAx>
        <c:axId val="124506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4773808"/>
        <c:crosses val="autoZero"/>
        <c:crossBetween val="midCat"/>
      </c:valAx>
      <c:valAx>
        <c:axId val="12477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4506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Výška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trendlineLbl>
          </c:trendline>
          <c:xVal>
            <c:numRef>
              <c:f>List1!$A$2:$A$10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List1!$B$2:$B$10</c:f>
              <c:numCache>
                <c:formatCode>#,##0</c:formatCode>
                <c:ptCount val="9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 formatCode="General">
                  <c:v>40000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B44-8E4B-8B32-D86367FA9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506528"/>
        <c:axId val="124773808"/>
      </c:scatterChart>
      <c:valAx>
        <c:axId val="124506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4773808"/>
        <c:crosses val="autoZero"/>
        <c:crossBetween val="midCat"/>
      </c:valAx>
      <c:valAx>
        <c:axId val="12477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4506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AE20A-F640-4249-A811-C32A9612F3D3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13504-9055-D448-A00B-03FEB6440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00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Dokáže předpovědět hodnoty veličiny na základě druhé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C98B6-B162-6B43-AFE9-3C5AD1FE4C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Body si zdánlivě dělají, co chtějí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C98B6-B162-6B43-AFE9-3C5AD1FE4C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5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A22C5-6FA1-B14A-82D4-2B0113325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A3CAD6-AA09-CB49-96A0-B0EAB3E6F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2FEF6C-9A9F-E146-BBE0-5F27471A8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D7DBCF-0B4C-504A-B12D-EEC2D039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D94911-F303-9D4A-954B-92D0A3F34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75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1EC28-E068-D340-94C8-3333853D4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365E6EE-C264-3E45-B393-6822861D6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235DB1-9D4A-B243-ACDA-D0CD9A0ED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8639EE-83BA-A340-96E6-3F33955A2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571BAE-4D67-A64A-AEDB-F435837E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13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4920B97-D308-3F4D-AF69-DD11D1C23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1F3FFB3-F5DA-964D-89FA-5414234E7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E25013-8AF7-EA42-80BD-922848D2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D703B0-FE8F-0547-B8B7-DB2C710C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FE427B-C97B-FD42-A90F-B72D5E9A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45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C1E1D8-8FA2-4A45-A396-34524295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EEA1F-8EAD-5E4B-A548-183D6F186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793751-A773-1C4E-A984-09C382706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ACE5B6-1809-1142-BC04-6BC10690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3A51A8-AEB0-8244-888B-D657632F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77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37BE48-C56D-2F49-9324-943164F3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EEE748-D13E-CC49-A5A4-D89B1FA18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732019-2CE7-F24E-A99A-D39824D2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085933-A27A-0F4C-9EE9-56360E79B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DF74FC-2055-C948-A182-8919317E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80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8CC246-77ED-6846-B600-E07F8A97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91EF61-1B18-5A42-87D1-F2661E22A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A6F0E1-EE46-3249-BDF2-A616A52FE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C1E8A4-BD74-BF42-8CEC-0E34A15D5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481539-9877-4141-A866-DD1301B3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035F21-4928-1F4C-9CA5-60D67F52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67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09C55-5933-7145-AF87-3C337211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34C03A-5E34-B140-821F-08F5792E7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769FD70-9598-BB46-A000-AA65F92C4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5BA198C-8B9A-844D-8A29-A282BA3B3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BAD0B8B-6C06-644D-A105-3243F8FA6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36BA753-E776-194E-A71C-38829519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CDD62DB-1D7C-1841-B5B7-450F3FDD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6B25719-82BA-4C4D-AB3F-EBCD6020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05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F459C6-ABE7-7540-9BCC-7DBA1EFD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C4AFDB2-A28B-8D40-A064-A9F69436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9EDB2CB-B271-CA41-ACCA-43A4A4A2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8AC340C-29A7-B146-B272-0CC7390E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50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A349907-6DD6-5C40-870B-62C0B7D0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A17912-FE25-1740-BE8E-256DF08F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ECAAB8-0BB8-D94E-86E1-1C7371708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30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D16841-73E8-8C42-B877-B9D731729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7A4BC6-EF42-A149-ABE4-CB02D278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82F71F7-DDBC-014E-B958-7EF1C73E6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A70CC5-0ADA-5047-86D4-2F7E8209B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63D31D-CABC-474E-9389-CBBAC7BC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2677B6-C3ED-8144-9328-8F0E88B5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28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DE871-AD55-5E4B-AA99-BC5D10046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EED7D15-B8C1-194D-8BE8-9843EF8372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D7C85E-9F1C-4B4B-B0BF-9B1FB234D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037F1A-9E67-8947-A352-E261C436B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C93332-8C7E-D944-87EE-529D68D3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3C0C29-0757-3D40-96F1-23539B218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39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AE8D36B-51E1-284B-B78C-28F64F6ED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04B819-F8EA-5D4F-84FB-10C94A2E4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EB0C9F-E5CF-DE43-A4DE-F6ED78BA4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A36A7-071C-0C47-AD2D-4C367EF6AB0B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3CE7C8-82AC-5740-837C-62C1EAFF6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B5858A-6F40-F74A-AB47-5DACB84CA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28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4F2CF-2865-6A67-AF20-7F46B4ABC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Popis vztahu dvou proměnných: pokračování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320CD7-DB32-5D0D-50C5-7BBFEA7BD4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Regrese</a:t>
            </a:r>
          </a:p>
        </p:txBody>
      </p:sp>
    </p:spTree>
    <p:extLst>
      <p:ext uri="{BB962C8B-B14F-4D97-AF65-F5344CB8AC3E}">
        <p14:creationId xmlns:p14="http://schemas.microsoft.com/office/powerpoint/2010/main" val="4068568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46C175-846F-EA8E-2B56-CEADEEC20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příjmu a vzdělání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0D204D-CB70-C07E-0950-C9B1BE9F48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y = 10 000 + 10 000x</a:t>
            </a:r>
          </a:p>
          <a:p>
            <a:r>
              <a:rPr lang="cs-CZ" dirty="0"/>
              <a:t>Vzdělání = základní, střední, vysoké</a:t>
            </a:r>
          </a:p>
          <a:p>
            <a:r>
              <a:rPr lang="cs-CZ" dirty="0"/>
              <a:t>Jaký mají příjem lidé se základním, středním a vysokým?</a:t>
            </a:r>
          </a:p>
          <a:p>
            <a:r>
              <a:rPr lang="cs-CZ" dirty="0"/>
              <a:t>Základní (1): 20 000 (10 000 + 1 *10 000)</a:t>
            </a:r>
          </a:p>
          <a:p>
            <a:r>
              <a:rPr lang="cs-CZ" dirty="0"/>
              <a:t>Střední (2): 30 000</a:t>
            </a:r>
          </a:p>
          <a:p>
            <a:r>
              <a:rPr lang="cs-CZ" dirty="0"/>
              <a:t>Vysoké (3): 40 000</a:t>
            </a:r>
          </a:p>
          <a:p>
            <a:r>
              <a:rPr lang="cs-CZ" dirty="0"/>
              <a:t>Nejvyšší (4): 50 000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2117F5F3-C436-F33E-C2D7-5DE0A3D7812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8334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0F2E5D7-6208-10A5-2489-5CD90BD5B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lineární závislosti: proložení dat přímkou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B3B60D-EECD-4888-9C36-E546FF22EE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Pozorujeme tendenci závislosti</a:t>
            </a:r>
          </a:p>
          <a:p>
            <a:r>
              <a:rPr lang="cs-CZ" dirty="0"/>
              <a:t>Co můžeme říci o této souvislost?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0978F7D8-0EB1-51A2-20B1-99F07D7D03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15545"/>
            <a:ext cx="5181600" cy="3571498"/>
          </a:xfrm>
        </p:spPr>
      </p:pic>
    </p:spTree>
    <p:extLst>
      <p:ext uri="{BB962C8B-B14F-4D97-AF65-F5344CB8AC3E}">
        <p14:creationId xmlns:p14="http://schemas.microsoft.com/office/powerpoint/2010/main" val="849766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3A2F2-149A-82BD-EDC7-D2813E00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02943"/>
            <a:ext cx="9525000" cy="1325563"/>
          </a:xfrm>
        </p:spPr>
        <p:txBody>
          <a:bodyPr/>
          <a:lstStyle/>
          <a:p>
            <a:r>
              <a:rPr lang="cs-CZ" dirty="0"/>
              <a:t>4. tipy lineární závislosti: proložení dat přímkou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A2DAE30-5E9C-0BBA-C43A-2E3E892500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29742" y="2243564"/>
            <a:ext cx="5181600" cy="358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73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7F3CA-912F-E2CB-C887-819B4EF2E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tipy lineární závislosti: proložení dat přímkou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84DF0B9-06B9-BB3C-87C0-4D8D1B529E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949864" y="2310705"/>
            <a:ext cx="5828376" cy="3657404"/>
          </a:xfrm>
        </p:spPr>
      </p:pic>
    </p:spTree>
    <p:extLst>
      <p:ext uri="{BB962C8B-B14F-4D97-AF65-F5344CB8AC3E}">
        <p14:creationId xmlns:p14="http://schemas.microsoft.com/office/powerpoint/2010/main" val="3570225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422DE1-D43B-CED4-F6E7-DE9454E1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tipy lineární závislosti: proložení dat přímkou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71688C2-8DBE-CAAF-D3CD-D9B6A7F153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43530" y="2312729"/>
            <a:ext cx="5086812" cy="3627953"/>
          </a:xfrm>
        </p:spPr>
      </p:pic>
    </p:spTree>
    <p:extLst>
      <p:ext uri="{BB962C8B-B14F-4D97-AF65-F5344CB8AC3E}">
        <p14:creationId xmlns:p14="http://schemas.microsoft.com/office/powerpoint/2010/main" val="1036448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952B8D-9FE7-E7BE-3033-048E6A74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Lineární regrese vs korelační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EBA98A-32F4-3F24-B29F-8A9E25BCA2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Korelace</a:t>
            </a:r>
            <a:r>
              <a:rPr lang="cs-CZ" dirty="0"/>
              <a:t> </a:t>
            </a:r>
          </a:p>
          <a:p>
            <a:r>
              <a:rPr lang="cs-CZ" dirty="0"/>
              <a:t>identifikace (ne)přítomnosti vztahu mezi dvěma proměnnými</a:t>
            </a:r>
          </a:p>
          <a:p>
            <a:r>
              <a:rPr lang="cs-CZ" dirty="0"/>
              <a:t>souvislost, stupeň těsnosti vztahu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BB8009-A743-D854-F7A6-3AE50A0628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Regrese</a:t>
            </a:r>
          </a:p>
          <a:p>
            <a:r>
              <a:rPr lang="cs-CZ" dirty="0"/>
              <a:t>Odhad hodnoty závislé proměnné na základě nezávislé proměnné</a:t>
            </a:r>
          </a:p>
        </p:txBody>
      </p:sp>
    </p:spTree>
    <p:extLst>
      <p:ext uri="{BB962C8B-B14F-4D97-AF65-F5344CB8AC3E}">
        <p14:creationId xmlns:p14="http://schemas.microsoft.com/office/powerpoint/2010/main" val="4245957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4F2CF-2865-6A67-AF20-7F46B4ABC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Statistický model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320CD7-DB32-5D0D-50C5-7BBFEA7BD4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363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B6F3A7-1EEC-B270-3237-958B32AB4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Modely a věda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9422F5-DDCD-BAC6-33E7-2DAF81ED7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 čemu a proč používáme modely?</a:t>
            </a:r>
          </a:p>
        </p:txBody>
      </p:sp>
    </p:spTree>
    <p:extLst>
      <p:ext uri="{BB962C8B-B14F-4D97-AF65-F5344CB8AC3E}">
        <p14:creationId xmlns:p14="http://schemas.microsoft.com/office/powerpoint/2010/main" val="2378702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2E4CE6-B2B9-D950-4033-CBDB96021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130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Co je model v adiktologii a k čemu ho používáme?</a:t>
            </a:r>
            <a:br>
              <a:rPr lang="cs-CZ" b="1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0836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2E4CE6-B2B9-D950-4033-CBDB96021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Adiktologie a modely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DC20D1-0128-A0C7-7ACF-E1B4C007F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dirty="0"/>
              <a:t>(Sociální) realita je složitá -&gt; potřeba zjednodušit</a:t>
            </a:r>
          </a:p>
          <a:p>
            <a:pPr fontAlgn="base"/>
            <a:r>
              <a:rPr lang="cs-CZ" dirty="0"/>
              <a:t>Modely fungují ve vědě na více úrovních: teoretický model, statistický model</a:t>
            </a:r>
          </a:p>
          <a:p>
            <a:pPr fontAlgn="base"/>
            <a:r>
              <a:rPr lang="cs-CZ" dirty="0"/>
              <a:t>Model, pokus o definici: reprezentace určitého aspektu světa založená na zjednodušujících předpokladech.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133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35251E-831D-D40D-C52B-6F4EE7D0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Regrese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39ACDA-58B2-BD51-C707-14AFB26B0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Zkoumáme závislost jedné proměnné (vysvětlované, závislé) na další jedné nebo více (vysvětlující, nezávislé) proměnných</a:t>
            </a:r>
          </a:p>
          <a:p>
            <a:r>
              <a:rPr lang="cs-CZ" dirty="0"/>
              <a:t>Vhodný model (imituje realitu na základě statistických postupů) pro popis zkoumaného vztahu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571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2F995-1207-71DC-E416-CC561E361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COM-B jako nástroj kontextové analýzy chování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88D964E-7B42-17F5-DC31-78C16A567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7035" y="1827895"/>
            <a:ext cx="6720915" cy="320220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648B77D-6BCF-9A2E-B414-0C7CE5884BB4}"/>
              </a:ext>
            </a:extLst>
          </p:cNvPr>
          <p:cNvSpPr txBox="1"/>
          <p:nvPr/>
        </p:nvSpPr>
        <p:spPr>
          <a:xfrm>
            <a:off x="1004047" y="5719482"/>
            <a:ext cx="986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(Zdroj: </a:t>
            </a:r>
            <a:r>
              <a:rPr lang="cs-CZ" dirty="0" err="1"/>
              <a:t>Michie</a:t>
            </a:r>
            <a:r>
              <a:rPr lang="cs-CZ" dirty="0"/>
              <a:t> et al., 2011a in </a:t>
            </a:r>
            <a:r>
              <a:rPr lang="cs-CZ" dirty="0" err="1"/>
              <a:t>West</a:t>
            </a:r>
            <a:r>
              <a:rPr lang="cs-CZ" dirty="0"/>
              <a:t>, 2016)</a:t>
            </a:r>
          </a:p>
        </p:txBody>
      </p:sp>
    </p:spTree>
    <p:extLst>
      <p:ext uri="{BB962C8B-B14F-4D97-AF65-F5344CB8AC3E}">
        <p14:creationId xmlns:p14="http://schemas.microsoft.com/office/powerpoint/2010/main" val="2691894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D73BC8-929D-7812-D09B-56238D25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Figure 1. Path analysis showing that increases in psychological flexibility mediate relationship between acute effects of psychedelics and decreases in depression/anxiety (full sample, N=985). **p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2599C30-6572-51B4-F8B4-C84A9CDAE1F3}"/>
              </a:ext>
            </a:extLst>
          </p:cNvPr>
          <p:cNvSpPr txBox="1"/>
          <p:nvPr/>
        </p:nvSpPr>
        <p:spPr>
          <a:xfrm>
            <a:off x="9054790" y="2516777"/>
            <a:ext cx="2295962" cy="3756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Zdroj</a:t>
            </a:r>
            <a:r>
              <a:rPr lang="en-US" sz="2200" dirty="0"/>
              <a:t>: </a:t>
            </a:r>
            <a:r>
              <a:rPr lang="en-US" sz="2200" b="0" i="0" dirty="0">
                <a:effectLst/>
              </a:rPr>
              <a:t>Davis, A. K., Barrett, F. S., &amp; Griffiths, R. R. (2020). Psychological flexibility mediates the relations between acute psychedelic effects and subjective decreases in depression and anxiety. </a:t>
            </a:r>
            <a:r>
              <a:rPr lang="en-US" sz="2200" b="0" i="1" dirty="0">
                <a:effectLst/>
              </a:rPr>
              <a:t>Journal of contextual behavioral science</a:t>
            </a:r>
            <a:r>
              <a:rPr lang="en-US" sz="2200" b="0" i="0" dirty="0">
                <a:effectLst/>
              </a:rPr>
              <a:t>, </a:t>
            </a:r>
            <a:r>
              <a:rPr lang="en-US" sz="2200" b="0" i="1" dirty="0">
                <a:effectLst/>
              </a:rPr>
              <a:t>15</a:t>
            </a:r>
            <a:r>
              <a:rPr lang="en-US" sz="2200" b="0" i="0" dirty="0">
                <a:effectLst/>
              </a:rPr>
              <a:t>, 39-45.</a:t>
            </a:r>
            <a:endParaRPr lang="en-US" sz="2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A8DBEBB-AD6A-F246-986B-CED2E98FB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" y="2602043"/>
            <a:ext cx="7772400" cy="380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88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8BBDB-73B9-9D03-E095-9859F62A4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je smysl modelu?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B7E516-684B-C996-1284-52D225FF2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/>
              <a:t> užitečnost</a:t>
            </a:r>
          </a:p>
          <a:p>
            <a:r>
              <a:rPr lang="cs-CZ" dirty="0"/>
              <a:t>“</a:t>
            </a:r>
            <a:r>
              <a:rPr lang="cs-CZ" b="1" dirty="0"/>
              <a:t>All </a:t>
            </a:r>
            <a:r>
              <a:rPr lang="cs-CZ" b="1" dirty="0" err="1"/>
              <a:t>models</a:t>
            </a:r>
            <a:r>
              <a:rPr lang="cs-CZ" b="1" dirty="0"/>
              <a:t> are </a:t>
            </a:r>
            <a:r>
              <a:rPr lang="cs-CZ" b="1" dirty="0" err="1"/>
              <a:t>wrong</a:t>
            </a:r>
            <a:r>
              <a:rPr lang="cs-CZ" dirty="0"/>
              <a:t>, </a:t>
            </a:r>
            <a:r>
              <a:rPr lang="cs-CZ" b="1" dirty="0"/>
              <a:t>but </a:t>
            </a:r>
            <a:r>
              <a:rPr lang="cs-CZ" b="1" dirty="0" err="1"/>
              <a:t>some</a:t>
            </a:r>
            <a:r>
              <a:rPr lang="cs-CZ" b="1" dirty="0"/>
              <a:t> are </a:t>
            </a:r>
            <a:r>
              <a:rPr lang="cs-CZ" b="1" dirty="0" err="1"/>
              <a:t>useful</a:t>
            </a:r>
            <a:r>
              <a:rPr lang="cs-CZ" dirty="0"/>
              <a:t>” je slavný citát, který je často připisován britskému statistikovi Georgovi E. P. </a:t>
            </a:r>
            <a:r>
              <a:rPr lang="cs-CZ" dirty="0" err="1"/>
              <a:t>Boxovi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765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9DF34-51E4-C195-19C4-0FE220720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Statistické modely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8CF8DF-6C2E-F4A5-BAC4-116C59038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043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04642F-D266-E9D4-802C-96E3F2DE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Statistický model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FD49F2-E835-8E66-B088-3AAE9B143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Statistický model – aproximace reality</a:t>
            </a:r>
          </a:p>
          <a:p>
            <a:r>
              <a:rPr lang="cs-CZ" dirty="0"/>
              <a:t>Mohou nám prozradit informace o tom, jak by vypadal případ, který jsme neměřili (nicméně je to pouze aproximace)</a:t>
            </a:r>
          </a:p>
          <a:p>
            <a:r>
              <a:rPr lang="cs-CZ" dirty="0"/>
              <a:t>Pokud bude mít otec výšku 168 cm, jakou odhadujeme, že bude mít syn?</a:t>
            </a:r>
          </a:p>
          <a:p>
            <a:r>
              <a:rPr lang="cs-CZ" dirty="0"/>
              <a:t>Aproximují charakteristiky jevu</a:t>
            </a:r>
          </a:p>
        </p:txBody>
      </p:sp>
    </p:spTree>
    <p:extLst>
      <p:ext uri="{BB962C8B-B14F-4D97-AF65-F5344CB8AC3E}">
        <p14:creationId xmlns:p14="http://schemas.microsoft.com/office/powerpoint/2010/main" val="752835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46D271-D9D0-495F-C45D-66E43526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Statistický model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1D09C0-CEEF-F7F9-1740-42A803AC1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cs-CZ" dirty="0"/>
              <a:t>Statistický model má dva komponenty: deterministickou komponentu (např. přímka v regresi) a náhodnou komponentu</a:t>
            </a:r>
          </a:p>
          <a:p>
            <a:pPr fontAlgn="base"/>
            <a:r>
              <a:rPr lang="cs-CZ" dirty="0"/>
              <a:t>Deterministická komponenta – není perfektní reprezentace</a:t>
            </a:r>
          </a:p>
          <a:p>
            <a:pPr fontAlgn="base">
              <a:buFont typeface="Wingdings" pitchFamily="2" charset="2"/>
              <a:buChar char="Ø"/>
            </a:pPr>
            <a:r>
              <a:rPr lang="cs-CZ" dirty="0"/>
              <a:t>Rozdíl mezí predikcí modelu a měřením – druhá komponenta </a:t>
            </a:r>
            <a:r>
              <a:rPr lang="cs-CZ" dirty="0" err="1"/>
              <a:t>residual</a:t>
            </a:r>
            <a:r>
              <a:rPr lang="cs-CZ" dirty="0"/>
              <a:t> </a:t>
            </a:r>
            <a:r>
              <a:rPr lang="cs-CZ" dirty="0" err="1"/>
              <a:t>error</a:t>
            </a:r>
            <a:r>
              <a:rPr lang="cs-CZ" dirty="0"/>
              <a:t> (chyba), neznamená že je to chyba, ale nevyhnutelná neschopnost modelu reprezentovat, co přesně měříme</a:t>
            </a:r>
          </a:p>
          <a:p>
            <a:pPr marL="0" indent="0" fontAlgn="base">
              <a:buNone/>
            </a:pPr>
            <a:r>
              <a:rPr lang="cs-CZ" dirty="0"/>
              <a:t>Pozorování = deterministická komponenta + náhodná komponenta</a:t>
            </a:r>
          </a:p>
          <a:p>
            <a:pPr marL="0" indent="0" fontAlgn="base">
              <a:buNone/>
            </a:pPr>
            <a:r>
              <a:rPr lang="cs-CZ" dirty="0"/>
              <a:t>Pozorování = predikovaná hodnota + chyba</a:t>
            </a:r>
          </a:p>
          <a:p>
            <a:pPr fontAlgn="base">
              <a:buFont typeface="Wingdings" pitchFamily="2" charset="2"/>
              <a:buChar char="Ø"/>
            </a:pPr>
            <a:r>
              <a:rPr lang="cs-CZ" dirty="0"/>
              <a:t> to, co kolem sebe vidíme a měříme, lze považovat za součet matematické idealizované formy a nějaký náhodný příspěvek, který zatím nelze vysvětlit</a:t>
            </a:r>
          </a:p>
        </p:txBody>
      </p:sp>
    </p:spTree>
    <p:extLst>
      <p:ext uri="{BB962C8B-B14F-4D97-AF65-F5344CB8AC3E}">
        <p14:creationId xmlns:p14="http://schemas.microsoft.com/office/powerpoint/2010/main" val="1242335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3666A7-2B67-714C-8611-932F878BF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(Binární) logistická regrese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E9EE56-59A4-EAB3-BD6C-4F8D139B4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339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55509-5B93-3874-AEF4-FF9C0060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Lineární vs (binární) logistická regrese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91F643-F2B1-FBCE-CF90-97C350BF3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Často se setkáme s tím, že obě proměnné nejsou kardinální</a:t>
            </a:r>
          </a:p>
          <a:p>
            <a:r>
              <a:rPr lang="cs-CZ" dirty="0"/>
              <a:t>např.:</a:t>
            </a:r>
          </a:p>
          <a:p>
            <a:pPr marL="0" indent="0">
              <a:buNone/>
            </a:pPr>
            <a:r>
              <a:rPr lang="cs-CZ" dirty="0"/>
              <a:t>přežije/umře</a:t>
            </a:r>
          </a:p>
          <a:p>
            <a:pPr marL="0" indent="0">
              <a:buNone/>
            </a:pPr>
            <a:r>
              <a:rPr lang="cs-CZ" dirty="0"/>
              <a:t>užívání/neužívá</a:t>
            </a:r>
          </a:p>
          <a:p>
            <a:r>
              <a:rPr lang="cs-CZ" dirty="0"/>
              <a:t>Proto se v medicíně, adiktologii setkáváme s binární logistickou regresí</a:t>
            </a:r>
          </a:p>
        </p:txBody>
      </p:sp>
    </p:spTree>
    <p:extLst>
      <p:ext uri="{BB962C8B-B14F-4D97-AF65-F5344CB8AC3E}">
        <p14:creationId xmlns:p14="http://schemas.microsoft.com/office/powerpoint/2010/main" val="612600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2A5819-786F-C08F-C2D8-1CDD6F45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Lineární vs (binární) logistická regrese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5AEB2B-EC35-7FF7-A6D8-74A5FBFB8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0750"/>
            <a:ext cx="3798455" cy="466725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Liší se od lineární regrese tím, že pracujeme se závislou kategorickou proměnnou (alternativní/dichotomická – se dvěma možnostmi)</a:t>
            </a:r>
          </a:p>
          <a:p>
            <a:r>
              <a:rPr lang="cs-CZ" dirty="0"/>
              <a:t>Nezávislé mohou být i jiné kategorické (pak i jiný typ logistické regrese)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34D918AE-AD7B-4573-E18A-48375888A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1" y="2176463"/>
            <a:ext cx="4960939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0D20D0E9-D841-03C7-95F9-A286D6FCA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455" y="2228850"/>
            <a:ext cx="349170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DDFE794-6BA7-AE6F-3870-66BDD61840B5}"/>
              </a:ext>
            </a:extLst>
          </p:cNvPr>
          <p:cNvSpPr txBox="1"/>
          <p:nvPr/>
        </p:nvSpPr>
        <p:spPr>
          <a:xfrm>
            <a:off x="4133850" y="5657850"/>
            <a:ext cx="8058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Zdroje obrázků: https://en.wikipedia.org/wiki/Linear_regression#/media/File:Linear_least_squares_example2.svg, https://</a:t>
            </a:r>
            <a:r>
              <a:rPr lang="cs-CZ" dirty="0" err="1"/>
              <a:t>en.wikipedia.org</a:t>
            </a:r>
            <a:r>
              <a:rPr lang="cs-CZ" dirty="0"/>
              <a:t>/wiki/</a:t>
            </a:r>
            <a:r>
              <a:rPr lang="cs-CZ" dirty="0" err="1"/>
              <a:t>File:Exam_pass_logistic_curve.svg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1638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2A5819-786F-C08F-C2D8-1CDD6F45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(Binární) logistická regrese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5AEB2B-EC35-7FF7-A6D8-74A5FBFB8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90750"/>
            <a:ext cx="3299254" cy="4667250"/>
          </a:xfrm>
        </p:spPr>
        <p:txBody>
          <a:bodyPr/>
          <a:lstStyle/>
          <a:p>
            <a:r>
              <a:rPr lang="cs-CZ" dirty="0"/>
              <a:t>Binární logistická je jedním z příkladů logistických (</a:t>
            </a:r>
            <a:r>
              <a:rPr lang="cs-CZ" dirty="0" err="1"/>
              <a:t>logitových</a:t>
            </a:r>
            <a:r>
              <a:rPr lang="cs-CZ" dirty="0"/>
              <a:t>) modelů/zobecněných lineárních modelů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34D918AE-AD7B-4573-E18A-48375888A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391909"/>
            <a:ext cx="6096000" cy="421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DDFE794-6BA7-AE6F-3870-66BDD61840B5}"/>
              </a:ext>
            </a:extLst>
          </p:cNvPr>
          <p:cNvSpPr txBox="1"/>
          <p:nvPr/>
        </p:nvSpPr>
        <p:spPr>
          <a:xfrm>
            <a:off x="4133850" y="5657850"/>
            <a:ext cx="805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Zdroje obrázků: https://</a:t>
            </a:r>
            <a:r>
              <a:rPr lang="cs-CZ" dirty="0" err="1"/>
              <a:t>en.wikipedia.org</a:t>
            </a:r>
            <a:r>
              <a:rPr lang="cs-CZ" dirty="0"/>
              <a:t>/wiki/</a:t>
            </a:r>
            <a:r>
              <a:rPr lang="cs-CZ" dirty="0" err="1"/>
              <a:t>File:Exam_pass_logistic_curve.svg</a:t>
            </a:r>
            <a:endParaRPr lang="cs-CZ" dirty="0"/>
          </a:p>
          <a:p>
            <a:endParaRPr lang="cs-CZ" dirty="0"/>
          </a:p>
        </p:txBody>
      </p:sp>
      <p:cxnSp>
        <p:nvCxnSpPr>
          <p:cNvPr id="6" name="Přímá spojovací šipka 5">
            <a:extLst>
              <a:ext uri="{FF2B5EF4-FFF2-40B4-BE49-F238E27FC236}">
                <a16:creationId xmlns:a16="http://schemas.microsoft.com/office/drawing/2014/main" id="{0D454619-1A58-42ED-201B-865573014078}"/>
              </a:ext>
            </a:extLst>
          </p:cNvPr>
          <p:cNvCxnSpPr>
            <a:cxnSpLocks/>
          </p:cNvCxnSpPr>
          <p:nvPr/>
        </p:nvCxnSpPr>
        <p:spPr>
          <a:xfrm flipV="1">
            <a:off x="4721630" y="1919678"/>
            <a:ext cx="1496291" cy="115226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B86D56EC-3638-720F-6DF3-22883C4901BD}"/>
              </a:ext>
            </a:extLst>
          </p:cNvPr>
          <p:cNvCxnSpPr>
            <a:cxnSpLocks/>
          </p:cNvCxnSpPr>
          <p:nvPr/>
        </p:nvCxnSpPr>
        <p:spPr>
          <a:xfrm>
            <a:off x="4721630" y="4272272"/>
            <a:ext cx="1496291" cy="783253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3B09457-57BC-612B-CB90-7B411565046B}"/>
              </a:ext>
            </a:extLst>
          </p:cNvPr>
          <p:cNvSpPr txBox="1"/>
          <p:nvPr/>
        </p:nvSpPr>
        <p:spPr>
          <a:xfrm>
            <a:off x="3474721" y="3124329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Pravděpodobnost splnění zkoušky (1,0) je transformována na log(šancí) –</a:t>
            </a:r>
            <a:r>
              <a:rPr lang="cs-CZ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&gt;</a:t>
            </a:r>
            <a:r>
              <a:rPr lang="cs-CZ" dirty="0">
                <a:solidFill>
                  <a:srgbClr val="FF0000"/>
                </a:solidFill>
              </a:rPr>
              <a:t> (-</a:t>
            </a:r>
            <a:r>
              <a:rPr lang="cs-CZ" b="0" i="0" dirty="0">
                <a:solidFill>
                  <a:srgbClr val="FF0000"/>
                </a:solidFill>
                <a:effectLst/>
                <a:latin typeface="Google Sans"/>
              </a:rPr>
              <a:t>∞,∞)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4" name="Obrázek 13" descr="Obsah obrázku Písmo, text, číslo, snímek obrazovky&#10;&#10;Popis byl vytvořen automaticky">
            <a:extLst>
              <a:ext uri="{FF2B5EF4-FFF2-40B4-BE49-F238E27FC236}">
                <a16:creationId xmlns:a16="http://schemas.microsoft.com/office/drawing/2014/main" id="{F2D0B831-BB49-1E02-5797-9060589E4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58" y="4505584"/>
            <a:ext cx="13716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AEA76-621C-4A40-CD37-E0EB5FDF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Jednoduchá lineární regrese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EEAF63-E7DE-5C8C-02E7-D9C85C1EAC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010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2A5819-786F-C08F-C2D8-1CDD6F45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Lineární vs (binární) logistická regrese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5AEB2B-EC35-7FF7-A6D8-74A5FBFB8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0750"/>
            <a:ext cx="4133850" cy="4667250"/>
          </a:xfrm>
        </p:spPr>
        <p:txBody>
          <a:bodyPr/>
          <a:lstStyle/>
          <a:p>
            <a:r>
              <a:rPr lang="cs-CZ" dirty="0"/>
              <a:t>Jak vzniká odhad přímky:</a:t>
            </a:r>
          </a:p>
          <a:p>
            <a:r>
              <a:rPr lang="cs-CZ" dirty="0"/>
              <a:t>Lineární regrese: Metoda nejmenších čtverců</a:t>
            </a:r>
          </a:p>
          <a:p>
            <a:r>
              <a:rPr lang="cs-CZ" dirty="0"/>
              <a:t>Logistická regrese: Maximum </a:t>
            </a:r>
            <a:r>
              <a:rPr lang="cs-CZ" dirty="0" err="1"/>
              <a:t>likelihood</a:t>
            </a:r>
            <a:r>
              <a:rPr lang="cs-CZ" dirty="0"/>
              <a:t> </a:t>
            </a:r>
            <a:r>
              <a:rPr lang="cs-CZ" dirty="0" err="1"/>
              <a:t>estimation</a:t>
            </a:r>
            <a:r>
              <a:rPr lang="cs-CZ" dirty="0"/>
              <a:t> (Metoda maximální věrohodnosti) – propojení všech pravděpodobností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34D918AE-AD7B-4573-E18A-48375888A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1" y="2176463"/>
            <a:ext cx="4960939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0D20D0E9-D841-03C7-95F9-A286D6FCA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519" y="2228850"/>
            <a:ext cx="3323642" cy="326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DDFE794-6BA7-AE6F-3870-66BDD61840B5}"/>
              </a:ext>
            </a:extLst>
          </p:cNvPr>
          <p:cNvSpPr txBox="1"/>
          <p:nvPr/>
        </p:nvSpPr>
        <p:spPr>
          <a:xfrm>
            <a:off x="4133850" y="5657850"/>
            <a:ext cx="8058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Zdroje obrázků: https://</a:t>
            </a:r>
            <a:r>
              <a:rPr lang="cs-CZ" dirty="0" err="1"/>
              <a:t>en.wikipedia.org</a:t>
            </a:r>
            <a:r>
              <a:rPr lang="cs-CZ" dirty="0"/>
              <a:t>/wiki/</a:t>
            </a:r>
            <a:r>
              <a:rPr lang="cs-CZ" dirty="0" err="1"/>
              <a:t>Linear_regression</a:t>
            </a:r>
            <a:r>
              <a:rPr lang="cs-CZ" dirty="0"/>
              <a:t>#/media/File:Linear_least_squares_example2.svg, https://</a:t>
            </a:r>
            <a:r>
              <a:rPr lang="cs-CZ" dirty="0" err="1"/>
              <a:t>en.wikipedia.org</a:t>
            </a:r>
            <a:r>
              <a:rPr lang="cs-CZ" dirty="0"/>
              <a:t>/wiki/</a:t>
            </a:r>
            <a:r>
              <a:rPr lang="cs-CZ" dirty="0" err="1"/>
              <a:t>File:Exam_pass_logistic_curve.svg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9718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2ADA8-0047-2415-2ABC-BE76E0A42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cs-CZ" dirty="0"/>
              <a:t>Jak se počítají a interpretují šance?</a:t>
            </a:r>
          </a:p>
        </p:txBody>
      </p:sp>
    </p:spTree>
    <p:extLst>
      <p:ext uri="{BB962C8B-B14F-4D97-AF65-F5344CB8AC3E}">
        <p14:creationId xmlns:p14="http://schemas.microsoft.com/office/powerpoint/2010/main" val="3059650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4CE7C-43B8-6DA1-CAFA-79C0499D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logistické regresi se využívají šance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DADBFF5-782F-E7BD-9012-37DAA576B73A}"/>
              </a:ext>
            </a:extLst>
          </p:cNvPr>
          <p:cNvSpPr txBox="1"/>
          <p:nvPr/>
        </p:nvSpPr>
        <p:spPr>
          <a:xfrm>
            <a:off x="838200" y="1690688"/>
            <a:ext cx="11201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cs-CZ" sz="2800" dirty="0"/>
              <a:t>Šance = úspěchy/neúspěchy</a:t>
            </a:r>
          </a:p>
          <a:p>
            <a:pPr fontAlgn="base"/>
            <a:endParaRPr lang="cs-CZ" sz="2800" dirty="0"/>
          </a:p>
          <a:p>
            <a:pPr indent="-457200" fontAlgn="base">
              <a:buFont typeface="Arial" panose="020B0604020202020204" pitchFamily="34" charset="0"/>
              <a:buChar char="•"/>
            </a:pPr>
            <a:r>
              <a:rPr lang="cs-CZ" sz="2800" dirty="0"/>
              <a:t>Poměr pravděpodobnosti jedné varianty (úspěchu)  a druhé varianty (neúspěchu)</a:t>
            </a:r>
          </a:p>
          <a:p>
            <a:pPr indent="-457200" fontAlgn="base">
              <a:buFont typeface="Arial" panose="020B0604020202020204" pitchFamily="34" charset="0"/>
              <a:buChar char="•"/>
            </a:pPr>
            <a:r>
              <a:rPr lang="cs-CZ" sz="2800" dirty="0"/>
              <a:t>Vhodné vyjadřovat jako poměrové číslo (2:3, 4:5)</a:t>
            </a:r>
          </a:p>
          <a:p>
            <a:pPr fontAlgn="base"/>
            <a:endParaRPr lang="cs-CZ" sz="2800" dirty="0"/>
          </a:p>
          <a:p>
            <a:pPr fontAlgn="base"/>
            <a:endParaRPr lang="cs-CZ" sz="2800" dirty="0"/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CC834B0-B634-4E2F-0F5C-97A755FC05C9}"/>
              </a:ext>
            </a:extLst>
          </p:cNvPr>
          <p:cNvSpPr txBox="1"/>
          <p:nvPr/>
        </p:nvSpPr>
        <p:spPr>
          <a:xfrm>
            <a:off x="1018309" y="4676993"/>
            <a:ext cx="1061950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800" dirty="0"/>
              <a:t>Jaká byla šance rizika úmrtí pro ženy podle toho (vyjádřete, jako poměrové číslo), kdo operoval?</a:t>
            </a:r>
          </a:p>
          <a:p>
            <a:pPr fontAlgn="base"/>
            <a:r>
              <a:rPr lang="cs-CZ" sz="2800" dirty="0"/>
              <a:t>5 z 1000, když operovala žena</a:t>
            </a:r>
          </a:p>
          <a:p>
            <a:pPr fontAlgn="base"/>
            <a:r>
              <a:rPr lang="cs-CZ" sz="2800" dirty="0"/>
              <a:t>6,6 z 1000, když operoval muž</a:t>
            </a:r>
          </a:p>
        </p:txBody>
      </p:sp>
    </p:spTree>
    <p:extLst>
      <p:ext uri="{BB962C8B-B14F-4D97-AF65-F5344CB8AC3E}">
        <p14:creationId xmlns:p14="http://schemas.microsoft.com/office/powerpoint/2010/main" val="3725426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4CE7C-43B8-6DA1-CAFA-79C0499D1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9" y="237597"/>
            <a:ext cx="10515600" cy="1325563"/>
          </a:xfrm>
        </p:spPr>
        <p:txBody>
          <a:bodyPr/>
          <a:lstStyle/>
          <a:p>
            <a:r>
              <a:rPr lang="cs-CZ" dirty="0"/>
              <a:t>Šance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DADBFF5-782F-E7BD-9012-37DAA576B73A}"/>
              </a:ext>
            </a:extLst>
          </p:cNvPr>
          <p:cNvSpPr txBox="1"/>
          <p:nvPr/>
        </p:nvSpPr>
        <p:spPr>
          <a:xfrm>
            <a:off x="8404022" y="1748496"/>
            <a:ext cx="56501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cs-CZ" sz="2800" dirty="0"/>
              <a:t>= úspěchy/neúspěchy</a:t>
            </a:r>
          </a:p>
          <a:p>
            <a:endParaRPr lang="cs-CZ" dirty="0"/>
          </a:p>
        </p:txBody>
      </p:sp>
      <p:graphicFrame>
        <p:nvGraphicFramePr>
          <p:cNvPr id="7" name="Zástupný obsah 3">
            <a:extLst>
              <a:ext uri="{FF2B5EF4-FFF2-40B4-BE49-F238E27FC236}">
                <a16:creationId xmlns:a16="http://schemas.microsoft.com/office/drawing/2014/main" id="{17452CC5-F57D-4B79-3611-8AE1806564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5636" y="1286835"/>
          <a:ext cx="7204364" cy="5333568"/>
        </p:xfrm>
        <a:graphic>
          <a:graphicData uri="http://schemas.openxmlformats.org/drawingml/2006/table">
            <a:tbl>
              <a:tblPr/>
              <a:tblGrid>
                <a:gridCol w="2805364">
                  <a:extLst>
                    <a:ext uri="{9D8B030D-6E8A-4147-A177-3AD203B41FA5}">
                      <a16:colId xmlns:a16="http://schemas.microsoft.com/office/drawing/2014/main" val="2817767809"/>
                    </a:ext>
                  </a:extLst>
                </a:gridCol>
                <a:gridCol w="2230471">
                  <a:extLst>
                    <a:ext uri="{9D8B030D-6E8A-4147-A177-3AD203B41FA5}">
                      <a16:colId xmlns:a16="http://schemas.microsoft.com/office/drawing/2014/main" val="3752599893"/>
                    </a:ext>
                  </a:extLst>
                </a:gridCol>
                <a:gridCol w="2168529">
                  <a:extLst>
                    <a:ext uri="{9D8B030D-6E8A-4147-A177-3AD203B41FA5}">
                      <a16:colId xmlns:a16="http://schemas.microsoft.com/office/drawing/2014/main" val="278345421"/>
                    </a:ext>
                  </a:extLst>
                </a:gridCol>
              </a:tblGrid>
              <a:tr h="95714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Ukazatel</a:t>
                      </a:r>
                      <a:endParaRPr lang="cs-CZ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87313" marR="87313" marT="174625" marB="174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087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Operovala žena </a:t>
                      </a:r>
                      <a:endParaRPr lang="cs-CZ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87313" marR="87313" marT="174625" marB="174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03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Operoval muž</a:t>
                      </a:r>
                      <a:endParaRPr lang="cs-CZ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87313" marR="87313" marT="174625" marB="174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08C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936044"/>
                  </a:ext>
                </a:extLst>
              </a:tr>
              <a:tr h="999931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i="0" u="none" strike="noStrike" dirty="0">
                          <a:effectLst/>
                          <a:latin typeface="+mn-lt"/>
                        </a:rPr>
                        <a:t>Očekávaná četnost</a:t>
                      </a:r>
                    </a:p>
                  </a:txBody>
                  <a:tcPr marL="87313" marR="87313" marT="122238" marB="1222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87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87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i="0" u="none" strike="noStrike" dirty="0">
                          <a:effectLst/>
                          <a:latin typeface="+mn-lt"/>
                        </a:rPr>
                        <a:t>5 ze 1000</a:t>
                      </a:r>
                    </a:p>
                  </a:txBody>
                  <a:tcPr marL="87313" marR="87313" marT="122238" marB="1222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03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3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i="0" u="none" strike="noStrike" dirty="0">
                          <a:effectLst/>
                          <a:latin typeface="+mn-lt"/>
                        </a:rPr>
                        <a:t>6.6 ze 1000</a:t>
                      </a:r>
                    </a:p>
                  </a:txBody>
                  <a:tcPr marL="87313" marR="87313" marT="122238" marB="1222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8C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8C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051869"/>
                  </a:ext>
                </a:extLst>
              </a:tr>
              <a:tr h="118828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i="0" u="none" strike="noStrike" dirty="0">
                          <a:effectLst/>
                          <a:latin typeface="+mn-lt"/>
                        </a:rPr>
                        <a:t>Očekávaná četnost (jinak zobrazená)</a:t>
                      </a:r>
                    </a:p>
                  </a:txBody>
                  <a:tcPr marL="87313" marR="87313" marT="122238" marB="1222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87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87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i="0" u="none" strike="noStrike" dirty="0">
                          <a:effectLst/>
                          <a:latin typeface="+mn-lt"/>
                        </a:rPr>
                        <a:t>1 z 200</a:t>
                      </a:r>
                    </a:p>
                  </a:txBody>
                  <a:tcPr marL="87313" marR="87313" marT="122238" marB="1222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03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3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i="0" u="none" strike="noStrike" dirty="0">
                          <a:effectLst/>
                          <a:latin typeface="+mn-lt"/>
                        </a:rPr>
                        <a:t>1 z 152</a:t>
                      </a:r>
                    </a:p>
                  </a:txBody>
                  <a:tcPr marL="87313" marR="87313" marT="122238" marB="1222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8C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8C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447582"/>
                  </a:ext>
                </a:extLst>
              </a:tr>
              <a:tr h="118828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i="0" u="none" strike="noStrike" dirty="0">
                          <a:effectLst/>
                          <a:latin typeface="+mn-lt"/>
                        </a:rPr>
                        <a:t>Pravděpodobnost (absolutní riziko)</a:t>
                      </a:r>
                    </a:p>
                  </a:txBody>
                  <a:tcPr marL="87313" marR="87313" marT="122238" marB="1222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87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87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i="0" u="none" strike="noStrike" dirty="0">
                          <a:effectLst/>
                          <a:latin typeface="+mn-lt"/>
                        </a:rPr>
                        <a:t>0.5 % </a:t>
                      </a:r>
                      <a:r>
                        <a:rPr lang="cs-CZ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 / 1000 * 100</a:t>
                      </a:r>
                      <a:r>
                        <a:rPr lang="cs-CZ" sz="2400" b="0" i="0" u="none" strike="noStrike" dirty="0"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87313" marR="87313" marT="122238" marB="1222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03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3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i="0" u="none" strike="noStrike" dirty="0">
                          <a:effectLst/>
                          <a:latin typeface="+mn-lt"/>
                        </a:rPr>
                        <a:t>0.66 % </a:t>
                      </a:r>
                      <a:r>
                        <a:rPr lang="cs-CZ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(6.6 / 1000 * 100</a:t>
                      </a:r>
                      <a:r>
                        <a:rPr lang="cs-CZ" sz="2400" b="0" i="0" u="none" strike="noStrike" dirty="0"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87313" marR="87313" marT="122238" marB="1222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8C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8C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387515"/>
                  </a:ext>
                </a:extLst>
              </a:tr>
              <a:tr h="999931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i="0" u="none" strike="noStrike" dirty="0">
                          <a:effectLst/>
                          <a:latin typeface="+mn-lt"/>
                        </a:rPr>
                        <a:t>Šance</a:t>
                      </a:r>
                    </a:p>
                  </a:txBody>
                  <a:tcPr marL="87313" marR="87313" marT="122238" marB="1222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87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A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i="0" u="none" strike="noStrike" dirty="0">
                          <a:effectLst/>
                          <a:latin typeface="+mn-lt"/>
                        </a:rPr>
                        <a:t>5 / 995 </a:t>
                      </a:r>
                    </a:p>
                  </a:txBody>
                  <a:tcPr marL="87313" marR="87313" marT="122238" marB="1222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03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i="0" u="none" strike="noStrike" dirty="0">
                          <a:effectLst/>
                          <a:latin typeface="+mn-lt"/>
                        </a:rPr>
                        <a:t>6.6 / 993.4</a:t>
                      </a:r>
                    </a:p>
                  </a:txBody>
                  <a:tcPr marL="87313" marR="87313" marT="122238" marB="1222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8C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8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514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063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4CE7C-43B8-6DA1-CAFA-79C0499D1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97"/>
            <a:ext cx="10515600" cy="1325563"/>
          </a:xfrm>
        </p:spPr>
        <p:txBody>
          <a:bodyPr/>
          <a:lstStyle/>
          <a:p>
            <a:pPr fontAlgn="base"/>
            <a:r>
              <a:rPr lang="cs-CZ" dirty="0"/>
              <a:t>Poměr šancí: dáváme do poměru šance ve dvou skupinách</a:t>
            </a:r>
          </a:p>
        </p:txBody>
      </p:sp>
      <p:graphicFrame>
        <p:nvGraphicFramePr>
          <p:cNvPr id="7" name="Zástupný obsah 3">
            <a:extLst>
              <a:ext uri="{FF2B5EF4-FFF2-40B4-BE49-F238E27FC236}">
                <a16:creationId xmlns:a16="http://schemas.microsoft.com/office/drawing/2014/main" id="{2BF07100-247A-1F78-2D77-1F01EA6979F3}"/>
              </a:ext>
            </a:extLst>
          </p:cNvPr>
          <p:cNvGraphicFramePr>
            <a:graphicFrameLocks/>
          </p:cNvGraphicFramePr>
          <p:nvPr/>
        </p:nvGraphicFramePr>
        <p:xfrm>
          <a:off x="6096000" y="1138586"/>
          <a:ext cx="5919393" cy="2293515"/>
        </p:xfrm>
        <a:graphic>
          <a:graphicData uri="http://schemas.openxmlformats.org/drawingml/2006/table">
            <a:tbl>
              <a:tblPr firstRow="1" bandRow="1"/>
              <a:tblGrid>
                <a:gridCol w="3006575">
                  <a:extLst>
                    <a:ext uri="{9D8B030D-6E8A-4147-A177-3AD203B41FA5}">
                      <a16:colId xmlns:a16="http://schemas.microsoft.com/office/drawing/2014/main" val="651748195"/>
                    </a:ext>
                  </a:extLst>
                </a:gridCol>
                <a:gridCol w="2912818">
                  <a:extLst>
                    <a:ext uri="{9D8B030D-6E8A-4147-A177-3AD203B41FA5}">
                      <a16:colId xmlns:a16="http://schemas.microsoft.com/office/drawing/2014/main" val="2622445186"/>
                    </a:ext>
                  </a:extLst>
                </a:gridCol>
              </a:tblGrid>
              <a:tr h="787699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1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Ukazatel</a:t>
                      </a:r>
                    </a:p>
                  </a:txBody>
                  <a:tcPr marL="80592" marR="80592" marT="161183" marB="16118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2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1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Hodnota</a:t>
                      </a:r>
                    </a:p>
                  </a:txBody>
                  <a:tcPr marL="80592" marR="80592" marT="161183" marB="16118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3769"/>
                  </a:ext>
                </a:extLst>
              </a:tr>
              <a:tr h="6979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b="0" dirty="0">
                          <a:effectLst/>
                          <a:latin typeface="+mn-lt"/>
                        </a:rPr>
                        <a:t>Poměr šancí</a:t>
                      </a:r>
                    </a:p>
                  </a:txBody>
                  <a:tcPr marL="80592" marR="80592" marT="112828" marB="11282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2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5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b="0" dirty="0">
                          <a:effectLst/>
                          <a:latin typeface="+mn-lt"/>
                        </a:rPr>
                        <a:t>(6.6 / 993.4) / </a:t>
                      </a:r>
                    </a:p>
                    <a:p>
                      <a:pPr algn="l" fontAlgn="ctr"/>
                      <a:r>
                        <a:rPr lang="cs-CZ" sz="2800" b="0" dirty="0">
                          <a:effectLst/>
                          <a:latin typeface="+mn-lt"/>
                        </a:rPr>
                        <a:t>(5 / 995)        = 1.32</a:t>
                      </a:r>
                    </a:p>
                  </a:txBody>
                  <a:tcPr marL="80592" marR="80592" marT="112828" marB="11282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8F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900180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47470422-8242-3FEA-B511-C423C9F65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013" y="3786539"/>
            <a:ext cx="3917787" cy="236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F7E1737-92C9-D8D8-0569-612A8014672D}"/>
              </a:ext>
            </a:extLst>
          </p:cNvPr>
          <p:cNvSpPr txBox="1"/>
          <p:nvPr/>
        </p:nvSpPr>
        <p:spPr>
          <a:xfrm>
            <a:off x="1101643" y="1613118"/>
            <a:ext cx="4432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cs-CZ" sz="2800" dirty="0"/>
              <a:t>Jaký bude poměr šancí úmrtnosti žen, když jsou operovány muži ve srovnán s ženami?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0EAFC37-DC56-BF88-0A12-CA75BD3DBD1D}"/>
              </a:ext>
            </a:extLst>
          </p:cNvPr>
          <p:cNvGraphicFramePr>
            <a:graphicFrameLocks noGrp="1"/>
          </p:cNvGraphicFramePr>
          <p:nvPr/>
        </p:nvGraphicFramePr>
        <p:xfrm>
          <a:off x="680039" y="3586958"/>
          <a:ext cx="5275507" cy="3089028"/>
        </p:xfrm>
        <a:graphic>
          <a:graphicData uri="http://schemas.openxmlformats.org/drawingml/2006/table">
            <a:tbl>
              <a:tblPr/>
              <a:tblGrid>
                <a:gridCol w="2054271">
                  <a:extLst>
                    <a:ext uri="{9D8B030D-6E8A-4147-A177-3AD203B41FA5}">
                      <a16:colId xmlns:a16="http://schemas.microsoft.com/office/drawing/2014/main" val="1363177884"/>
                    </a:ext>
                  </a:extLst>
                </a:gridCol>
                <a:gridCol w="1633297">
                  <a:extLst>
                    <a:ext uri="{9D8B030D-6E8A-4147-A177-3AD203B41FA5}">
                      <a16:colId xmlns:a16="http://schemas.microsoft.com/office/drawing/2014/main" val="3566266609"/>
                    </a:ext>
                  </a:extLst>
                </a:gridCol>
                <a:gridCol w="1587939">
                  <a:extLst>
                    <a:ext uri="{9D8B030D-6E8A-4147-A177-3AD203B41FA5}">
                      <a16:colId xmlns:a16="http://schemas.microsoft.com/office/drawing/2014/main" val="1302866580"/>
                    </a:ext>
                  </a:extLst>
                </a:gridCol>
              </a:tblGrid>
              <a:tr h="96116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Ukazatel</a:t>
                      </a:r>
                      <a:endParaRPr lang="cs-CZ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87313" marR="87313" marT="174625" marB="174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087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Operovala žena </a:t>
                      </a:r>
                      <a:endParaRPr lang="cs-CZ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87313" marR="87313" marT="174625" marB="174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03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Operoval muž</a:t>
                      </a:r>
                      <a:endParaRPr lang="cs-CZ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87313" marR="87313" marT="174625" marB="174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08C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278523"/>
                  </a:ext>
                </a:extLst>
              </a:tr>
              <a:tr h="1004129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i="0" u="none" strike="noStrike" dirty="0">
                          <a:effectLst/>
                          <a:latin typeface="+mn-lt"/>
                        </a:rPr>
                        <a:t>Očekávaná četnost</a:t>
                      </a:r>
                    </a:p>
                  </a:txBody>
                  <a:tcPr marL="87313" marR="87313" marT="122238" marB="1222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87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87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i="0" u="none" strike="noStrike" dirty="0">
                          <a:effectLst/>
                          <a:latin typeface="+mn-lt"/>
                        </a:rPr>
                        <a:t>5 ze 1000</a:t>
                      </a:r>
                    </a:p>
                  </a:txBody>
                  <a:tcPr marL="87313" marR="87313" marT="122238" marB="1222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03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3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i="0" u="none" strike="noStrike" dirty="0">
                          <a:effectLst/>
                          <a:latin typeface="+mn-lt"/>
                        </a:rPr>
                        <a:t>6.6 ze 1000</a:t>
                      </a:r>
                    </a:p>
                  </a:txBody>
                  <a:tcPr marL="87313" marR="87313" marT="122238" marB="1222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8C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8C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640684"/>
                  </a:ext>
                </a:extLst>
              </a:tr>
              <a:tr h="1004129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i="0" u="none" strike="noStrike" dirty="0">
                          <a:effectLst/>
                          <a:latin typeface="+mn-lt"/>
                        </a:rPr>
                        <a:t>Šance</a:t>
                      </a:r>
                    </a:p>
                  </a:txBody>
                  <a:tcPr marL="87313" marR="87313" marT="122238" marB="1222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87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A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i="0" u="none" strike="noStrike" dirty="0">
                          <a:effectLst/>
                          <a:latin typeface="+mn-lt"/>
                        </a:rPr>
                        <a:t>5 / 995 </a:t>
                      </a:r>
                    </a:p>
                  </a:txBody>
                  <a:tcPr marL="87313" marR="87313" marT="122238" marB="1222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035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i="0" u="none" strike="noStrike" dirty="0">
                          <a:effectLst/>
                          <a:latin typeface="+mn-lt"/>
                        </a:rPr>
                        <a:t>6.6 / 993.4</a:t>
                      </a:r>
                    </a:p>
                  </a:txBody>
                  <a:tcPr marL="87313" marR="87313" marT="122238" marB="12223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8C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8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777663"/>
                  </a:ext>
                </a:extLst>
              </a:tr>
            </a:tbl>
          </a:graphicData>
        </a:graphic>
      </p:graphicFrame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04F1525E-B709-2EDB-25CB-53FFD12B8CCF}"/>
              </a:ext>
            </a:extLst>
          </p:cNvPr>
          <p:cNvCxnSpPr>
            <a:cxnSpLocks/>
          </p:cNvCxnSpPr>
          <p:nvPr/>
        </p:nvCxnSpPr>
        <p:spPr>
          <a:xfrm flipV="1">
            <a:off x="5314122" y="2285343"/>
            <a:ext cx="3949148" cy="36781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>
            <a:extLst>
              <a:ext uri="{FF2B5EF4-FFF2-40B4-BE49-F238E27FC236}">
                <a16:creationId xmlns:a16="http://schemas.microsoft.com/office/drawing/2014/main" id="{C38302E3-42F0-7899-10C8-DF20669F2F46}"/>
              </a:ext>
            </a:extLst>
          </p:cNvPr>
          <p:cNvCxnSpPr>
            <a:cxnSpLocks/>
          </p:cNvCxnSpPr>
          <p:nvPr/>
        </p:nvCxnSpPr>
        <p:spPr>
          <a:xfrm flipV="1">
            <a:off x="3317792" y="2756775"/>
            <a:ext cx="5945478" cy="33646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1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6CF6B-C293-43EE-E03A-3C78FF61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Poměr šancí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A2844A-C16F-0080-5741-5F851EFFA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Jaká je max. a min. hodnota poměru šancí? </a:t>
            </a:r>
          </a:p>
          <a:p>
            <a:r>
              <a:rPr lang="cs-CZ" dirty="0"/>
              <a:t>Co znamená hodnota poměru šancí 1?</a:t>
            </a:r>
          </a:p>
          <a:p>
            <a:r>
              <a:rPr lang="cs-CZ" dirty="0"/>
              <a:t>Co znamená hodnota poměru šancí pod 1?</a:t>
            </a:r>
          </a:p>
          <a:p>
            <a:r>
              <a:rPr lang="cs-CZ" dirty="0"/>
              <a:t>Co znamená hodnota poměru šancí nad 1?</a:t>
            </a:r>
          </a:p>
        </p:txBody>
      </p:sp>
    </p:spTree>
    <p:extLst>
      <p:ext uri="{BB962C8B-B14F-4D97-AF65-F5344CB8AC3E}">
        <p14:creationId xmlns:p14="http://schemas.microsoft.com/office/powerpoint/2010/main" val="3042273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A65F1A-59F8-6403-B324-ECFF0A854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DD0490-D61B-1CE4-907A-96F808AEC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1" y="1843778"/>
            <a:ext cx="9391810" cy="6874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Jak </a:t>
            </a:r>
            <a:r>
              <a:rPr lang="en-US" sz="2400" dirty="0" err="1"/>
              <a:t>budeme</a:t>
            </a:r>
            <a:r>
              <a:rPr lang="en-US" sz="2400" dirty="0"/>
              <a:t> </a:t>
            </a:r>
            <a:r>
              <a:rPr lang="en-US" sz="2400" dirty="0" err="1"/>
              <a:t>intepretovat</a:t>
            </a:r>
            <a:r>
              <a:rPr lang="en-US" sz="2400" dirty="0"/>
              <a:t> </a:t>
            </a:r>
            <a:r>
              <a:rPr lang="en-US" sz="2400" dirty="0" err="1"/>
              <a:t>získaný</a:t>
            </a:r>
            <a:r>
              <a:rPr lang="en-US" sz="2400" dirty="0"/>
              <a:t> </a:t>
            </a:r>
            <a:r>
              <a:rPr lang="en-US" sz="2400" dirty="0" err="1"/>
              <a:t>poměr</a:t>
            </a:r>
            <a:r>
              <a:rPr lang="en-US" sz="2400" dirty="0"/>
              <a:t> </a:t>
            </a:r>
            <a:r>
              <a:rPr lang="en-US" sz="2400" dirty="0" err="1"/>
              <a:t>šancí</a:t>
            </a:r>
            <a:r>
              <a:rPr lang="en-US" sz="2400" dirty="0"/>
              <a:t>?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00CBD6E-71DC-3E12-3C4B-AE387CEB4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081" y="3415537"/>
            <a:ext cx="7772400" cy="1822560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9DE821C9-712E-0802-0BC6-E17F216F8904}"/>
              </a:ext>
            </a:extLst>
          </p:cNvPr>
          <p:cNvSpPr/>
          <p:nvPr/>
        </p:nvSpPr>
        <p:spPr>
          <a:xfrm>
            <a:off x="7232074" y="4544291"/>
            <a:ext cx="845126" cy="4849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707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C3CB9-8225-E5E4-766E-32977D961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Stáhněte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v </a:t>
            </a:r>
            <a:r>
              <a:rPr lang="en-GB" dirty="0" err="1"/>
              <a:t>moodle</a:t>
            </a:r>
            <a:r>
              <a:rPr lang="en-GB" dirty="0"/>
              <a:t> </a:t>
            </a:r>
            <a:r>
              <a:rPr lang="en-GB"/>
              <a:t>článek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83D190-1287-270F-54A3-DC949E599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362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C729B-A9E1-1A06-3938-827F3EF12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Logistická regrese v softwaru STATISTICA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456A2C-0962-E4BE-5D91-C89DCAB48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46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Statistiky – pokročilé modely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649576"/>
            <a:ext cx="7445385" cy="3558848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5720080" y="1883256"/>
            <a:ext cx="1336040" cy="361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5120" y="5628640"/>
            <a:ext cx="11587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/>
              <a:t> V rozbalovacím menu vybereme možnost zobecněné lineární/nelineární modely</a:t>
            </a:r>
          </a:p>
        </p:txBody>
      </p:sp>
    </p:spTree>
    <p:extLst>
      <p:ext uri="{BB962C8B-B14F-4D97-AF65-F5344CB8AC3E}">
        <p14:creationId xmlns:p14="http://schemas.microsoft.com/office/powerpoint/2010/main" val="237017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8257C-6948-DF6C-AFC6-343B9422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Jednoduchá lineární regrese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D51681-D1E3-3BFE-AF48-6A97CDAC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04242"/>
          </a:xfrm>
        </p:spPr>
        <p:txBody>
          <a:bodyPr/>
          <a:lstStyle/>
          <a:p>
            <a:r>
              <a:rPr lang="cs-CZ" dirty="0"/>
              <a:t>Předpokládá se lineární vztah a využití kardinálních dat</a:t>
            </a:r>
          </a:p>
          <a:p>
            <a:r>
              <a:rPr lang="cs-CZ" dirty="0"/>
              <a:t>Stanovení závislé a nezávislé proměnné (na základě teorie) – jaké příklady vás napadnou?</a:t>
            </a:r>
          </a:p>
          <a:p>
            <a:r>
              <a:rPr lang="cs-CZ" dirty="0"/>
              <a:t>Lineární vztah je definován pomocí přímky – ta ukazuje jakým způsobem nejlépe předpovědět vysvětlovanou proměnnou</a:t>
            </a:r>
          </a:p>
          <a:p>
            <a:endParaRPr 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BCF769C-3582-5574-E7AD-241DD9739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70" y="1488870"/>
            <a:ext cx="6596831" cy="527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615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Přepneme na </a:t>
            </a:r>
            <a:r>
              <a:rPr lang="cs-CZ" dirty="0" err="1"/>
              <a:t>logitový</a:t>
            </a:r>
            <a:r>
              <a:rPr lang="cs-CZ" dirty="0"/>
              <a:t> model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4685" y="1467466"/>
            <a:ext cx="5189670" cy="4092295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3815080" y="2138050"/>
            <a:ext cx="1336040" cy="361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851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proměnných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9960" y="1964484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Jaké proměnné využijeme?</a:t>
            </a:r>
          </a:p>
          <a:p>
            <a:pPr marL="514350" indent="-514350">
              <a:buAutoNum type="alphaLcParenR"/>
            </a:pPr>
            <a:r>
              <a:rPr lang="cs-CZ" dirty="0"/>
              <a:t>Závislá proměnná: </a:t>
            </a:r>
            <a:r>
              <a:rPr lang="cs-CZ" dirty="0" err="1"/>
              <a:t>lie_bet_cat</a:t>
            </a:r>
            <a:endParaRPr lang="cs-CZ" dirty="0"/>
          </a:p>
          <a:p>
            <a:pPr marL="514350" indent="-514350">
              <a:buAutoNum type="alphaLcParenR"/>
            </a:pPr>
            <a:r>
              <a:rPr lang="cs-CZ" dirty="0"/>
              <a:t>Nezávislá proměnná: skupina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Nezávislé proměnné nastavujeme podle</a:t>
            </a:r>
          </a:p>
          <a:p>
            <a:pPr marL="0" indent="0">
              <a:buNone/>
            </a:pPr>
            <a:r>
              <a:rPr lang="cs-CZ" dirty="0"/>
              <a:t>jejich druhu:</a:t>
            </a:r>
          </a:p>
          <a:p>
            <a:pPr marL="514350" indent="-514350">
              <a:buAutoNum type="alphaLcParenR"/>
            </a:pPr>
            <a:r>
              <a:rPr lang="cs-CZ" dirty="0"/>
              <a:t>Kategorické faktory – dichotomické/alternativní</a:t>
            </a:r>
          </a:p>
          <a:p>
            <a:pPr marL="514350" indent="-514350">
              <a:buAutoNum type="alphaLcParenR"/>
            </a:pPr>
            <a:r>
              <a:rPr lang="cs-CZ" dirty="0"/>
              <a:t>Spojité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0" y="1480550"/>
            <a:ext cx="2880610" cy="2568163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8387080" y="2066930"/>
            <a:ext cx="960120" cy="147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endCxn id="5" idx="2"/>
          </p:cNvCxnSpPr>
          <p:nvPr/>
        </p:nvCxnSpPr>
        <p:spPr>
          <a:xfrm flipV="1">
            <a:off x="5872480" y="2140905"/>
            <a:ext cx="2514600" cy="5035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 9"/>
          <p:cNvSpPr/>
          <p:nvPr/>
        </p:nvSpPr>
        <p:spPr>
          <a:xfrm>
            <a:off x="8275195" y="2316610"/>
            <a:ext cx="1183890" cy="1939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cxnSp>
        <p:nvCxnSpPr>
          <p:cNvPr id="11" name="Přímá spojnice se šipkou 10"/>
          <p:cNvCxnSpPr>
            <a:endCxn id="10" idx="2"/>
          </p:cNvCxnSpPr>
          <p:nvPr/>
        </p:nvCxnSpPr>
        <p:spPr>
          <a:xfrm flipV="1">
            <a:off x="5760595" y="2413608"/>
            <a:ext cx="2514600" cy="5998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9827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proměnných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0377" y="2560989"/>
            <a:ext cx="8131245" cy="2880610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2030377" y="4125090"/>
            <a:ext cx="1183890" cy="1939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3655977" y="2905890"/>
            <a:ext cx="1183890" cy="1939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20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proměnných v rámci analýzy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651435" cy="675999"/>
          </a:xfrm>
        </p:spPr>
        <p:txBody>
          <a:bodyPr/>
          <a:lstStyle/>
          <a:p>
            <a:r>
              <a:rPr lang="en-US" dirty="0" err="1"/>
              <a:t>Ri</a:t>
            </a:r>
            <a:r>
              <a:rPr lang="cs-CZ" dirty="0"/>
              <a:t>z</a:t>
            </a:r>
            <a:r>
              <a:rPr lang="en-US" dirty="0" err="1"/>
              <a:t>ikov</a:t>
            </a:r>
            <a:r>
              <a:rPr lang="cs-CZ" dirty="0"/>
              <a:t>é</a:t>
            </a:r>
            <a:r>
              <a:rPr lang="en-US" dirty="0"/>
              <a:t> </a:t>
            </a:r>
            <a:r>
              <a:rPr lang="en-US" dirty="0" err="1"/>
              <a:t>faktory</a:t>
            </a:r>
            <a:r>
              <a:rPr lang="cs-CZ" dirty="0"/>
              <a:t> lepší mít v čitateli – pro lepší interpretaci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7397364" y="3339902"/>
            <a:ext cx="1158240" cy="2616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8584461" y="4504183"/>
            <a:ext cx="2255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lie_bet_cat</a:t>
            </a:r>
            <a:r>
              <a:rPr lang="cs-CZ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 – rizikové hraní hazardních 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0 – bez rizika</a:t>
            </a:r>
          </a:p>
          <a:p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6869044" y="4504183"/>
            <a:ext cx="2103120" cy="4538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8295611" y="2777041"/>
            <a:ext cx="2255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Proměnná skupina: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 – SVL (předpoklad rizikovější skupiny)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2 – </a:t>
            </a:r>
            <a:r>
              <a:rPr lang="cs-CZ" dirty="0" err="1"/>
              <a:t>neSVL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1973086" y="3339902"/>
                <a:ext cx="4672438" cy="1726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𝑃𝑜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č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𝑒𝑡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𝑜𝑏𝑦𝑣𝑎𝑡𝑒𝑙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𝑆𝑉𝐿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𝑟𝑖𝑧𝑖𝑘𝑢</m:t>
                              </m:r>
                            </m:num>
                            <m:den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𝑃𝑜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č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𝑒𝑡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𝑜𝑏𝑦𝑣𝑎𝑡𝑒𝑙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𝑆𝑉𝐿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𝑚𝑖𝑚𝑜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𝑟𝑖𝑧𝑖𝑘𝑜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𝑃𝑜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č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𝑒𝑡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𝑜𝑏𝑦𝑣𝑎𝑡𝑒𝑙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𝑛𝑒𝑆𝑉𝑙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𝑟𝑖𝑧𝑖𝑘𝑢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𝑃𝑜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č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𝑒𝑡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𝑜𝑏𝑦𝑣𝑎𝑡𝑒𝑙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𝑛𝑒𝑆𝑉𝐿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𝑚𝑖𝑚𝑜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𝑟𝑖𝑧𝑖𝑘𝑜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086" y="3339902"/>
                <a:ext cx="4672438" cy="1726242"/>
              </a:xfrm>
              <a:prstGeom prst="rect">
                <a:avLst/>
              </a:prstGeom>
              <a:blipFill>
                <a:blip r:embed="rId2"/>
                <a:stretch>
                  <a:fillRect l="-271" t="-1471" r="-24661" b="-73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ál 19"/>
          <p:cNvSpPr/>
          <p:nvPr/>
        </p:nvSpPr>
        <p:spPr>
          <a:xfrm>
            <a:off x="1959224" y="3240288"/>
            <a:ext cx="5732780" cy="1087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7006204" y="4792166"/>
            <a:ext cx="2065937" cy="6848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8559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5467"/>
            <a:ext cx="10515600" cy="1325563"/>
          </a:xfrm>
        </p:spPr>
        <p:txBody>
          <a:bodyPr/>
          <a:lstStyle/>
          <a:p>
            <a:r>
              <a:rPr lang="cs-CZ" dirty="0"/>
              <a:t>Jak si nastavit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Závislá proměnná: </a:t>
            </a:r>
            <a:r>
              <a:rPr lang="cs-CZ" dirty="0" err="1"/>
              <a:t>lie_bet_cat</a:t>
            </a:r>
            <a:r>
              <a:rPr lang="cs-CZ" dirty="0"/>
              <a:t> -&gt; nastavuji v </a:t>
            </a:r>
            <a:r>
              <a:rPr lang="cs-CZ" dirty="0" err="1"/>
              <a:t>Odezv</a:t>
            </a:r>
            <a:r>
              <a:rPr lang="cs-CZ" dirty="0"/>
              <a:t>. kódů, chci mít pořadí: 1 – 0 (riziko na prvním místě)</a:t>
            </a:r>
          </a:p>
          <a:p>
            <a:r>
              <a:rPr lang="cs-CZ" dirty="0"/>
              <a:t>1. místo čitatel, 2. místo jmenovatel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Nezávislá proměnná: skupina -&gt; nastavuji v kódech faktorů, </a:t>
            </a:r>
          </a:p>
          <a:p>
            <a:pPr marL="0" indent="0">
              <a:buNone/>
            </a:pPr>
            <a:r>
              <a:rPr lang="cs-CZ" dirty="0"/>
              <a:t>chci mít pořadí, 1 – 2 (riziko na prvním místě)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219" y="2244395"/>
            <a:ext cx="3238781" cy="2560542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9248692" y="3228178"/>
            <a:ext cx="1183890" cy="1939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9248692" y="3524666"/>
            <a:ext cx="1183890" cy="1939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1" y="3360692"/>
            <a:ext cx="5966977" cy="100592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71" y="5901686"/>
            <a:ext cx="6187976" cy="10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590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Doupravené</a:t>
            </a:r>
            <a:r>
              <a:rPr lang="cs-CZ" dirty="0"/>
              <a:t> nastavení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Detailní výsledky -&gt; parametrizace -&gt; referenční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20" y="2631121"/>
            <a:ext cx="7849280" cy="3680779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4129915" y="3322450"/>
            <a:ext cx="1183890" cy="1939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136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650" y="2098648"/>
            <a:ext cx="7325580" cy="4351338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3073275" y="2631570"/>
            <a:ext cx="1183890" cy="1939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701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Výsledek: dvě tabulky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Dvě tabulky:</a:t>
            </a:r>
          </a:p>
          <a:p>
            <a:pPr>
              <a:buFontTx/>
              <a:buChar char="-"/>
            </a:pPr>
            <a:r>
              <a:rPr lang="cs-CZ" dirty="0"/>
              <a:t>Zajímá nás zejména druhá tabulka, která ukazuje poměry šancí</a:t>
            </a:r>
          </a:p>
          <a:p>
            <a:pPr>
              <a:buFontTx/>
              <a:buChar char="-"/>
            </a:pPr>
            <a:r>
              <a:rPr lang="cs-CZ" dirty="0"/>
              <a:t> lidé v SVL mají vyšší šance na rizikové hraní než mimo SVL a to signifikantně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133" y="3836613"/>
            <a:ext cx="5006774" cy="13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991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</a:t>
            </a:r>
            <a:r>
              <a:rPr lang="cs-CZ" dirty="0" err="1"/>
              <a:t>ší</a:t>
            </a:r>
            <a:r>
              <a:rPr lang="cs-CZ" dirty="0"/>
              <a:t> se respondenti i podle země původu?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4841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proměnných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9960" y="1964484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Jaké proměnný využijeme?</a:t>
            </a:r>
          </a:p>
          <a:p>
            <a:pPr marL="514350" indent="-514350">
              <a:buAutoNum type="alphaLcParenR"/>
            </a:pPr>
            <a:r>
              <a:rPr lang="cs-CZ" dirty="0"/>
              <a:t>Závislá proměnná: </a:t>
            </a:r>
            <a:r>
              <a:rPr lang="cs-CZ" dirty="0" err="1"/>
              <a:t>lie_bet_cat</a:t>
            </a:r>
            <a:endParaRPr lang="cs-CZ" dirty="0"/>
          </a:p>
          <a:p>
            <a:pPr marL="514350" indent="-514350">
              <a:buAutoNum type="alphaLcParenR"/>
            </a:pPr>
            <a:r>
              <a:rPr lang="cs-CZ" dirty="0"/>
              <a:t>Nezávislá proměnná: země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0" y="1480550"/>
            <a:ext cx="2880610" cy="2568163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8387080" y="2066930"/>
            <a:ext cx="960120" cy="147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endCxn id="5" idx="2"/>
          </p:cNvCxnSpPr>
          <p:nvPr/>
        </p:nvCxnSpPr>
        <p:spPr>
          <a:xfrm flipV="1">
            <a:off x="5872480" y="2140905"/>
            <a:ext cx="2514600" cy="5035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 9"/>
          <p:cNvSpPr/>
          <p:nvPr/>
        </p:nvSpPr>
        <p:spPr>
          <a:xfrm>
            <a:off x="8275195" y="2316610"/>
            <a:ext cx="1183890" cy="1939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cxnSp>
        <p:nvCxnSpPr>
          <p:cNvPr id="11" name="Přímá spojnice se šipkou 10"/>
          <p:cNvCxnSpPr>
            <a:endCxn id="10" idx="2"/>
          </p:cNvCxnSpPr>
          <p:nvPr/>
        </p:nvCxnSpPr>
        <p:spPr>
          <a:xfrm flipV="1">
            <a:off x="5760595" y="2413608"/>
            <a:ext cx="2514600" cy="5998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427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8257C-6948-DF6C-AFC6-343B9422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Jednoduchá lineární regrese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D51681-D1E3-3BFE-AF48-6A97CDAC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04242"/>
          </a:xfrm>
        </p:spPr>
        <p:txBody>
          <a:bodyPr/>
          <a:lstStyle/>
          <a:p>
            <a:r>
              <a:rPr lang="cs-CZ" dirty="0" err="1"/>
              <a:t>y</a:t>
            </a:r>
            <a:r>
              <a:rPr lang="cs-CZ" dirty="0"/>
              <a:t> = a + </a:t>
            </a:r>
            <a:r>
              <a:rPr lang="cs-CZ" dirty="0" err="1"/>
              <a:t>bx</a:t>
            </a:r>
            <a:endParaRPr lang="cs-CZ" dirty="0"/>
          </a:p>
          <a:p>
            <a:r>
              <a:rPr lang="cs-CZ" dirty="0"/>
              <a:t>y = hodnota závislé proměnné</a:t>
            </a:r>
          </a:p>
          <a:p>
            <a:r>
              <a:rPr lang="cs-CZ" dirty="0"/>
              <a:t>a = konstanta, průsečík s osou</a:t>
            </a:r>
          </a:p>
          <a:p>
            <a:r>
              <a:rPr lang="cs-CZ" dirty="0"/>
              <a:t>b = regresní koeficient (směrnice, sklon regresní přímky), o kolik vzroste </a:t>
            </a:r>
            <a:r>
              <a:rPr lang="cs-CZ" dirty="0" err="1"/>
              <a:t>y</a:t>
            </a:r>
            <a:r>
              <a:rPr lang="cs-CZ" dirty="0"/>
              <a:t>, když se </a:t>
            </a:r>
            <a:r>
              <a:rPr lang="cs-CZ" dirty="0" err="1"/>
              <a:t>x</a:t>
            </a:r>
            <a:r>
              <a:rPr lang="cs-CZ" dirty="0"/>
              <a:t> změní o jednotku</a:t>
            </a:r>
          </a:p>
          <a:p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DF492FD9-9967-7EE1-08EE-97E2BA5314D1}"/>
              </a:ext>
            </a:extLst>
          </p:cNvPr>
          <p:cNvGraphicFramePr>
            <a:graphicFrameLocks/>
          </p:cNvGraphicFramePr>
          <p:nvPr/>
        </p:nvGraphicFramePr>
        <p:xfrm>
          <a:off x="6172200" y="1690688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30410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proměnných v rámci analýzy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7447280" y="3429000"/>
            <a:ext cx="1158240" cy="2616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8634377" y="4593281"/>
            <a:ext cx="2255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lie_bet_cat</a:t>
            </a:r>
            <a:r>
              <a:rPr lang="cs-CZ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 – rizikové hraní hazardních 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0 – bez rizika</a:t>
            </a:r>
          </a:p>
          <a:p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6918960" y="4593281"/>
            <a:ext cx="2103120" cy="4538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8345527" y="2866139"/>
            <a:ext cx="2255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Proměnná skupina: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2 – Slovensko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 – Česko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2023002" y="3429000"/>
                <a:ext cx="4672438" cy="1783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𝑃𝑜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č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𝑒𝑡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𝑜𝑏𝑦𝑣𝑎𝑡𝑒𝑙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latin typeface="Cambria Math" panose="02040503050406030204" pitchFamily="18" charset="0"/>
                                </a:rPr>
                                <m:t>lovenska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𝑟𝑖𝑧𝑖𝑘𝑢</m:t>
                              </m:r>
                            </m:num>
                            <m:den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𝑃𝑜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č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𝑒𝑡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𝑜𝑏𝑦𝑣𝑎𝑡𝑒𝑙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latin typeface="Cambria Math" panose="02040503050406030204" pitchFamily="18" charset="0"/>
                                </a:rPr>
                                <m:t>Slovenska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𝑚𝑖𝑚𝑜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𝑟𝑖𝑧𝑖𝑘𝑜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𝑃𝑜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č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𝑒𝑡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𝑜𝑏𝑦𝑣𝑎𝑡𝑒𝑙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b="0" i="0" smtClean="0">
                                  <a:latin typeface="Cambria Math" panose="02040503050406030204" pitchFamily="18" charset="0"/>
                                </a:rPr>
                                <m:t>Č</m:t>
                              </m:r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latin typeface="Cambria Math" panose="02040503050406030204" pitchFamily="18" charset="0"/>
                                </a:rPr>
                                <m:t>eska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𝑟𝑖𝑧𝑖𝑘𝑢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𝑃𝑜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č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𝑒𝑡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𝑜𝑏𝑦𝑣𝑎𝑡𝑒𝑙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b="0" i="0" smtClean="0">
                                  <a:latin typeface="Cambria Math" panose="02040503050406030204" pitchFamily="18" charset="0"/>
                                </a:rPr>
                                <m:t>č</m:t>
                              </m:r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latin typeface="Cambria Math" panose="02040503050406030204" pitchFamily="18" charset="0"/>
                                </a:rPr>
                                <m:t>eska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𝑚𝑖𝑚𝑜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𝑟𝑖𝑧𝑖𝑘𝑜</m:t>
                              </m:r>
                              <m:r>
                                <a:rPr lang="cs-CZ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02" y="3429000"/>
                <a:ext cx="4672438" cy="1783052"/>
              </a:xfrm>
              <a:prstGeom prst="rect">
                <a:avLst/>
              </a:prstGeom>
              <a:blipFill>
                <a:blip r:embed="rId2"/>
                <a:stretch>
                  <a:fillRect l="-542" t="-1418" r="-32791" b="-70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ál 19"/>
          <p:cNvSpPr/>
          <p:nvPr/>
        </p:nvSpPr>
        <p:spPr>
          <a:xfrm>
            <a:off x="2009140" y="3329386"/>
            <a:ext cx="5732780" cy="1087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7056120" y="4881264"/>
            <a:ext cx="2065937" cy="6848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F87558DC-546B-6E86-3D16-36CE0807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51435" cy="675999"/>
          </a:xfrm>
        </p:spPr>
        <p:txBody>
          <a:bodyPr/>
          <a:lstStyle/>
          <a:p>
            <a:r>
              <a:rPr lang="en-US" dirty="0" err="1"/>
              <a:t>Ri</a:t>
            </a:r>
            <a:r>
              <a:rPr lang="cs-CZ" dirty="0"/>
              <a:t>z</a:t>
            </a:r>
            <a:r>
              <a:rPr lang="en-US" dirty="0" err="1"/>
              <a:t>ikov</a:t>
            </a:r>
            <a:r>
              <a:rPr lang="cs-CZ" dirty="0"/>
              <a:t>é</a:t>
            </a:r>
            <a:r>
              <a:rPr lang="en-US" dirty="0"/>
              <a:t> </a:t>
            </a:r>
            <a:r>
              <a:rPr lang="en-US" dirty="0" err="1"/>
              <a:t>faktory</a:t>
            </a:r>
            <a:r>
              <a:rPr lang="cs-CZ" dirty="0"/>
              <a:t> lepší mít v čitateli – pro lepší interpretaci</a:t>
            </a:r>
          </a:p>
        </p:txBody>
      </p:sp>
    </p:spTree>
    <p:extLst>
      <p:ext uri="{BB962C8B-B14F-4D97-AF65-F5344CB8AC3E}">
        <p14:creationId xmlns:p14="http://schemas.microsoft.com/office/powerpoint/2010/main" val="34770567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5467"/>
            <a:ext cx="10515600" cy="1325563"/>
          </a:xfrm>
        </p:spPr>
        <p:txBody>
          <a:bodyPr/>
          <a:lstStyle/>
          <a:p>
            <a:r>
              <a:rPr lang="cs-CZ" dirty="0"/>
              <a:t>Jak si nastavit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Závislá proměnná: </a:t>
            </a:r>
            <a:r>
              <a:rPr lang="cs-CZ" dirty="0" err="1"/>
              <a:t>lie_bet_cat</a:t>
            </a:r>
            <a:r>
              <a:rPr lang="cs-CZ" dirty="0"/>
              <a:t> -&gt; nastavuji v </a:t>
            </a:r>
            <a:r>
              <a:rPr lang="cs-CZ" dirty="0" err="1"/>
              <a:t>Odezv</a:t>
            </a:r>
            <a:r>
              <a:rPr lang="cs-CZ" dirty="0"/>
              <a:t>. kódů, chci mít pořadí, 1 – 0 (riziko na prvním místě)</a:t>
            </a:r>
          </a:p>
          <a:p>
            <a:r>
              <a:rPr lang="cs-CZ" dirty="0"/>
              <a:t>1. místo čitatel, 2. místo jmenovatel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Nezávislá proměnná: země-&gt; nastavuji v kódech faktorů, </a:t>
            </a:r>
          </a:p>
          <a:p>
            <a:pPr marL="0" indent="0">
              <a:buNone/>
            </a:pPr>
            <a:r>
              <a:rPr lang="cs-CZ" dirty="0"/>
              <a:t>chci mít pořadí, 1 (Slovensko) – 2 (Česko)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499" y="2782875"/>
            <a:ext cx="3238781" cy="2560542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8989977" y="3766658"/>
            <a:ext cx="1183890" cy="1939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8989977" y="4063146"/>
            <a:ext cx="1183890" cy="1939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1" y="3360692"/>
            <a:ext cx="5966977" cy="100592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71" y="5821590"/>
            <a:ext cx="6248942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863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Liší se tedy respondenti?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8113" y="2971272"/>
            <a:ext cx="5006774" cy="1196444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068A5657-D334-B1C1-572C-A8B14289AD74}"/>
              </a:ext>
            </a:extLst>
          </p:cNvPr>
          <p:cNvSpPr/>
          <p:nvPr/>
        </p:nvSpPr>
        <p:spPr>
          <a:xfrm>
            <a:off x="7161177" y="3817458"/>
            <a:ext cx="1183890" cy="1939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199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0F2159-6B75-33F1-EF88-CB890A300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Vícerozměrná analýza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52E8DF-2396-2A6B-BA43-CAF300F38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</p:spTree>
    <p:extLst>
      <p:ext uri="{BB962C8B-B14F-4D97-AF65-F5344CB8AC3E}">
        <p14:creationId xmlns:p14="http://schemas.microsoft.com/office/powerpoint/2010/main" val="8557757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Vícerozměrná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Předpokládáme, že proměnné mohu mít různý vliv a vzájemně se ovlivňovat</a:t>
            </a:r>
          </a:p>
          <a:p>
            <a:r>
              <a:rPr lang="cs-CZ" dirty="0"/>
              <a:t>Proto je chceme zahrnout do jednoho modelu</a:t>
            </a:r>
          </a:p>
        </p:txBody>
      </p:sp>
    </p:spTree>
    <p:extLst>
      <p:ext uri="{BB962C8B-B14F-4D97-AF65-F5344CB8AC3E}">
        <p14:creationId xmlns:p14="http://schemas.microsoft.com/office/powerpoint/2010/main" val="30590005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1BFD30-789B-3F8E-924F-5C555AD4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cs-CZ" dirty="0"/>
              <a:t>Vícerozměrná (</a:t>
            </a:r>
            <a:r>
              <a:rPr lang="cs-CZ" dirty="0" err="1"/>
              <a:t>multivariační</a:t>
            </a:r>
            <a:r>
              <a:rPr lang="cs-CZ" dirty="0"/>
              <a:t>/</a:t>
            </a:r>
            <a:r>
              <a:rPr lang="cs-CZ" dirty="0" err="1"/>
              <a:t>multivariate</a:t>
            </a:r>
            <a:r>
              <a:rPr lang="cs-CZ" dirty="0"/>
              <a:t>) statistika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113309-EA3B-FE07-4D1D-288432AD5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místo </a:t>
            </a:r>
            <a:r>
              <a:rPr lang="cs-CZ" b="1" dirty="0"/>
              <a:t>dvojice proměnných </a:t>
            </a:r>
            <a:r>
              <a:rPr lang="cs-CZ" dirty="0"/>
              <a:t>statisticky zkoumáme </a:t>
            </a:r>
            <a:r>
              <a:rPr lang="cs-CZ" b="1" dirty="0"/>
              <a:t>vztahy více proměnných zároveň</a:t>
            </a:r>
            <a:endParaRPr lang="cs-CZ" dirty="0"/>
          </a:p>
          <a:p>
            <a:r>
              <a:rPr lang="cs-CZ" dirty="0"/>
              <a:t>většina výzkumných dat je vícerozměrných: chceme zjistit celou řadu vlastností</a:t>
            </a:r>
          </a:p>
          <a:p>
            <a:r>
              <a:rPr lang="cs-CZ" dirty="0"/>
              <a:t>nestačí analyzovat každou proměnnou zvlášť – pro pochopení vztahů je třeba analyzovat proměnné současně</a:t>
            </a:r>
          </a:p>
        </p:txBody>
      </p:sp>
    </p:spTree>
    <p:extLst>
      <p:ext uri="{BB962C8B-B14F-4D97-AF65-F5344CB8AC3E}">
        <p14:creationId xmlns:p14="http://schemas.microsoft.com/office/powerpoint/2010/main" val="6074566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C227F-BA97-39B8-CEF4-6821DDC43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V případě jakých proměnných je bude vhodné zkoumat společně? Napadnou vás nějaké příklady?</a:t>
            </a:r>
          </a:p>
        </p:txBody>
      </p:sp>
    </p:spTree>
    <p:extLst>
      <p:ext uri="{BB962C8B-B14F-4D97-AF65-F5344CB8AC3E}">
        <p14:creationId xmlns:p14="http://schemas.microsoft.com/office/powerpoint/2010/main" val="4472678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4B01D-42F2-0A99-5F61-21440478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parciální korelace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642AD4-E0BF-EA62-DCE0-6300864AE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091081"/>
          </a:xfrm>
        </p:spPr>
        <p:txBody>
          <a:bodyPr/>
          <a:lstStyle/>
          <a:p>
            <a:r>
              <a:rPr lang="cs-CZ" dirty="0"/>
              <a:t>Ve výzkumu jsme zjistili: „osoby, které rády jedí hamburgery, milují své rodiny, svoji práci a náboženství…“</a:t>
            </a:r>
          </a:p>
          <a:p>
            <a:r>
              <a:rPr lang="cs-CZ" dirty="0"/>
              <a:t>Nepředpokládáme, že jídlo způsobuje religiozitu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přijdeme na nějaký třetí faktor, který toto způsobil a dokážeme to zahrnout do analýzy?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FA059B9-A0FC-FC15-32F0-405A8624DA11}"/>
              </a:ext>
            </a:extLst>
          </p:cNvPr>
          <p:cNvSpPr txBox="1"/>
          <p:nvPr/>
        </p:nvSpPr>
        <p:spPr>
          <a:xfrm>
            <a:off x="9251576" y="6176963"/>
            <a:ext cx="276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/>
              <a:t>Disman</a:t>
            </a:r>
            <a:r>
              <a:rPr lang="cs-CZ" dirty="0"/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41563863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96EDC-00A7-A6F4-EBAF-3362ECE1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Příklad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parciální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korelace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Zástupný obsah 5">
            <a:extLst>
              <a:ext uri="{FF2B5EF4-FFF2-40B4-BE49-F238E27FC236}">
                <a16:creationId xmlns:a16="http://schemas.microsoft.com/office/drawing/2014/main" id="{085A931B-7394-81FC-2162-D85EE25FEB76}"/>
              </a:ext>
            </a:extLst>
          </p:cNvPr>
          <p:cNvGraphicFramePr>
            <a:graphicFrameLocks/>
          </p:cNvGraphicFramePr>
          <p:nvPr/>
        </p:nvGraphicFramePr>
        <p:xfrm>
          <a:off x="2096918" y="2084546"/>
          <a:ext cx="8182462" cy="39231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33694">
                  <a:extLst>
                    <a:ext uri="{9D8B030D-6E8A-4147-A177-3AD203B41FA5}">
                      <a16:colId xmlns:a16="http://schemas.microsoft.com/office/drawing/2014/main" val="1343047882"/>
                    </a:ext>
                  </a:extLst>
                </a:gridCol>
                <a:gridCol w="2516111">
                  <a:extLst>
                    <a:ext uri="{9D8B030D-6E8A-4147-A177-3AD203B41FA5}">
                      <a16:colId xmlns:a16="http://schemas.microsoft.com/office/drawing/2014/main" val="2940819971"/>
                    </a:ext>
                  </a:extLst>
                </a:gridCol>
                <a:gridCol w="1526469">
                  <a:extLst>
                    <a:ext uri="{9D8B030D-6E8A-4147-A177-3AD203B41FA5}">
                      <a16:colId xmlns:a16="http://schemas.microsoft.com/office/drawing/2014/main" val="2819133751"/>
                    </a:ext>
                  </a:extLst>
                </a:gridCol>
                <a:gridCol w="1906188">
                  <a:extLst>
                    <a:ext uri="{9D8B030D-6E8A-4147-A177-3AD203B41FA5}">
                      <a16:colId xmlns:a16="http://schemas.microsoft.com/office/drawing/2014/main" val="3656895269"/>
                    </a:ext>
                  </a:extLst>
                </a:gridCol>
              </a:tblGrid>
              <a:tr h="578973">
                <a:tc>
                  <a:txBody>
                    <a:bodyPr/>
                    <a:lstStyle/>
                    <a:p>
                      <a:pPr algn="l" fontAlgn="b"/>
                      <a:r>
                        <a:rPr lang="cs-CZ" sz="3100" u="none" strike="noStrike">
                          <a:effectLst/>
                        </a:rPr>
                        <a:t> </a:t>
                      </a:r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3100" u="none" strike="noStrike" dirty="0">
                          <a:effectLst/>
                        </a:rPr>
                        <a:t>Preferované jídlo</a:t>
                      </a:r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cs-CZ" sz="3100" u="none" strike="noStrike" dirty="0">
                          <a:effectLst/>
                        </a:rPr>
                        <a:t>Celkem</a:t>
                      </a:r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/>
                </a:tc>
                <a:extLst>
                  <a:ext uri="{0D108BD9-81ED-4DB2-BD59-A6C34878D82A}">
                    <a16:rowId xmlns:a16="http://schemas.microsoft.com/office/drawing/2014/main" val="2217523418"/>
                  </a:ext>
                </a:extLst>
              </a:tr>
              <a:tr h="578973">
                <a:tc>
                  <a:txBody>
                    <a:bodyPr/>
                    <a:lstStyle/>
                    <a:p>
                      <a:pPr algn="l" fontAlgn="b"/>
                      <a:r>
                        <a:rPr lang="cs-CZ" sz="3100" u="none" strike="noStrike">
                          <a:effectLst/>
                        </a:rPr>
                        <a:t>Zbožnost:</a:t>
                      </a:r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3100" u="none" strike="noStrike" dirty="0">
                          <a:effectLst/>
                        </a:rPr>
                        <a:t>Hamburger</a:t>
                      </a:r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3100" u="none" strike="noStrike">
                          <a:effectLst/>
                        </a:rPr>
                        <a:t>Kaviár</a:t>
                      </a:r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967039"/>
                  </a:ext>
                </a:extLst>
              </a:tr>
              <a:tr h="1093138">
                <a:tc>
                  <a:txBody>
                    <a:bodyPr/>
                    <a:lstStyle/>
                    <a:p>
                      <a:pPr algn="l" fontAlgn="b"/>
                      <a:r>
                        <a:rPr lang="cs-CZ" sz="3100" u="none" strike="noStrike">
                          <a:effectLst/>
                        </a:rPr>
                        <a:t>Vysoká</a:t>
                      </a:r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100" u="none" strike="noStrike" dirty="0">
                          <a:effectLst/>
                        </a:rPr>
                        <a:t>78%, 780</a:t>
                      </a:r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100" u="none" strike="noStrike">
                          <a:effectLst/>
                        </a:rPr>
                        <a:t>25%, 125</a:t>
                      </a:r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100" u="none" strike="noStrike">
                          <a:effectLst/>
                        </a:rPr>
                        <a:t>905</a:t>
                      </a:r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extLst>
                  <a:ext uri="{0D108BD9-81ED-4DB2-BD59-A6C34878D82A}">
                    <a16:rowId xmlns:a16="http://schemas.microsoft.com/office/drawing/2014/main" val="1619609647"/>
                  </a:ext>
                </a:extLst>
              </a:tr>
              <a:tr h="1093138">
                <a:tc>
                  <a:txBody>
                    <a:bodyPr/>
                    <a:lstStyle/>
                    <a:p>
                      <a:pPr algn="l" fontAlgn="b"/>
                      <a:r>
                        <a:rPr lang="cs-CZ" sz="3100" u="none" strike="noStrike">
                          <a:effectLst/>
                        </a:rPr>
                        <a:t>Nízká</a:t>
                      </a:r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100" u="none" strike="noStrike">
                          <a:effectLst/>
                        </a:rPr>
                        <a:t>22%, 220</a:t>
                      </a:r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100" u="none" strike="noStrike" dirty="0">
                          <a:effectLst/>
                        </a:rPr>
                        <a:t>75%, 375</a:t>
                      </a:r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100" u="none" strike="noStrike" dirty="0">
                          <a:effectLst/>
                        </a:rPr>
                        <a:t>595</a:t>
                      </a:r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extLst>
                  <a:ext uri="{0D108BD9-81ED-4DB2-BD59-A6C34878D82A}">
                    <a16:rowId xmlns:a16="http://schemas.microsoft.com/office/drawing/2014/main" val="2605896778"/>
                  </a:ext>
                </a:extLst>
              </a:tr>
              <a:tr h="578973">
                <a:tc>
                  <a:txBody>
                    <a:bodyPr/>
                    <a:lstStyle/>
                    <a:p>
                      <a:pPr algn="l" fontAlgn="b"/>
                      <a:r>
                        <a:rPr lang="cs-CZ" sz="3100" u="none" strike="noStrike">
                          <a:effectLst/>
                        </a:rPr>
                        <a:t>Celkem</a:t>
                      </a:r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100" u="none" strike="noStrike" dirty="0">
                          <a:effectLst/>
                        </a:rPr>
                        <a:t>1000</a:t>
                      </a:r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100" u="none" strike="noStrike">
                          <a:effectLst/>
                        </a:rPr>
                        <a:t>500</a:t>
                      </a:r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100" u="none" strike="noStrike" dirty="0">
                          <a:effectLst/>
                        </a:rPr>
                        <a:t>1500</a:t>
                      </a:r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extLst>
                  <a:ext uri="{0D108BD9-81ED-4DB2-BD59-A6C34878D82A}">
                    <a16:rowId xmlns:a16="http://schemas.microsoft.com/office/drawing/2014/main" val="3635922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246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B55E6F-F02A-9C1D-E405-D1D3D1EA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Parcializace</a:t>
            </a:r>
            <a:r>
              <a:rPr lang="cs-CZ" dirty="0"/>
              <a:t>: identifikování vlivu třetí proměnné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E2D2A3-448B-DC36-7D80-B3453FF5D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kontrolujeme pro další faktor?</a:t>
            </a:r>
          </a:p>
          <a:p>
            <a:pPr marL="0" indent="0">
              <a:buNone/>
            </a:pPr>
            <a:r>
              <a:rPr lang="cs-CZ" dirty="0"/>
              <a:t>1. Vzorek rozdělíme do tolika podsouborů, kolik kategorií má proměnná, jejíž vliv kontrolujeme.</a:t>
            </a:r>
          </a:p>
          <a:p>
            <a:pPr marL="0" indent="0">
              <a:buNone/>
            </a:pPr>
            <a:r>
              <a:rPr lang="cs-CZ" dirty="0"/>
              <a:t>V tomto případě několik podsouborů, kde budou mít všichni stejnou hodnotu ve vzdělání – dva podsoubory: nízké a vysoké vzdělání.</a:t>
            </a:r>
          </a:p>
          <a:p>
            <a:pPr marL="0" indent="0">
              <a:buNone/>
            </a:pPr>
            <a:r>
              <a:rPr lang="cs-CZ" dirty="0"/>
              <a:t>2. Pro každý podsoubor tabulku, která má stejnou formu jako původní tabulka popisující souvislost</a:t>
            </a:r>
          </a:p>
          <a:p>
            <a:pPr marL="0" indent="0">
              <a:buNone/>
            </a:pPr>
            <a:r>
              <a:rPr lang="cs-CZ" dirty="0"/>
              <a:t>3. Porovnáme intenzitu souvislosti v původní tabulce se souvislostí zjištěnou v nových tabulkách</a:t>
            </a:r>
          </a:p>
          <a:p>
            <a:pPr marL="514350" indent="-514350">
              <a:buAutoNum type="arabicParenR"/>
            </a:pPr>
            <a:endParaRPr lang="cs-CZ" dirty="0"/>
          </a:p>
          <a:p>
            <a:pPr marL="514350" indent="-514350">
              <a:buAutoNum type="arabicParenR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7AB69BA-E84A-68FE-AE4B-F531CA2B1435}"/>
              </a:ext>
            </a:extLst>
          </p:cNvPr>
          <p:cNvSpPr txBox="1"/>
          <p:nvPr/>
        </p:nvSpPr>
        <p:spPr>
          <a:xfrm>
            <a:off x="9251576" y="6176963"/>
            <a:ext cx="276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/>
              <a:t>Disman</a:t>
            </a:r>
            <a:r>
              <a:rPr lang="cs-CZ" dirty="0"/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350808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5C7B4-0CE9-2956-3304-75D03F67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odhadnout příjem, když známe vzdělání?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636A00-3D97-8ECA-029E-4979903CC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/>
              <a:t>Každému v našem vzorku dáme stejnou konstantní sumu (konstantu, „</a:t>
            </a:r>
            <a:r>
              <a:rPr lang="cs-CZ" dirty="0" err="1"/>
              <a:t>intercept</a:t>
            </a:r>
            <a:r>
              <a:rPr lang="cs-CZ" dirty="0"/>
              <a:t>“)</a:t>
            </a:r>
          </a:p>
          <a:p>
            <a:pPr marL="514350" indent="-514350">
              <a:buAutoNum type="arabicParenR"/>
            </a:pPr>
            <a:r>
              <a:rPr lang="cs-CZ" dirty="0"/>
              <a:t>Kromě toho dostane každý jednotlivec prémii, závisející na tom, kolik má let vzdělání (tato individuální prémie je částka, odpovídající počtu let vzdělání, který je vynásoben regresním koeficientu)</a:t>
            </a:r>
          </a:p>
          <a:p>
            <a:r>
              <a:rPr lang="cs-CZ" dirty="0"/>
              <a:t>situace je složitější - máme pouze odhad</a:t>
            </a:r>
          </a:p>
        </p:txBody>
      </p:sp>
    </p:spTree>
    <p:extLst>
      <p:ext uri="{BB962C8B-B14F-4D97-AF65-F5344CB8AC3E}">
        <p14:creationId xmlns:p14="http://schemas.microsoft.com/office/powerpoint/2010/main" val="14991372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7C4A3CC3-889B-DD83-3A87-B2D0CAF73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9762"/>
            <a:ext cx="4260273" cy="6218237"/>
          </a:xfrm>
        </p:spPr>
        <p:txBody>
          <a:bodyPr>
            <a:normAutofit/>
          </a:bodyPr>
          <a:lstStyle/>
          <a:p>
            <a:r>
              <a:rPr lang="cs-CZ" dirty="0"/>
              <a:t>Procento zbožných je v obou souborech zcela shodné pro ty, kteří dávají přednost kaviáru, jako pro ty, kteří mají rádi hamburgery.</a:t>
            </a:r>
          </a:p>
          <a:p>
            <a:r>
              <a:rPr lang="cs-CZ" dirty="0"/>
              <a:t>Souvislost mezi původními dvěma proměnnými zmizela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Vzdělání má vliv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společenské skupiny se odlišují svým vzděláním a je s tím spojen i určitý životní styl a strava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3EAD18A-A319-F547-7824-4D615CABEF09}"/>
              </a:ext>
            </a:extLst>
          </p:cNvPr>
          <p:cNvSpPr txBox="1"/>
          <p:nvPr/>
        </p:nvSpPr>
        <p:spPr>
          <a:xfrm>
            <a:off x="9230311" y="6488668"/>
            <a:ext cx="276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/>
              <a:t>Disman</a:t>
            </a:r>
            <a:r>
              <a:rPr lang="cs-CZ" dirty="0"/>
              <a:t> (2011)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5DAFE180-BF47-1F7D-2DFF-090AA910F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990333"/>
              </p:ext>
            </p:extLst>
          </p:nvPr>
        </p:nvGraphicFramePr>
        <p:xfrm>
          <a:off x="6096000" y="639763"/>
          <a:ext cx="5459412" cy="2755896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340787">
                  <a:extLst>
                    <a:ext uri="{9D8B030D-6E8A-4147-A177-3AD203B41FA5}">
                      <a16:colId xmlns:a16="http://schemas.microsoft.com/office/drawing/2014/main" val="3572316955"/>
                    </a:ext>
                  </a:extLst>
                </a:gridCol>
                <a:gridCol w="1437051">
                  <a:extLst>
                    <a:ext uri="{9D8B030D-6E8A-4147-A177-3AD203B41FA5}">
                      <a16:colId xmlns:a16="http://schemas.microsoft.com/office/drawing/2014/main" val="625276960"/>
                    </a:ext>
                  </a:extLst>
                </a:gridCol>
                <a:gridCol w="1340787">
                  <a:extLst>
                    <a:ext uri="{9D8B030D-6E8A-4147-A177-3AD203B41FA5}">
                      <a16:colId xmlns:a16="http://schemas.microsoft.com/office/drawing/2014/main" val="2712943730"/>
                    </a:ext>
                  </a:extLst>
                </a:gridCol>
                <a:gridCol w="1340787">
                  <a:extLst>
                    <a:ext uri="{9D8B030D-6E8A-4147-A177-3AD203B41FA5}">
                      <a16:colId xmlns:a16="http://schemas.microsoft.com/office/drawing/2014/main" val="2730392372"/>
                    </a:ext>
                  </a:extLst>
                </a:gridCol>
              </a:tblGrid>
              <a:tr h="4593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900" b="1" u="none" strike="noStrike">
                          <a:effectLst/>
                        </a:rPr>
                        <a:t>Osoby s nízkým vzděláním</a:t>
                      </a:r>
                      <a:endParaRPr lang="cs-CZ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extLst>
                  <a:ext uri="{0D108BD9-81ED-4DB2-BD59-A6C34878D82A}">
                    <a16:rowId xmlns:a16="http://schemas.microsoft.com/office/drawing/2014/main" val="1668577724"/>
                  </a:ext>
                </a:extLst>
              </a:tr>
              <a:tr h="459316">
                <a:tc>
                  <a:txBody>
                    <a:bodyPr/>
                    <a:lstStyle/>
                    <a:p>
                      <a:pPr algn="l" fontAlgn="b"/>
                      <a:r>
                        <a:rPr lang="cs-CZ" sz="1900" u="none" strike="noStrike">
                          <a:effectLst/>
                        </a:rPr>
                        <a:t> 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900" u="none" strike="noStrike">
                          <a:effectLst/>
                        </a:rPr>
                        <a:t>Preferované jídlo: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cs-CZ" sz="1900" u="none" strike="noStrike">
                          <a:effectLst/>
                        </a:rPr>
                        <a:t>Celkem: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/>
                </a:tc>
                <a:extLst>
                  <a:ext uri="{0D108BD9-81ED-4DB2-BD59-A6C34878D82A}">
                    <a16:rowId xmlns:a16="http://schemas.microsoft.com/office/drawing/2014/main" val="2390189444"/>
                  </a:ext>
                </a:extLst>
              </a:tr>
              <a:tr h="459316">
                <a:tc>
                  <a:txBody>
                    <a:bodyPr/>
                    <a:lstStyle/>
                    <a:p>
                      <a:pPr algn="l" fontAlgn="b"/>
                      <a:r>
                        <a:rPr lang="cs-CZ" sz="1900" u="none" strike="noStrike">
                          <a:effectLst/>
                        </a:rPr>
                        <a:t>Zbožnost: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900" u="none" strike="noStrike">
                          <a:effectLst/>
                        </a:rPr>
                        <a:t>Hamburger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900" u="none" strike="noStrike">
                          <a:effectLst/>
                        </a:rPr>
                        <a:t>Kaviár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819822"/>
                  </a:ext>
                </a:extLst>
              </a:tr>
              <a:tr h="459316">
                <a:tc>
                  <a:txBody>
                    <a:bodyPr/>
                    <a:lstStyle/>
                    <a:p>
                      <a:pPr algn="l" fontAlgn="b"/>
                      <a:r>
                        <a:rPr lang="cs-CZ" sz="1900" u="none" strike="noStrike">
                          <a:effectLst/>
                        </a:rPr>
                        <a:t>Vysoká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900" b="0" u="none" strike="noStrike" dirty="0">
                          <a:effectLst/>
                        </a:rPr>
                        <a:t>78%, 624</a:t>
                      </a:r>
                      <a:endParaRPr lang="cs-CZ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900" u="none" strike="noStrike">
                          <a:effectLst/>
                        </a:rPr>
                        <a:t>78%, 156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900" u="none" strike="noStrike" dirty="0">
                          <a:effectLst/>
                        </a:rPr>
                        <a:t>780</a:t>
                      </a:r>
                      <a:endParaRPr lang="cs-CZ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extLst>
                  <a:ext uri="{0D108BD9-81ED-4DB2-BD59-A6C34878D82A}">
                    <a16:rowId xmlns:a16="http://schemas.microsoft.com/office/drawing/2014/main" val="4191531352"/>
                  </a:ext>
                </a:extLst>
              </a:tr>
              <a:tr h="459316">
                <a:tc>
                  <a:txBody>
                    <a:bodyPr/>
                    <a:lstStyle/>
                    <a:p>
                      <a:pPr algn="l" fontAlgn="b"/>
                      <a:r>
                        <a:rPr lang="cs-CZ" sz="1900" u="none" strike="noStrike">
                          <a:effectLst/>
                        </a:rPr>
                        <a:t>Nízká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900" u="none" strike="noStrike">
                          <a:effectLst/>
                        </a:rPr>
                        <a:t>22%, 176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900" u="none" strike="noStrike" dirty="0">
                          <a:effectLst/>
                        </a:rPr>
                        <a:t>22%, 44</a:t>
                      </a:r>
                      <a:endParaRPr lang="cs-CZ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900" u="none" strike="noStrike" dirty="0">
                          <a:effectLst/>
                        </a:rPr>
                        <a:t>220</a:t>
                      </a:r>
                      <a:endParaRPr lang="cs-CZ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extLst>
                  <a:ext uri="{0D108BD9-81ED-4DB2-BD59-A6C34878D82A}">
                    <a16:rowId xmlns:a16="http://schemas.microsoft.com/office/drawing/2014/main" val="4148288747"/>
                  </a:ext>
                </a:extLst>
              </a:tr>
              <a:tr h="459316">
                <a:tc>
                  <a:txBody>
                    <a:bodyPr/>
                    <a:lstStyle/>
                    <a:p>
                      <a:pPr algn="l" fontAlgn="b"/>
                      <a:r>
                        <a:rPr lang="cs-CZ" sz="1900" u="none" strike="noStrike">
                          <a:effectLst/>
                        </a:rPr>
                        <a:t>Celkem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900" u="none" strike="noStrike" dirty="0">
                          <a:effectLst/>
                        </a:rPr>
                        <a:t>800</a:t>
                      </a:r>
                      <a:endParaRPr lang="cs-CZ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900" u="none" strike="noStrike" dirty="0">
                          <a:effectLst/>
                        </a:rPr>
                        <a:t>200</a:t>
                      </a:r>
                      <a:endParaRPr lang="cs-CZ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900" u="none" strike="noStrike" dirty="0">
                          <a:effectLst/>
                        </a:rPr>
                        <a:t>1000</a:t>
                      </a:r>
                      <a:endParaRPr lang="cs-CZ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extLst>
                  <a:ext uri="{0D108BD9-81ED-4DB2-BD59-A6C34878D82A}">
                    <a16:rowId xmlns:a16="http://schemas.microsoft.com/office/drawing/2014/main" val="1626318412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3164F39F-4DAA-D84B-5AF9-AF3662EA3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937888"/>
              </p:ext>
            </p:extLst>
          </p:nvPr>
        </p:nvGraphicFramePr>
        <p:xfrm>
          <a:off x="6096000" y="3463925"/>
          <a:ext cx="5459412" cy="2755896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340771">
                  <a:extLst>
                    <a:ext uri="{9D8B030D-6E8A-4147-A177-3AD203B41FA5}">
                      <a16:colId xmlns:a16="http://schemas.microsoft.com/office/drawing/2014/main" val="4016100515"/>
                    </a:ext>
                  </a:extLst>
                </a:gridCol>
                <a:gridCol w="1437099">
                  <a:extLst>
                    <a:ext uri="{9D8B030D-6E8A-4147-A177-3AD203B41FA5}">
                      <a16:colId xmlns:a16="http://schemas.microsoft.com/office/drawing/2014/main" val="166049041"/>
                    </a:ext>
                  </a:extLst>
                </a:gridCol>
                <a:gridCol w="1340771">
                  <a:extLst>
                    <a:ext uri="{9D8B030D-6E8A-4147-A177-3AD203B41FA5}">
                      <a16:colId xmlns:a16="http://schemas.microsoft.com/office/drawing/2014/main" val="1639371300"/>
                    </a:ext>
                  </a:extLst>
                </a:gridCol>
                <a:gridCol w="1340771">
                  <a:extLst>
                    <a:ext uri="{9D8B030D-6E8A-4147-A177-3AD203B41FA5}">
                      <a16:colId xmlns:a16="http://schemas.microsoft.com/office/drawing/2014/main" val="2490843054"/>
                    </a:ext>
                  </a:extLst>
                </a:gridCol>
              </a:tblGrid>
              <a:tr h="4593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>
                          <a:effectLst/>
                        </a:rPr>
                        <a:t>Osoby s vysokým vzděláním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extLst>
                  <a:ext uri="{0D108BD9-81ED-4DB2-BD59-A6C34878D82A}">
                    <a16:rowId xmlns:a16="http://schemas.microsoft.com/office/drawing/2014/main" val="3556878435"/>
                  </a:ext>
                </a:extLst>
              </a:tr>
              <a:tr h="45931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Preferované jídlo: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cs-CZ" sz="1800" u="none" strike="noStrike">
                          <a:effectLst/>
                        </a:rPr>
                        <a:t>Celkem: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/>
                </a:tc>
                <a:extLst>
                  <a:ext uri="{0D108BD9-81ED-4DB2-BD59-A6C34878D82A}">
                    <a16:rowId xmlns:a16="http://schemas.microsoft.com/office/drawing/2014/main" val="630064455"/>
                  </a:ext>
                </a:extLst>
              </a:tr>
              <a:tr h="45931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Zbožnost: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Hamburger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Kaviár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537560"/>
                  </a:ext>
                </a:extLst>
              </a:tr>
              <a:tr h="45931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Vysoká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25%, 50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25%, 75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125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extLst>
                  <a:ext uri="{0D108BD9-81ED-4DB2-BD59-A6C34878D82A}">
                    <a16:rowId xmlns:a16="http://schemas.microsoft.com/office/drawing/2014/main" val="1844917247"/>
                  </a:ext>
                </a:extLst>
              </a:tr>
              <a:tr h="45931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Nízká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>
                          <a:effectLst/>
                        </a:rPr>
                        <a:t>75%, 150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>
                          <a:effectLst/>
                        </a:rPr>
                        <a:t>75%, 325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475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extLst>
                  <a:ext uri="{0D108BD9-81ED-4DB2-BD59-A6C34878D82A}">
                    <a16:rowId xmlns:a16="http://schemas.microsoft.com/office/drawing/2014/main" val="1464659303"/>
                  </a:ext>
                </a:extLst>
              </a:tr>
              <a:tr h="45931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200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8772" marR="8772" marT="87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600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extLst>
                  <a:ext uri="{0D108BD9-81ED-4DB2-BD59-A6C34878D82A}">
                    <a16:rowId xmlns:a16="http://schemas.microsoft.com/office/drawing/2014/main" val="3642268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1644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D2C8D0-85BF-DFF7-06F9-8B1ABA8F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Parcializace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920EF5-5CA3-5827-EF48-A638E2312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Nemusíme odhalit jen pravou souvislost ale i nepravou nezávislost</a:t>
            </a:r>
          </a:p>
          <a:p>
            <a:r>
              <a:rPr lang="cs-CZ" dirty="0"/>
              <a:t>Souvislost existuje jen v určité části vzorku (například mezi pohlavím)</a:t>
            </a:r>
          </a:p>
          <a:p>
            <a:r>
              <a:rPr lang="cs-CZ" dirty="0"/>
              <a:t>Problém pokud bychom chtěli tímto způsobem zohlednit v analýze více tabulek – měli bychom spousty tabulek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statistici vymysleli vhodnější metody, ale využívající obdobné způsoby přemýšlení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A13C5E5-46F0-21C5-81DC-916689E5BF9D}"/>
              </a:ext>
            </a:extLst>
          </p:cNvPr>
          <p:cNvSpPr txBox="1"/>
          <p:nvPr/>
        </p:nvSpPr>
        <p:spPr>
          <a:xfrm>
            <a:off x="9251576" y="6176963"/>
            <a:ext cx="276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/>
              <a:t>Disman</a:t>
            </a:r>
            <a:r>
              <a:rPr lang="cs-CZ" dirty="0"/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19283085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06E3B-DD62-36E1-5C98-E4569BD6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Výprava do více rozměrného prostoru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A2C414-76B7-3DE6-99EA-279EB0BD2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(zdroj: </a:t>
            </a:r>
            <a:r>
              <a:rPr lang="cs-CZ" dirty="0" err="1"/>
              <a:t>Disman</a:t>
            </a:r>
            <a:r>
              <a:rPr lang="cs-CZ" dirty="0"/>
              <a:t> 2011)</a:t>
            </a:r>
          </a:p>
        </p:txBody>
      </p:sp>
    </p:spTree>
    <p:extLst>
      <p:ext uri="{BB962C8B-B14F-4D97-AF65-F5344CB8AC3E}">
        <p14:creationId xmlns:p14="http://schemas.microsoft.com/office/powerpoint/2010/main" val="33773960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F05E856-4B97-613C-BC28-24845212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regresní přímky je plocha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2BEED7D-6826-2D4B-A965-02F4605832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Regresní plocha je umístěna tak, aby průměrná vzdálenost všech pozorování od ní byla co nejmenší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E775E10-6F74-A0AE-7921-AB22278A2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8641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834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F05E856-4B97-613C-BC28-24845212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regresní přímky je plocha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2BEED7D-6826-2D4B-A965-02F4605832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A – </a:t>
            </a:r>
            <a:r>
              <a:rPr lang="cs-CZ" dirty="0" err="1"/>
              <a:t>kontanta</a:t>
            </a:r>
            <a:r>
              <a:rPr lang="cs-CZ" dirty="0"/>
              <a:t> (</a:t>
            </a:r>
            <a:r>
              <a:rPr lang="cs-CZ" dirty="0" err="1"/>
              <a:t>intercept</a:t>
            </a:r>
            <a:r>
              <a:rPr lang="cs-CZ" dirty="0"/>
              <a:t>)</a:t>
            </a:r>
          </a:p>
          <a:p>
            <a:r>
              <a:rPr lang="cs-CZ" dirty="0"/>
              <a:t>Parciální regresní koeficienty – od prostého regresního koeficientu se liší tím, že byly očištěny od zkreslujícího vlivu dalších proměnných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7F83C5F-3AE9-73F2-FE8C-293144134E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6950" y="2216944"/>
            <a:ext cx="48641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559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D4ED98-F6A5-7AD8-036B-AA404E2B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Vysvětlení rovnice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BCF2B8D-375D-B495-5C98-76BF2E1D9E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3899" y="2322405"/>
            <a:ext cx="3346494" cy="769309"/>
          </a:xfrm>
        </p:spPr>
      </p:pic>
      <p:graphicFrame>
        <p:nvGraphicFramePr>
          <p:cNvPr id="4" name="Tabulka 7">
            <a:extLst>
              <a:ext uri="{FF2B5EF4-FFF2-40B4-BE49-F238E27FC236}">
                <a16:creationId xmlns:a16="http://schemas.microsoft.com/office/drawing/2014/main" id="{385F8CE4-F21F-0971-443E-11A516CD4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35282"/>
              </p:ext>
            </p:extLst>
          </p:nvPr>
        </p:nvGraphicFramePr>
        <p:xfrm>
          <a:off x="5144709" y="101614"/>
          <a:ext cx="6859722" cy="640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861">
                  <a:extLst>
                    <a:ext uri="{9D8B030D-6E8A-4147-A177-3AD203B41FA5}">
                      <a16:colId xmlns:a16="http://schemas.microsoft.com/office/drawing/2014/main" val="2569492371"/>
                    </a:ext>
                  </a:extLst>
                </a:gridCol>
                <a:gridCol w="3429861">
                  <a:extLst>
                    <a:ext uri="{9D8B030D-6E8A-4147-A177-3AD203B41FA5}">
                      <a16:colId xmlns:a16="http://schemas.microsoft.com/office/drawing/2014/main" val="411694551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dirty="0"/>
                        <a:t>Překlad rovnice do jednoduchého jazyka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1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1) Každému jedince je přidělena v závisle proměnné </a:t>
                      </a:r>
                      <a:r>
                        <a:rPr lang="cs-CZ" dirty="0" err="1"/>
                        <a:t>Y</a:t>
                      </a:r>
                      <a:r>
                        <a:rPr lang="cs-CZ" dirty="0"/>
                        <a:t> hodnotu konstanty 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Máme, stejně jako předtím, jedinou konstantu (</a:t>
                      </a:r>
                      <a:r>
                        <a:rPr lang="cs-CZ" dirty="0" err="1"/>
                        <a:t>intercept</a:t>
                      </a:r>
                      <a:r>
                        <a:rPr lang="cs-CZ" dirty="0"/>
                        <a:t>) a. Tedy, každý dostane základní příjem, odpovídající příjmu osob s nejnižšími možnými hodnotami v obou nezávisle proměnných, ve vzdělání a v povolání.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250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2) Dále vynásobíme pro každého jedince hodnotu prvé nezávisle proměnné parciální koeficientem  </a:t>
                      </a:r>
                      <a:r>
                        <a:rPr lang="cs-CZ" i="1" dirty="0" err="1"/>
                        <a:t>Byx.z</a:t>
                      </a:r>
                      <a:r>
                        <a:rPr lang="cs-CZ" i="1" dirty="0"/>
                        <a:t> </a:t>
                      </a:r>
                      <a:r>
                        <a:rPr lang="cs-CZ" dirty="0"/>
                        <a:t>a výsledek připočteme k hodnotě konstanty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To je prémie, kterou jedinec obdrží za každý rok vzdělání. Nicméně koeficient je jiný než ten, který jsme používali pro výpočet v regresní analýze na dvou proměnných. Byl tedy očištěn od zkreslujícího vlivu povolání, který je spojen se vzděláním.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087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3) Krok 2. opakujeme pro jedincovu hodnotu v nezávisle proměnné Z, kterou vynásobíme parciálním koeficientem </a:t>
                      </a:r>
                      <a:r>
                        <a:rPr lang="cs-CZ" i="1" dirty="0" err="1"/>
                        <a:t>Byz.x</a:t>
                      </a:r>
                      <a:r>
                        <a:rPr lang="cs-CZ" i="1" dirty="0"/>
                        <a:t>. </a:t>
                      </a:r>
                      <a:r>
                        <a:rPr lang="cs-CZ" i="0" dirty="0"/>
                        <a:t>Výsledek opět přičteme k výsledkům operací v krocích 1. a 2</a:t>
                      </a:r>
                      <a:r>
                        <a:rPr lang="cs-CZ" i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To je druhá prémie za povolání. Hodnota povolání je násobena dílčím koeficientem, korigovaným pro zkreslující vliv vzdělání, vázaný na povolání.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576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6364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D4ED98-F6A5-7AD8-036B-AA404E2B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Vysvětlení rovnice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BCF2B8D-375D-B495-5C98-76BF2E1D9E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3899" y="2322405"/>
            <a:ext cx="3346494" cy="769309"/>
          </a:xfrm>
        </p:spPr>
      </p:pic>
      <p:graphicFrame>
        <p:nvGraphicFramePr>
          <p:cNvPr id="4" name="Tabulka 7">
            <a:extLst>
              <a:ext uri="{FF2B5EF4-FFF2-40B4-BE49-F238E27FC236}">
                <a16:creationId xmlns:a16="http://schemas.microsoft.com/office/drawing/2014/main" id="{385F8CE4-F21F-0971-443E-11A516CD4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823779"/>
              </p:ext>
            </p:extLst>
          </p:nvPr>
        </p:nvGraphicFramePr>
        <p:xfrm>
          <a:off x="4927600" y="1949953"/>
          <a:ext cx="685972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861">
                  <a:extLst>
                    <a:ext uri="{9D8B030D-6E8A-4147-A177-3AD203B41FA5}">
                      <a16:colId xmlns:a16="http://schemas.microsoft.com/office/drawing/2014/main" val="2569492371"/>
                    </a:ext>
                  </a:extLst>
                </a:gridCol>
                <a:gridCol w="3429861">
                  <a:extLst>
                    <a:ext uri="{9D8B030D-6E8A-4147-A177-3AD203B41FA5}">
                      <a16:colId xmlns:a16="http://schemas.microsoft.com/office/drawing/2014/main" val="411694551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cs-CZ" dirty="0"/>
                        <a:t>Parciální regresní koeficienty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1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i="1" dirty="0" err="1"/>
                        <a:t>Byx.z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Odpovídá přírůstku v příjmu, když vzdělání vzrostlo o jeden rok a zaměstnání zůstalo nezměněno.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250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i="1" dirty="0" err="1"/>
                        <a:t>Byz.x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Odpovídá přírůstku v příjmu, když se povolání zlepšilo o jednu kategorii a vzdělání zůstalo nezměněno.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087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134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F9F699-831D-FFCB-CE56-C5A6584B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Odhad parametrů vztahu: jak proložit přímku?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F53142-0D94-3A97-D826-9B069E18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117258" cy="442769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Nejčastějším postupem – metoda nejmenších čtverců</a:t>
            </a:r>
          </a:p>
          <a:p>
            <a:r>
              <a:rPr lang="cs-CZ" dirty="0"/>
              <a:t>Prokládáme data přímkou tak, aby součet druhých odmocnin (čtverců) odchylek skutečných od predikovaných byl co nejmenší (aby “rezidua“ byla co nejmenší)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EDC3288-FB33-D1F2-F10E-800704753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75644"/>
            <a:ext cx="56896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60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9C6C7-B019-091A-9EC8-E26AFF61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Která přímka nejlépe proloží data? Která má nejmenší součet </a:t>
            </a:r>
            <a:r>
              <a:rPr lang="cs-CZ" dirty="0" err="1"/>
              <a:t>reziudií</a:t>
            </a:r>
            <a:r>
              <a:rPr lang="cs-CZ" dirty="0"/>
              <a:t> (vzdálenosti  jednotlivých bodů od přímky)?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5E8635-D6D9-DDBA-0D7A-CB2A6EF0B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8316"/>
            <a:ext cx="4266312" cy="34688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9B1042F-4953-D457-00FD-80B5B58F9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312" y="2138316"/>
            <a:ext cx="4260565" cy="346887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3E0C1DE-AC58-DF27-231E-2FF0D51B1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242" y="1994856"/>
            <a:ext cx="4344708" cy="361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36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B4507-B68A-4029-EF30-92FDFB8D8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příjmu a vzdělání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45C937-07DC-6326-7AEE-D8E85485F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y = 10 000 + 10 000x</a:t>
            </a:r>
          </a:p>
          <a:p>
            <a:r>
              <a:rPr lang="cs-CZ" dirty="0"/>
              <a:t>Vzdělání = základní (1), střední (2), vysoké (3), nejvyšší (4)</a:t>
            </a:r>
          </a:p>
          <a:p>
            <a:r>
              <a:rPr lang="cs-CZ" dirty="0"/>
              <a:t>Jaký mají příjem lidé se základním, středním a vysokým?</a:t>
            </a:r>
          </a:p>
        </p:txBody>
      </p:sp>
    </p:spTree>
    <p:extLst>
      <p:ext uri="{BB962C8B-B14F-4D97-AF65-F5344CB8AC3E}">
        <p14:creationId xmlns:p14="http://schemas.microsoft.com/office/powerpoint/2010/main" val="13911375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2400</Words>
  <Application>Microsoft Macintosh PowerPoint</Application>
  <PresentationFormat>Širokoúhlá obrazovka</PresentationFormat>
  <Paragraphs>323</Paragraphs>
  <Slides>66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4" baseType="lpstr">
      <vt:lpstr>arial</vt:lpstr>
      <vt:lpstr>arial</vt:lpstr>
      <vt:lpstr>Calibri</vt:lpstr>
      <vt:lpstr>Calibri Light</vt:lpstr>
      <vt:lpstr>Cambria Math</vt:lpstr>
      <vt:lpstr>Google Sans</vt:lpstr>
      <vt:lpstr>Wingdings</vt:lpstr>
      <vt:lpstr>Motiv Office</vt:lpstr>
      <vt:lpstr>Popis vztahu dvou proměnných: pokračování</vt:lpstr>
      <vt:lpstr>Regrese</vt:lpstr>
      <vt:lpstr>Jednoduchá lineární regrese</vt:lpstr>
      <vt:lpstr>Jednoduchá lineární regrese</vt:lpstr>
      <vt:lpstr>Jednoduchá lineární regrese</vt:lpstr>
      <vt:lpstr>Jak odhadnout příjem, když známe vzdělání?</vt:lpstr>
      <vt:lpstr>Odhad parametrů vztahu: jak proložit přímku?</vt:lpstr>
      <vt:lpstr>Která přímka nejlépe proloží data? Která má nejmenší součet reziudií (vzdálenosti  jednotlivých bodů od přímky)?</vt:lpstr>
      <vt:lpstr>Závislost příjmu a vzdělání</vt:lpstr>
      <vt:lpstr>Závislost příjmu a vzdělání</vt:lpstr>
      <vt:lpstr>Druhy lineární závislosti: proložení dat přímkou</vt:lpstr>
      <vt:lpstr>4. tipy lineární závislosti: proložení dat přímkou</vt:lpstr>
      <vt:lpstr>4. tipy lineární závislosti: proložení dat přímkou</vt:lpstr>
      <vt:lpstr>4. tipy lineární závislosti: proložení dat přímkou</vt:lpstr>
      <vt:lpstr>Lineární regrese vs korelační analýza</vt:lpstr>
      <vt:lpstr>Statistický model</vt:lpstr>
      <vt:lpstr>Modely a věda</vt:lpstr>
      <vt:lpstr>Co je model v adiktologii a k čemu ho používáme? </vt:lpstr>
      <vt:lpstr>Adiktologie a modely </vt:lpstr>
      <vt:lpstr>Systém COM-B jako nástroj kontextové analýzy chování</vt:lpstr>
      <vt:lpstr>Figure 1. Path analysis showing that increases in psychological flexibility mediate relationship between acute effects of psychedelics and decreases in depression/anxiety (full sample, N=985). **p</vt:lpstr>
      <vt:lpstr>Jaký je smysl modelu?</vt:lpstr>
      <vt:lpstr>Statistické modely</vt:lpstr>
      <vt:lpstr>Statistický model</vt:lpstr>
      <vt:lpstr>Statistický model</vt:lpstr>
      <vt:lpstr>(Binární) logistická regrese</vt:lpstr>
      <vt:lpstr>Lineární vs (binární) logistická regrese</vt:lpstr>
      <vt:lpstr>Lineární vs (binární) logistická regrese</vt:lpstr>
      <vt:lpstr>(Binární) logistická regrese</vt:lpstr>
      <vt:lpstr>Lineární vs (binární) logistická regrese</vt:lpstr>
      <vt:lpstr>Jak se počítají a interpretují šance?</vt:lpstr>
      <vt:lpstr>V logistické regresi se využívají šance</vt:lpstr>
      <vt:lpstr>Šance</vt:lpstr>
      <vt:lpstr>Poměr šancí: dáváme do poměru šance ve dvou skupinách</vt:lpstr>
      <vt:lpstr>Poměr šancí </vt:lpstr>
      <vt:lpstr>Cvičení</vt:lpstr>
      <vt:lpstr>Stáhněte si v moodle článek</vt:lpstr>
      <vt:lpstr>Logistická regrese v softwaru STATISTICA</vt:lpstr>
      <vt:lpstr>Statistiky – pokročilé modely</vt:lpstr>
      <vt:lpstr>Přepneme na logitový model</vt:lpstr>
      <vt:lpstr>Nastavení proměnných</vt:lpstr>
      <vt:lpstr>Nastavení proměnných</vt:lpstr>
      <vt:lpstr>Nastavení proměnných v rámci analýzy</vt:lpstr>
      <vt:lpstr>Jak si nastavit </vt:lpstr>
      <vt:lpstr>Doupravené nastavení</vt:lpstr>
      <vt:lpstr>Prezentace aplikace PowerPoint</vt:lpstr>
      <vt:lpstr>Výsledek: dvě tabulky</vt:lpstr>
      <vt:lpstr>Liší se respondenti i podle země původu?</vt:lpstr>
      <vt:lpstr>Nastavení proměnných</vt:lpstr>
      <vt:lpstr>Nastavení proměnných v rámci analýzy</vt:lpstr>
      <vt:lpstr>Jak si nastavit </vt:lpstr>
      <vt:lpstr>Liší se tedy respondenti?</vt:lpstr>
      <vt:lpstr>Vícerozměrná analýza</vt:lpstr>
      <vt:lpstr>Vícerozměrná analýza</vt:lpstr>
      <vt:lpstr>Vícerozměrná (multivariační/multivariate) statistika</vt:lpstr>
      <vt:lpstr>V případě jakých proměnných je bude vhodné zkoumat společně? Napadnou vás nějaké příklady?</vt:lpstr>
      <vt:lpstr>Příklad: parciální korelace</vt:lpstr>
      <vt:lpstr>Příklad: parciální korelace</vt:lpstr>
      <vt:lpstr>Parcializace: identifikování vlivu třetí proměnné</vt:lpstr>
      <vt:lpstr>Prezentace aplikace PowerPoint</vt:lpstr>
      <vt:lpstr>Parcializace</vt:lpstr>
      <vt:lpstr>Výprava do více rozměrného prostoru</vt:lpstr>
      <vt:lpstr>Místo regresní přímky je plocha</vt:lpstr>
      <vt:lpstr>Místo regresní přímky je plocha</vt:lpstr>
      <vt:lpstr>Vysvětlení rovnice</vt:lpstr>
      <vt:lpstr>Vysvětlení rovnice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 pro adiktology - pokročilá</dc:title>
  <dc:creator>Petruželka, Benjamin</dc:creator>
  <cp:lastModifiedBy>Benjamin Petruželka</cp:lastModifiedBy>
  <cp:revision>88</cp:revision>
  <dcterms:created xsi:type="dcterms:W3CDTF">2020-01-03T11:42:41Z</dcterms:created>
  <dcterms:modified xsi:type="dcterms:W3CDTF">2025-01-10T13:44:33Z</dcterms:modified>
</cp:coreProperties>
</file>