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60" r:id="rId5"/>
    <p:sldId id="261" r:id="rId6"/>
    <p:sldId id="262" r:id="rId7"/>
    <p:sldId id="263" r:id="rId8"/>
    <p:sldId id="264" r:id="rId9"/>
    <p:sldId id="265" r:id="rId1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4" d="100"/>
          <a:sy n="84" d="100"/>
        </p:scale>
        <p:origin x="120" y="2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011195-CFF8-45C9-91CB-8A77B1FC8803}"/>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6A3EC9AA-A5B6-4769-8893-8D5743080AB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7E29A5C3-98D9-46EE-BFB8-2B8B0D3FFA3E}"/>
              </a:ext>
            </a:extLst>
          </p:cNvPr>
          <p:cNvSpPr>
            <a:spLocks noGrp="1"/>
          </p:cNvSpPr>
          <p:nvPr>
            <p:ph type="dt" sz="half" idx="10"/>
          </p:nvPr>
        </p:nvSpPr>
        <p:spPr/>
        <p:txBody>
          <a:bodyPr/>
          <a:lstStyle/>
          <a:p>
            <a:fld id="{4DEDADB0-11E9-444F-AD2E-E97E85B30AA5}" type="datetimeFigureOut">
              <a:rPr lang="cs-CZ" smtClean="0"/>
              <a:t>08.04.2021</a:t>
            </a:fld>
            <a:endParaRPr lang="cs-CZ"/>
          </a:p>
        </p:txBody>
      </p:sp>
      <p:sp>
        <p:nvSpPr>
          <p:cNvPr id="5" name="Zástupný symbol pro zápatí 4">
            <a:extLst>
              <a:ext uri="{FF2B5EF4-FFF2-40B4-BE49-F238E27FC236}">
                <a16:creationId xmlns:a16="http://schemas.microsoft.com/office/drawing/2014/main" id="{11D0EC6B-59D3-4563-B544-9FA84E290BA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F007FA2-A648-4437-AD63-AE5F45D56020}"/>
              </a:ext>
            </a:extLst>
          </p:cNvPr>
          <p:cNvSpPr>
            <a:spLocks noGrp="1"/>
          </p:cNvSpPr>
          <p:nvPr>
            <p:ph type="sldNum" sz="quarter" idx="12"/>
          </p:nvPr>
        </p:nvSpPr>
        <p:spPr/>
        <p:txBody>
          <a:bodyPr/>
          <a:lstStyle/>
          <a:p>
            <a:fld id="{C38D9DDB-DA95-48A9-B90B-725C3F3705B3}" type="slidenum">
              <a:rPr lang="cs-CZ" smtClean="0"/>
              <a:t>‹#›</a:t>
            </a:fld>
            <a:endParaRPr lang="cs-CZ"/>
          </a:p>
        </p:txBody>
      </p:sp>
    </p:spTree>
    <p:extLst>
      <p:ext uri="{BB962C8B-B14F-4D97-AF65-F5344CB8AC3E}">
        <p14:creationId xmlns:p14="http://schemas.microsoft.com/office/powerpoint/2010/main" val="1272041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BA044C-B094-45EE-BECE-5713C489CB39}"/>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BB22A01F-9766-4EC9-888B-5BC9C0C7CCEA}"/>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5195C4B-46EC-4666-A8D3-9CE6CC025F53}"/>
              </a:ext>
            </a:extLst>
          </p:cNvPr>
          <p:cNvSpPr>
            <a:spLocks noGrp="1"/>
          </p:cNvSpPr>
          <p:nvPr>
            <p:ph type="dt" sz="half" idx="10"/>
          </p:nvPr>
        </p:nvSpPr>
        <p:spPr/>
        <p:txBody>
          <a:bodyPr/>
          <a:lstStyle/>
          <a:p>
            <a:fld id="{4DEDADB0-11E9-444F-AD2E-E97E85B30AA5}" type="datetimeFigureOut">
              <a:rPr lang="cs-CZ" smtClean="0"/>
              <a:t>08.04.2021</a:t>
            </a:fld>
            <a:endParaRPr lang="cs-CZ"/>
          </a:p>
        </p:txBody>
      </p:sp>
      <p:sp>
        <p:nvSpPr>
          <p:cNvPr id="5" name="Zástupný symbol pro zápatí 4">
            <a:extLst>
              <a:ext uri="{FF2B5EF4-FFF2-40B4-BE49-F238E27FC236}">
                <a16:creationId xmlns:a16="http://schemas.microsoft.com/office/drawing/2014/main" id="{1B27446B-080F-44CE-B5A2-5E25BEB639D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E2A30CE-8CE2-4A94-921C-585DFEAD11EB}"/>
              </a:ext>
            </a:extLst>
          </p:cNvPr>
          <p:cNvSpPr>
            <a:spLocks noGrp="1"/>
          </p:cNvSpPr>
          <p:nvPr>
            <p:ph type="sldNum" sz="quarter" idx="12"/>
          </p:nvPr>
        </p:nvSpPr>
        <p:spPr/>
        <p:txBody>
          <a:bodyPr/>
          <a:lstStyle/>
          <a:p>
            <a:fld id="{C38D9DDB-DA95-48A9-B90B-725C3F3705B3}" type="slidenum">
              <a:rPr lang="cs-CZ" smtClean="0"/>
              <a:t>‹#›</a:t>
            </a:fld>
            <a:endParaRPr lang="cs-CZ"/>
          </a:p>
        </p:txBody>
      </p:sp>
    </p:spTree>
    <p:extLst>
      <p:ext uri="{BB962C8B-B14F-4D97-AF65-F5344CB8AC3E}">
        <p14:creationId xmlns:p14="http://schemas.microsoft.com/office/powerpoint/2010/main" val="3708991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0290B2B6-984B-4A56-AB0A-CD1B7E6BB7A5}"/>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10759BAF-0CBD-45DA-9B9E-933883BD7ECD}"/>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6592D3C-58C4-44FF-AB6F-FFEB8603C11A}"/>
              </a:ext>
            </a:extLst>
          </p:cNvPr>
          <p:cNvSpPr>
            <a:spLocks noGrp="1"/>
          </p:cNvSpPr>
          <p:nvPr>
            <p:ph type="dt" sz="half" idx="10"/>
          </p:nvPr>
        </p:nvSpPr>
        <p:spPr/>
        <p:txBody>
          <a:bodyPr/>
          <a:lstStyle/>
          <a:p>
            <a:fld id="{4DEDADB0-11E9-444F-AD2E-E97E85B30AA5}" type="datetimeFigureOut">
              <a:rPr lang="cs-CZ" smtClean="0"/>
              <a:t>08.04.2021</a:t>
            </a:fld>
            <a:endParaRPr lang="cs-CZ"/>
          </a:p>
        </p:txBody>
      </p:sp>
      <p:sp>
        <p:nvSpPr>
          <p:cNvPr id="5" name="Zástupný symbol pro zápatí 4">
            <a:extLst>
              <a:ext uri="{FF2B5EF4-FFF2-40B4-BE49-F238E27FC236}">
                <a16:creationId xmlns:a16="http://schemas.microsoft.com/office/drawing/2014/main" id="{0DAC83A8-E284-4952-A0A1-3F57FC128B8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ED211C4-BF70-4354-B1A6-E2BADCB1A0C0}"/>
              </a:ext>
            </a:extLst>
          </p:cNvPr>
          <p:cNvSpPr>
            <a:spLocks noGrp="1"/>
          </p:cNvSpPr>
          <p:nvPr>
            <p:ph type="sldNum" sz="quarter" idx="12"/>
          </p:nvPr>
        </p:nvSpPr>
        <p:spPr/>
        <p:txBody>
          <a:bodyPr/>
          <a:lstStyle/>
          <a:p>
            <a:fld id="{C38D9DDB-DA95-48A9-B90B-725C3F3705B3}" type="slidenum">
              <a:rPr lang="cs-CZ" smtClean="0"/>
              <a:t>‹#›</a:t>
            </a:fld>
            <a:endParaRPr lang="cs-CZ"/>
          </a:p>
        </p:txBody>
      </p:sp>
    </p:spTree>
    <p:extLst>
      <p:ext uri="{BB962C8B-B14F-4D97-AF65-F5344CB8AC3E}">
        <p14:creationId xmlns:p14="http://schemas.microsoft.com/office/powerpoint/2010/main" val="1226137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1E01CC-5106-4090-983C-55D9E0C4E8BD}"/>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07DF588F-A369-4130-AEC9-23EA340C2DCA}"/>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85BE15A-B192-4FC9-A9FA-99CA88EA2AC7}"/>
              </a:ext>
            </a:extLst>
          </p:cNvPr>
          <p:cNvSpPr>
            <a:spLocks noGrp="1"/>
          </p:cNvSpPr>
          <p:nvPr>
            <p:ph type="dt" sz="half" idx="10"/>
          </p:nvPr>
        </p:nvSpPr>
        <p:spPr/>
        <p:txBody>
          <a:bodyPr/>
          <a:lstStyle/>
          <a:p>
            <a:fld id="{4DEDADB0-11E9-444F-AD2E-E97E85B30AA5}" type="datetimeFigureOut">
              <a:rPr lang="cs-CZ" smtClean="0"/>
              <a:t>08.04.2021</a:t>
            </a:fld>
            <a:endParaRPr lang="cs-CZ"/>
          </a:p>
        </p:txBody>
      </p:sp>
      <p:sp>
        <p:nvSpPr>
          <p:cNvPr id="5" name="Zástupný symbol pro zápatí 4">
            <a:extLst>
              <a:ext uri="{FF2B5EF4-FFF2-40B4-BE49-F238E27FC236}">
                <a16:creationId xmlns:a16="http://schemas.microsoft.com/office/drawing/2014/main" id="{AA9D2099-CF08-4838-9C30-534AA2D1234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B6FC9C1-CB21-45E2-AB46-6073DC8AD65A}"/>
              </a:ext>
            </a:extLst>
          </p:cNvPr>
          <p:cNvSpPr>
            <a:spLocks noGrp="1"/>
          </p:cNvSpPr>
          <p:nvPr>
            <p:ph type="sldNum" sz="quarter" idx="12"/>
          </p:nvPr>
        </p:nvSpPr>
        <p:spPr/>
        <p:txBody>
          <a:bodyPr/>
          <a:lstStyle/>
          <a:p>
            <a:fld id="{C38D9DDB-DA95-48A9-B90B-725C3F3705B3}" type="slidenum">
              <a:rPr lang="cs-CZ" smtClean="0"/>
              <a:t>‹#›</a:t>
            </a:fld>
            <a:endParaRPr lang="cs-CZ"/>
          </a:p>
        </p:txBody>
      </p:sp>
    </p:spTree>
    <p:extLst>
      <p:ext uri="{BB962C8B-B14F-4D97-AF65-F5344CB8AC3E}">
        <p14:creationId xmlns:p14="http://schemas.microsoft.com/office/powerpoint/2010/main" val="3712680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F8D45E-0DFB-4252-BC6E-FF1C7907BB0B}"/>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17461E68-CCDB-45BA-8F89-442CC61D5F9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03065FE9-8AEE-4DC5-9C7B-7F479A2434CE}"/>
              </a:ext>
            </a:extLst>
          </p:cNvPr>
          <p:cNvSpPr>
            <a:spLocks noGrp="1"/>
          </p:cNvSpPr>
          <p:nvPr>
            <p:ph type="dt" sz="half" idx="10"/>
          </p:nvPr>
        </p:nvSpPr>
        <p:spPr/>
        <p:txBody>
          <a:bodyPr/>
          <a:lstStyle/>
          <a:p>
            <a:fld id="{4DEDADB0-11E9-444F-AD2E-E97E85B30AA5}" type="datetimeFigureOut">
              <a:rPr lang="cs-CZ" smtClean="0"/>
              <a:t>08.04.2021</a:t>
            </a:fld>
            <a:endParaRPr lang="cs-CZ"/>
          </a:p>
        </p:txBody>
      </p:sp>
      <p:sp>
        <p:nvSpPr>
          <p:cNvPr id="5" name="Zástupný symbol pro zápatí 4">
            <a:extLst>
              <a:ext uri="{FF2B5EF4-FFF2-40B4-BE49-F238E27FC236}">
                <a16:creationId xmlns:a16="http://schemas.microsoft.com/office/drawing/2014/main" id="{B9411041-7DD9-4884-86ED-F1E889F59AF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A06FC4D-11F7-4E74-BC5D-DF8131BF2A8A}"/>
              </a:ext>
            </a:extLst>
          </p:cNvPr>
          <p:cNvSpPr>
            <a:spLocks noGrp="1"/>
          </p:cNvSpPr>
          <p:nvPr>
            <p:ph type="sldNum" sz="quarter" idx="12"/>
          </p:nvPr>
        </p:nvSpPr>
        <p:spPr/>
        <p:txBody>
          <a:bodyPr/>
          <a:lstStyle/>
          <a:p>
            <a:fld id="{C38D9DDB-DA95-48A9-B90B-725C3F3705B3}" type="slidenum">
              <a:rPr lang="cs-CZ" smtClean="0"/>
              <a:t>‹#›</a:t>
            </a:fld>
            <a:endParaRPr lang="cs-CZ"/>
          </a:p>
        </p:txBody>
      </p:sp>
    </p:spTree>
    <p:extLst>
      <p:ext uri="{BB962C8B-B14F-4D97-AF65-F5344CB8AC3E}">
        <p14:creationId xmlns:p14="http://schemas.microsoft.com/office/powerpoint/2010/main" val="1981997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F48662-C00B-425D-AD46-BF3E09C48029}"/>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4659953F-E5FD-4074-A33E-B7187F561B81}"/>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FE172A80-A2B2-421C-9488-4004440188C6}"/>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85132036-67FC-46D0-B75E-A43BD634084F}"/>
              </a:ext>
            </a:extLst>
          </p:cNvPr>
          <p:cNvSpPr>
            <a:spLocks noGrp="1"/>
          </p:cNvSpPr>
          <p:nvPr>
            <p:ph type="dt" sz="half" idx="10"/>
          </p:nvPr>
        </p:nvSpPr>
        <p:spPr/>
        <p:txBody>
          <a:bodyPr/>
          <a:lstStyle/>
          <a:p>
            <a:fld id="{4DEDADB0-11E9-444F-AD2E-E97E85B30AA5}" type="datetimeFigureOut">
              <a:rPr lang="cs-CZ" smtClean="0"/>
              <a:t>08.04.2021</a:t>
            </a:fld>
            <a:endParaRPr lang="cs-CZ"/>
          </a:p>
        </p:txBody>
      </p:sp>
      <p:sp>
        <p:nvSpPr>
          <p:cNvPr id="6" name="Zástupný symbol pro zápatí 5">
            <a:extLst>
              <a:ext uri="{FF2B5EF4-FFF2-40B4-BE49-F238E27FC236}">
                <a16:creationId xmlns:a16="http://schemas.microsoft.com/office/drawing/2014/main" id="{2B582572-7390-4588-98A0-349227A5D35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EF4B088D-888F-47A2-A3FD-04ADC1A54774}"/>
              </a:ext>
            </a:extLst>
          </p:cNvPr>
          <p:cNvSpPr>
            <a:spLocks noGrp="1"/>
          </p:cNvSpPr>
          <p:nvPr>
            <p:ph type="sldNum" sz="quarter" idx="12"/>
          </p:nvPr>
        </p:nvSpPr>
        <p:spPr/>
        <p:txBody>
          <a:bodyPr/>
          <a:lstStyle/>
          <a:p>
            <a:fld id="{C38D9DDB-DA95-48A9-B90B-725C3F3705B3}" type="slidenum">
              <a:rPr lang="cs-CZ" smtClean="0"/>
              <a:t>‹#›</a:t>
            </a:fld>
            <a:endParaRPr lang="cs-CZ"/>
          </a:p>
        </p:txBody>
      </p:sp>
    </p:spTree>
    <p:extLst>
      <p:ext uri="{BB962C8B-B14F-4D97-AF65-F5344CB8AC3E}">
        <p14:creationId xmlns:p14="http://schemas.microsoft.com/office/powerpoint/2010/main" val="2345506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C5442A-46DE-41AA-8186-54422A2F900E}"/>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6DEFA567-C6C4-4FD6-A15F-C6A4648143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89F64E73-9924-47F0-9F31-1F5D746A910E}"/>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CD8A5C98-CE03-415F-8283-314C16CF2B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AB718052-7F71-4B56-AD82-4633C439E84F}"/>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7D0E83FF-DBA7-4CC3-8DE3-BD61C7751EE0}"/>
              </a:ext>
            </a:extLst>
          </p:cNvPr>
          <p:cNvSpPr>
            <a:spLocks noGrp="1"/>
          </p:cNvSpPr>
          <p:nvPr>
            <p:ph type="dt" sz="half" idx="10"/>
          </p:nvPr>
        </p:nvSpPr>
        <p:spPr/>
        <p:txBody>
          <a:bodyPr/>
          <a:lstStyle/>
          <a:p>
            <a:fld id="{4DEDADB0-11E9-444F-AD2E-E97E85B30AA5}" type="datetimeFigureOut">
              <a:rPr lang="cs-CZ" smtClean="0"/>
              <a:t>08.04.2021</a:t>
            </a:fld>
            <a:endParaRPr lang="cs-CZ"/>
          </a:p>
        </p:txBody>
      </p:sp>
      <p:sp>
        <p:nvSpPr>
          <p:cNvPr id="8" name="Zástupný symbol pro zápatí 7">
            <a:extLst>
              <a:ext uri="{FF2B5EF4-FFF2-40B4-BE49-F238E27FC236}">
                <a16:creationId xmlns:a16="http://schemas.microsoft.com/office/drawing/2014/main" id="{F2265948-4835-43CB-ABF8-E6BBE8BF0A7F}"/>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A6046A79-A703-498B-B61F-01EDB138C222}"/>
              </a:ext>
            </a:extLst>
          </p:cNvPr>
          <p:cNvSpPr>
            <a:spLocks noGrp="1"/>
          </p:cNvSpPr>
          <p:nvPr>
            <p:ph type="sldNum" sz="quarter" idx="12"/>
          </p:nvPr>
        </p:nvSpPr>
        <p:spPr/>
        <p:txBody>
          <a:bodyPr/>
          <a:lstStyle/>
          <a:p>
            <a:fld id="{C38D9DDB-DA95-48A9-B90B-725C3F3705B3}" type="slidenum">
              <a:rPr lang="cs-CZ" smtClean="0"/>
              <a:t>‹#›</a:t>
            </a:fld>
            <a:endParaRPr lang="cs-CZ"/>
          </a:p>
        </p:txBody>
      </p:sp>
    </p:spTree>
    <p:extLst>
      <p:ext uri="{BB962C8B-B14F-4D97-AF65-F5344CB8AC3E}">
        <p14:creationId xmlns:p14="http://schemas.microsoft.com/office/powerpoint/2010/main" val="831573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2676FF-07BC-42D1-9FCF-800C74F1BFD9}"/>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DCB352C6-6B95-4BA4-A5E4-88F9EF8FFCD3}"/>
              </a:ext>
            </a:extLst>
          </p:cNvPr>
          <p:cNvSpPr>
            <a:spLocks noGrp="1"/>
          </p:cNvSpPr>
          <p:nvPr>
            <p:ph type="dt" sz="half" idx="10"/>
          </p:nvPr>
        </p:nvSpPr>
        <p:spPr/>
        <p:txBody>
          <a:bodyPr/>
          <a:lstStyle/>
          <a:p>
            <a:fld id="{4DEDADB0-11E9-444F-AD2E-E97E85B30AA5}" type="datetimeFigureOut">
              <a:rPr lang="cs-CZ" smtClean="0"/>
              <a:t>08.04.2021</a:t>
            </a:fld>
            <a:endParaRPr lang="cs-CZ"/>
          </a:p>
        </p:txBody>
      </p:sp>
      <p:sp>
        <p:nvSpPr>
          <p:cNvPr id="4" name="Zástupný symbol pro zápatí 3">
            <a:extLst>
              <a:ext uri="{FF2B5EF4-FFF2-40B4-BE49-F238E27FC236}">
                <a16:creationId xmlns:a16="http://schemas.microsoft.com/office/drawing/2014/main" id="{9C1D07B2-6C07-4E68-B566-F5D732BDF9A8}"/>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CBFD33CA-F6C6-4CA2-80A5-C7C89E53DA43}"/>
              </a:ext>
            </a:extLst>
          </p:cNvPr>
          <p:cNvSpPr>
            <a:spLocks noGrp="1"/>
          </p:cNvSpPr>
          <p:nvPr>
            <p:ph type="sldNum" sz="quarter" idx="12"/>
          </p:nvPr>
        </p:nvSpPr>
        <p:spPr/>
        <p:txBody>
          <a:bodyPr/>
          <a:lstStyle/>
          <a:p>
            <a:fld id="{C38D9DDB-DA95-48A9-B90B-725C3F3705B3}" type="slidenum">
              <a:rPr lang="cs-CZ" smtClean="0"/>
              <a:t>‹#›</a:t>
            </a:fld>
            <a:endParaRPr lang="cs-CZ"/>
          </a:p>
        </p:txBody>
      </p:sp>
    </p:spTree>
    <p:extLst>
      <p:ext uri="{BB962C8B-B14F-4D97-AF65-F5344CB8AC3E}">
        <p14:creationId xmlns:p14="http://schemas.microsoft.com/office/powerpoint/2010/main" val="34082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95B711E8-78C8-4993-B26C-D41023BE9C82}"/>
              </a:ext>
            </a:extLst>
          </p:cNvPr>
          <p:cNvSpPr>
            <a:spLocks noGrp="1"/>
          </p:cNvSpPr>
          <p:nvPr>
            <p:ph type="dt" sz="half" idx="10"/>
          </p:nvPr>
        </p:nvSpPr>
        <p:spPr/>
        <p:txBody>
          <a:bodyPr/>
          <a:lstStyle/>
          <a:p>
            <a:fld id="{4DEDADB0-11E9-444F-AD2E-E97E85B30AA5}" type="datetimeFigureOut">
              <a:rPr lang="cs-CZ" smtClean="0"/>
              <a:t>08.04.2021</a:t>
            </a:fld>
            <a:endParaRPr lang="cs-CZ"/>
          </a:p>
        </p:txBody>
      </p:sp>
      <p:sp>
        <p:nvSpPr>
          <p:cNvPr id="3" name="Zástupný symbol pro zápatí 2">
            <a:extLst>
              <a:ext uri="{FF2B5EF4-FFF2-40B4-BE49-F238E27FC236}">
                <a16:creationId xmlns:a16="http://schemas.microsoft.com/office/drawing/2014/main" id="{37DD2A38-7098-4782-9F88-BDC99B5011DE}"/>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485FE1EB-A20B-47C3-A829-8DF3B24DE5C0}"/>
              </a:ext>
            </a:extLst>
          </p:cNvPr>
          <p:cNvSpPr>
            <a:spLocks noGrp="1"/>
          </p:cNvSpPr>
          <p:nvPr>
            <p:ph type="sldNum" sz="quarter" idx="12"/>
          </p:nvPr>
        </p:nvSpPr>
        <p:spPr/>
        <p:txBody>
          <a:bodyPr/>
          <a:lstStyle/>
          <a:p>
            <a:fld id="{C38D9DDB-DA95-48A9-B90B-725C3F3705B3}" type="slidenum">
              <a:rPr lang="cs-CZ" smtClean="0"/>
              <a:t>‹#›</a:t>
            </a:fld>
            <a:endParaRPr lang="cs-CZ"/>
          </a:p>
        </p:txBody>
      </p:sp>
    </p:spTree>
    <p:extLst>
      <p:ext uri="{BB962C8B-B14F-4D97-AF65-F5344CB8AC3E}">
        <p14:creationId xmlns:p14="http://schemas.microsoft.com/office/powerpoint/2010/main" val="3795690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0CD495-F1BA-4C74-B72B-88910FB254D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96A2E634-DB4A-487F-B28E-BA5E7E2624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5C6CDE8C-C319-4449-A5B6-2B62E668D3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72374AD5-5654-4EF1-8DEA-001AFC209C32}"/>
              </a:ext>
            </a:extLst>
          </p:cNvPr>
          <p:cNvSpPr>
            <a:spLocks noGrp="1"/>
          </p:cNvSpPr>
          <p:nvPr>
            <p:ph type="dt" sz="half" idx="10"/>
          </p:nvPr>
        </p:nvSpPr>
        <p:spPr/>
        <p:txBody>
          <a:bodyPr/>
          <a:lstStyle/>
          <a:p>
            <a:fld id="{4DEDADB0-11E9-444F-AD2E-E97E85B30AA5}" type="datetimeFigureOut">
              <a:rPr lang="cs-CZ" smtClean="0"/>
              <a:t>08.04.2021</a:t>
            </a:fld>
            <a:endParaRPr lang="cs-CZ"/>
          </a:p>
        </p:txBody>
      </p:sp>
      <p:sp>
        <p:nvSpPr>
          <p:cNvPr id="6" name="Zástupný symbol pro zápatí 5">
            <a:extLst>
              <a:ext uri="{FF2B5EF4-FFF2-40B4-BE49-F238E27FC236}">
                <a16:creationId xmlns:a16="http://schemas.microsoft.com/office/drawing/2014/main" id="{F4BC6D14-CB6E-43E0-A806-027D4064ED6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94ACE4A-7E30-47FA-996F-7D266CBCC09A}"/>
              </a:ext>
            </a:extLst>
          </p:cNvPr>
          <p:cNvSpPr>
            <a:spLocks noGrp="1"/>
          </p:cNvSpPr>
          <p:nvPr>
            <p:ph type="sldNum" sz="quarter" idx="12"/>
          </p:nvPr>
        </p:nvSpPr>
        <p:spPr/>
        <p:txBody>
          <a:bodyPr/>
          <a:lstStyle/>
          <a:p>
            <a:fld id="{C38D9DDB-DA95-48A9-B90B-725C3F3705B3}" type="slidenum">
              <a:rPr lang="cs-CZ" smtClean="0"/>
              <a:t>‹#›</a:t>
            </a:fld>
            <a:endParaRPr lang="cs-CZ"/>
          </a:p>
        </p:txBody>
      </p:sp>
    </p:spTree>
    <p:extLst>
      <p:ext uri="{BB962C8B-B14F-4D97-AF65-F5344CB8AC3E}">
        <p14:creationId xmlns:p14="http://schemas.microsoft.com/office/powerpoint/2010/main" val="2102461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DE5470-58FB-403B-99FB-11F453A47128}"/>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CDAD327E-D62D-4139-BEF0-1775F18281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C1FF1623-0589-4376-B356-DBAA7CCBA8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B3B2F4F7-572B-432F-91E4-22253F589A11}"/>
              </a:ext>
            </a:extLst>
          </p:cNvPr>
          <p:cNvSpPr>
            <a:spLocks noGrp="1"/>
          </p:cNvSpPr>
          <p:nvPr>
            <p:ph type="dt" sz="half" idx="10"/>
          </p:nvPr>
        </p:nvSpPr>
        <p:spPr/>
        <p:txBody>
          <a:bodyPr/>
          <a:lstStyle/>
          <a:p>
            <a:fld id="{4DEDADB0-11E9-444F-AD2E-E97E85B30AA5}" type="datetimeFigureOut">
              <a:rPr lang="cs-CZ" smtClean="0"/>
              <a:t>08.04.2021</a:t>
            </a:fld>
            <a:endParaRPr lang="cs-CZ"/>
          </a:p>
        </p:txBody>
      </p:sp>
      <p:sp>
        <p:nvSpPr>
          <p:cNvPr id="6" name="Zástupný symbol pro zápatí 5">
            <a:extLst>
              <a:ext uri="{FF2B5EF4-FFF2-40B4-BE49-F238E27FC236}">
                <a16:creationId xmlns:a16="http://schemas.microsoft.com/office/drawing/2014/main" id="{C47BA76A-B1C1-45D4-910C-3DFDA92C2B2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1FC76EAD-5BA4-4FE0-8E26-C2BE9BF1FCCB}"/>
              </a:ext>
            </a:extLst>
          </p:cNvPr>
          <p:cNvSpPr>
            <a:spLocks noGrp="1"/>
          </p:cNvSpPr>
          <p:nvPr>
            <p:ph type="sldNum" sz="quarter" idx="12"/>
          </p:nvPr>
        </p:nvSpPr>
        <p:spPr/>
        <p:txBody>
          <a:bodyPr/>
          <a:lstStyle/>
          <a:p>
            <a:fld id="{C38D9DDB-DA95-48A9-B90B-725C3F3705B3}" type="slidenum">
              <a:rPr lang="cs-CZ" smtClean="0"/>
              <a:t>‹#›</a:t>
            </a:fld>
            <a:endParaRPr lang="cs-CZ"/>
          </a:p>
        </p:txBody>
      </p:sp>
    </p:spTree>
    <p:extLst>
      <p:ext uri="{BB962C8B-B14F-4D97-AF65-F5344CB8AC3E}">
        <p14:creationId xmlns:p14="http://schemas.microsoft.com/office/powerpoint/2010/main" val="1300910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519E37BF-52BE-4112-BE46-CFA7EDDF2C8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EC9BD6E8-E6BF-4A48-B38D-201DF05B8D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0B1DDFE-58B5-4FEF-BE28-A0A6939A4F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EDADB0-11E9-444F-AD2E-E97E85B30AA5}" type="datetimeFigureOut">
              <a:rPr lang="cs-CZ" smtClean="0"/>
              <a:t>08.04.2021</a:t>
            </a:fld>
            <a:endParaRPr lang="cs-CZ"/>
          </a:p>
        </p:txBody>
      </p:sp>
      <p:sp>
        <p:nvSpPr>
          <p:cNvPr id="5" name="Zástupný symbol pro zápatí 4">
            <a:extLst>
              <a:ext uri="{FF2B5EF4-FFF2-40B4-BE49-F238E27FC236}">
                <a16:creationId xmlns:a16="http://schemas.microsoft.com/office/drawing/2014/main" id="{91F004A8-2D88-441D-8878-2B13F6E3C3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19E29953-CFB2-4A9F-B56E-D7ADB1AA40D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8D9DDB-DA95-48A9-B90B-725C3F3705B3}" type="slidenum">
              <a:rPr lang="cs-CZ" smtClean="0"/>
              <a:t>‹#›</a:t>
            </a:fld>
            <a:endParaRPr lang="cs-CZ"/>
          </a:p>
        </p:txBody>
      </p:sp>
    </p:spTree>
    <p:extLst>
      <p:ext uri="{BB962C8B-B14F-4D97-AF65-F5344CB8AC3E}">
        <p14:creationId xmlns:p14="http://schemas.microsoft.com/office/powerpoint/2010/main" val="36046910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63B1B0-D164-492C-9809-9E8ED2F64B7B}"/>
              </a:ext>
            </a:extLst>
          </p:cNvPr>
          <p:cNvSpPr>
            <a:spLocks noGrp="1"/>
          </p:cNvSpPr>
          <p:nvPr>
            <p:ph type="ctrTitle"/>
          </p:nvPr>
        </p:nvSpPr>
        <p:spPr/>
        <p:txBody>
          <a:bodyPr>
            <a:normAutofit/>
          </a:bodyPr>
          <a:lstStyle/>
          <a:p>
            <a:r>
              <a:rPr lang="de-DE" sz="2800" dirty="0"/>
              <a:t>Johann Wolfgang von Goethe</a:t>
            </a:r>
            <a:endParaRPr lang="cs-CZ" sz="2800" dirty="0"/>
          </a:p>
        </p:txBody>
      </p:sp>
      <p:sp>
        <p:nvSpPr>
          <p:cNvPr id="3" name="Podnadpis 2">
            <a:extLst>
              <a:ext uri="{FF2B5EF4-FFF2-40B4-BE49-F238E27FC236}">
                <a16:creationId xmlns:a16="http://schemas.microsoft.com/office/drawing/2014/main" id="{9E6BF3B4-DFEE-49F1-B922-EFDAC4930C6D}"/>
              </a:ext>
            </a:extLst>
          </p:cNvPr>
          <p:cNvSpPr>
            <a:spLocks noGrp="1"/>
          </p:cNvSpPr>
          <p:nvPr>
            <p:ph type="subTitle" idx="1"/>
          </p:nvPr>
        </p:nvSpPr>
        <p:spPr/>
        <p:txBody>
          <a:bodyPr/>
          <a:lstStyle/>
          <a:p>
            <a:r>
              <a:rPr lang="de-DE" dirty="0"/>
              <a:t>Die Leiden des jungen Werthers</a:t>
            </a:r>
          </a:p>
          <a:p>
            <a:r>
              <a:rPr lang="de-DE" dirty="0"/>
              <a:t>Briefroman</a:t>
            </a:r>
          </a:p>
          <a:p>
            <a:r>
              <a:rPr lang="de-DE" dirty="0"/>
              <a:t>(1774, 2. Fassung 1787)</a:t>
            </a:r>
            <a:endParaRPr lang="cs-CZ" dirty="0"/>
          </a:p>
        </p:txBody>
      </p:sp>
    </p:spTree>
    <p:extLst>
      <p:ext uri="{BB962C8B-B14F-4D97-AF65-F5344CB8AC3E}">
        <p14:creationId xmlns:p14="http://schemas.microsoft.com/office/powerpoint/2010/main" val="3898555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480FF1-8C5D-4B66-94D8-6A39B3FDE4C7}"/>
              </a:ext>
            </a:extLst>
          </p:cNvPr>
          <p:cNvSpPr>
            <a:spLocks noGrp="1"/>
          </p:cNvSpPr>
          <p:nvPr>
            <p:ph type="title"/>
          </p:nvPr>
        </p:nvSpPr>
        <p:spPr/>
        <p:txBody>
          <a:bodyPr>
            <a:normAutofit/>
          </a:bodyPr>
          <a:lstStyle/>
          <a:p>
            <a:pPr algn="ctr"/>
            <a:r>
              <a:rPr lang="de-DE" sz="2800" dirty="0"/>
              <a:t>Johann Wolfgang von Goethe</a:t>
            </a:r>
            <a:br>
              <a:rPr lang="de-DE" sz="2800" dirty="0"/>
            </a:br>
            <a:r>
              <a:rPr lang="de-DE" sz="2800" dirty="0"/>
              <a:t>(1749 – 1832)</a:t>
            </a:r>
            <a:endParaRPr lang="cs-CZ" sz="2800" dirty="0"/>
          </a:p>
        </p:txBody>
      </p:sp>
      <p:sp>
        <p:nvSpPr>
          <p:cNvPr id="3" name="Zástupný obsah 2">
            <a:extLst>
              <a:ext uri="{FF2B5EF4-FFF2-40B4-BE49-F238E27FC236}">
                <a16:creationId xmlns:a16="http://schemas.microsoft.com/office/drawing/2014/main" id="{7B743E0C-4F39-4CE9-AF36-814909109B1D}"/>
              </a:ext>
            </a:extLst>
          </p:cNvPr>
          <p:cNvSpPr>
            <a:spLocks noGrp="1"/>
          </p:cNvSpPr>
          <p:nvPr>
            <p:ph sz="half" idx="1"/>
          </p:nvPr>
        </p:nvSpPr>
        <p:spPr/>
        <p:txBody>
          <a:bodyPr>
            <a:normAutofit/>
          </a:bodyPr>
          <a:lstStyle/>
          <a:p>
            <a:pPr algn="just"/>
            <a:r>
              <a:rPr lang="de-DE" sz="1200" dirty="0"/>
              <a:t>Der deutsche Dichter, Staatsmann, Naturforscher ist eine der weltberühmten Persönlichkeiten deutschen Ursprungs. Der große Europäer, der das Erbe der Antike und des Orients zu einer neuen Erkenntnis führte und der zwischen dem Süden und Norden ebenso vermittelnd stand wie zwischen dem Westen und Osten. </a:t>
            </a:r>
          </a:p>
          <a:p>
            <a:pPr algn="just"/>
            <a:r>
              <a:rPr lang="de-DE" sz="1200" dirty="0"/>
              <a:t>Er bevorzugte das Konkrete, drängte zum Praktischen, denn das rechte Leben stand ihm über alle Spekulation. Er glaubte an den bildenden Sinn der besonnenen Tat.</a:t>
            </a:r>
          </a:p>
          <a:p>
            <a:pPr algn="just"/>
            <a:r>
              <a:rPr lang="de-DE" sz="1200" dirty="0"/>
              <a:t>In sich selbst hatte er ein Chaos zu bezwingen, das nicht nur seine Jugend bedrängte, sondern ihn immer dem Ungeformt-Nächtigen nahe sein ließ. Sein schöpferischer Reichtum war auch immer Gefahr – die „Faust“-Figur wurde ihr Symbol. Gerade weil er um die Tiefen des Lebens wusste, sich von zerstörerischen Spannungen gefährdet sah, suchte er die Gegenkräfte in der Heiterkeit des Südens, in der Zucht der klassischen Form, in der Schönheit der Antike, in den praktischen Forderungen sozialer Wirklichkeit.</a:t>
            </a:r>
          </a:p>
          <a:p>
            <a:pPr algn="just"/>
            <a:r>
              <a:rPr lang="de-DE" sz="1200" dirty="0"/>
              <a:t>Dichtung und Naturwissenschaften, Kunst und Weisheit wurzelten bei ihm im gleichen Lebensgrund, der sich dem All, eingeordnet seinen Gesetzen,  zugehörig wusste. </a:t>
            </a:r>
            <a:r>
              <a:rPr lang="de-DE" sz="1200" b="1" i="1" dirty="0"/>
              <a:t>„Die hohen Kunstwerke sind zugleich die höchsten Naturwerke, von Menschen nach wahren und natürlichen Gesetzen hervorgebracht“.</a:t>
            </a:r>
            <a:endParaRPr lang="cs-CZ" sz="1200" b="1" i="1" dirty="0"/>
          </a:p>
        </p:txBody>
      </p:sp>
      <p:pic>
        <p:nvPicPr>
          <p:cNvPr id="1026" name="Picture 2" descr="Johann Wolfgang Goethe a hudba | OperaPlus">
            <a:extLst>
              <a:ext uri="{FF2B5EF4-FFF2-40B4-BE49-F238E27FC236}">
                <a16:creationId xmlns:a16="http://schemas.microsoft.com/office/drawing/2014/main" id="{D52C58AB-3DC7-49DF-8BB2-2819C5C81E57}"/>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172200" y="2145633"/>
            <a:ext cx="5181600" cy="37113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4277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5F613D-0BE8-414D-9101-5666E0E8840D}"/>
              </a:ext>
            </a:extLst>
          </p:cNvPr>
          <p:cNvSpPr>
            <a:spLocks noGrp="1"/>
          </p:cNvSpPr>
          <p:nvPr>
            <p:ph type="title"/>
          </p:nvPr>
        </p:nvSpPr>
        <p:spPr/>
        <p:txBody>
          <a:bodyPr>
            <a:normAutofit/>
          </a:bodyPr>
          <a:lstStyle/>
          <a:p>
            <a:pPr algn="ctr"/>
            <a:r>
              <a:rPr lang="de-DE" sz="2800" dirty="0"/>
              <a:t>Johann Wolfgang von Goethe</a:t>
            </a:r>
            <a:br>
              <a:rPr lang="de-DE" sz="2800" dirty="0"/>
            </a:br>
            <a:r>
              <a:rPr lang="de-DE" sz="2800" dirty="0"/>
              <a:t>(1749 – 1832)</a:t>
            </a:r>
            <a:endParaRPr lang="cs-CZ" sz="2800" dirty="0"/>
          </a:p>
        </p:txBody>
      </p:sp>
      <p:sp>
        <p:nvSpPr>
          <p:cNvPr id="3" name="Zástupný obsah 2">
            <a:extLst>
              <a:ext uri="{FF2B5EF4-FFF2-40B4-BE49-F238E27FC236}">
                <a16:creationId xmlns:a16="http://schemas.microsoft.com/office/drawing/2014/main" id="{2F4551E1-93F5-4CF3-9FA3-E0A02CBAF383}"/>
              </a:ext>
            </a:extLst>
          </p:cNvPr>
          <p:cNvSpPr>
            <a:spLocks noGrp="1"/>
          </p:cNvSpPr>
          <p:nvPr>
            <p:ph idx="1"/>
          </p:nvPr>
        </p:nvSpPr>
        <p:spPr/>
        <p:txBody>
          <a:bodyPr>
            <a:normAutofit lnSpcReduction="10000"/>
          </a:bodyPr>
          <a:lstStyle/>
          <a:p>
            <a:pPr algn="just"/>
            <a:r>
              <a:rPr lang="de-DE" sz="1200" dirty="0"/>
              <a:t>G. wurde 1749 in Frankfurt am Main in einer vermögenden Patrizierfamilie geboren. Sein Vater war Jurist, lebte aber von den Erträgen seines vererbten Vermögens, das später auch dem jungen G. Leben und Studium ohne finanzielle Zwänge ermöglichte.</a:t>
            </a:r>
          </a:p>
          <a:p>
            <a:pPr algn="just"/>
            <a:r>
              <a:rPr lang="de-DE" sz="1200" dirty="0"/>
              <a:t>1765-1771 studierte er aus familiärer Tradition Rechte in Leipzig und Straßburg. Während der Studienzeit in Straßburg machte er sich mit Johann Gottfried Herder bekannt. Zu seinem Freundes- und Bekanntenkreis in Straßburg gehörte  auch der Theologe und Schriftsteller Jakob Michael Reinhold Lenz. Sein Studium schloss er allerdings 1771 nur mit der Disputation ab, weil seine Dissertation über das Verhältnis zwischen Staat und Kirche als skandalös abgelehnt wurde, und erwarb den Titel des Lizenziats der Rechte.</a:t>
            </a:r>
          </a:p>
          <a:p>
            <a:pPr algn="just"/>
            <a:r>
              <a:rPr lang="de-DE" sz="1200" dirty="0"/>
              <a:t>1771-1775 betrieb er eine kleine Anwaltskanzlei in Frankfurt, inzwischen schrieb er sich 1772 als Praktikant beim Reichskammergericht in Wetzlar ein.</a:t>
            </a:r>
          </a:p>
          <a:p>
            <a:pPr algn="just"/>
            <a:r>
              <a:rPr lang="de-DE" sz="1200" dirty="0"/>
              <a:t>1775 nach der aufgelösten Verlobung mit Lili Schönemann nahm er die Einladung des 18jährigen Herzogs Carl August von Sachsen-Weimar-Eisenach an zu einer Reise nach Weimar, wo er bis zu seinem Tod blieb, 1776 wurde er zum Geheimen Legationsrat ernannt, 1779 zum Minister, 1782 wurde er geadelt. Er begann sich den Naturwissenschaften zu widmen, vor allem der Geologie, Mineralogie, Botanik und Physik.</a:t>
            </a:r>
          </a:p>
          <a:p>
            <a:pPr algn="just"/>
            <a:r>
              <a:rPr lang="de-DE" sz="1200" dirty="0"/>
              <a:t>1786-1788 floh er heimlich unter dem falschen Namen Johann Philipp Möller aus Weimar, weil er sich überfordert fühlte, und begab sich nach Italien, wo er die Bau- und Kunstwerke der Antike und Renaissance kennenlernte. Die Reise wurde für ihn zu einem einschneidenden Erlebnis, er konnte sich dort als Künstler wiederfinden.</a:t>
            </a:r>
          </a:p>
          <a:p>
            <a:pPr algn="just"/>
            <a:r>
              <a:rPr lang="de-DE" sz="1200" dirty="0"/>
              <a:t>Nach der Rückkehr ließ er sich von den amtlichen Pflichten entbinden, behielt sich aber den Einfluss auf die Politik mit dem Sitz im Consilium, dem Beirat des Herzogs, und übernahm eine Reihe von kulturellen und wissenschaftlichen Aufgaben – Leitung der Zeichenschule und die Aufsicht über das öffentliche Bauwesen.</a:t>
            </a:r>
          </a:p>
          <a:p>
            <a:pPr algn="just"/>
            <a:r>
              <a:rPr lang="de-DE" sz="1200" dirty="0"/>
              <a:t>1790 fuhr er erneut nach Italien, die Französische Revolution lehnte er ab – „das schrecklichste aller Ereignisse“. 1792 begleitete er den Herzog in den ersten Koalitionskrieg gegen das revolutionäre Frankreich. 1794 begann die langjährige intime Freundschaft mit Friedrich Schiller, die bis zu dessen Tod 1805 dauerte.</a:t>
            </a:r>
          </a:p>
          <a:p>
            <a:pPr algn="just"/>
            <a:r>
              <a:rPr lang="de-DE" sz="1200" dirty="0"/>
              <a:t>Nach Schillers Tod widmete sich Goethe ausschließlich seinen dichterischen und naturwissenschaftlichen Arbeiten und brachte sein Lebenswerk, das Drama „Faust“, zu Ende.</a:t>
            </a:r>
          </a:p>
          <a:p>
            <a:pPr algn="just"/>
            <a:r>
              <a:rPr lang="de-DE" sz="1200" dirty="0"/>
              <a:t>Er starb 1832 in Weimar und liegt neben Schiller in der Fürstengruft begraben.</a:t>
            </a:r>
          </a:p>
        </p:txBody>
      </p:sp>
    </p:spTree>
    <p:extLst>
      <p:ext uri="{BB962C8B-B14F-4D97-AF65-F5344CB8AC3E}">
        <p14:creationId xmlns:p14="http://schemas.microsoft.com/office/powerpoint/2010/main" val="308760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1050AA-0D37-4BAF-8AD9-874280CC2F20}"/>
              </a:ext>
            </a:extLst>
          </p:cNvPr>
          <p:cNvSpPr>
            <a:spLocks noGrp="1"/>
          </p:cNvSpPr>
          <p:nvPr>
            <p:ph type="title"/>
          </p:nvPr>
        </p:nvSpPr>
        <p:spPr/>
        <p:txBody>
          <a:bodyPr>
            <a:normAutofit/>
          </a:bodyPr>
          <a:lstStyle/>
          <a:p>
            <a:pPr algn="ctr"/>
            <a:r>
              <a:rPr lang="de-DE" sz="2800" dirty="0"/>
              <a:t>Goethes prosaisches Werk</a:t>
            </a:r>
            <a:endParaRPr lang="cs-CZ" sz="2800" dirty="0"/>
          </a:p>
        </p:txBody>
      </p:sp>
      <p:sp>
        <p:nvSpPr>
          <p:cNvPr id="3" name="Zástupný obsah 2">
            <a:extLst>
              <a:ext uri="{FF2B5EF4-FFF2-40B4-BE49-F238E27FC236}">
                <a16:creationId xmlns:a16="http://schemas.microsoft.com/office/drawing/2014/main" id="{AF6776AA-0006-421D-B8DC-6EFB75779D77}"/>
              </a:ext>
            </a:extLst>
          </p:cNvPr>
          <p:cNvSpPr>
            <a:spLocks noGrp="1"/>
          </p:cNvSpPr>
          <p:nvPr>
            <p:ph idx="1"/>
          </p:nvPr>
        </p:nvSpPr>
        <p:spPr/>
        <p:txBody>
          <a:bodyPr>
            <a:normAutofit/>
          </a:bodyPr>
          <a:lstStyle/>
          <a:p>
            <a:pPr algn="just"/>
            <a:r>
              <a:rPr lang="de-DE" sz="1400" dirty="0"/>
              <a:t>Das epische Werk umfasst fast alle Formen der epischen Literatur: die Tierfabel (Reineke Fuchs), das Versepos (Hermann und Dorothea), die Novelle, den Roman (Die Wahlverwandtschaften, Wilhelm Meisters Lehr- und Wanderjahre) und Briefroman (Die Leiden des jungen Werthers), den Reisebericht (Italienische Reise) und autobiographische Schriften (Dichtung und Wahrheit, Kampagne in Frankreich). Zeitlich erstreckt sich das epische Werk von der „Sturm-und-Drang-Periode“ zur „klassischen Periode“, der Bruch ist in die 1780er Jahre zu setzen.</a:t>
            </a:r>
          </a:p>
          <a:p>
            <a:pPr algn="just"/>
            <a:r>
              <a:rPr lang="de-DE" sz="1400" dirty="0"/>
              <a:t>Romane und Novellen</a:t>
            </a:r>
          </a:p>
          <a:p>
            <a:pPr lvl="1" algn="just"/>
            <a:r>
              <a:rPr lang="de-DE" sz="1000" dirty="0"/>
              <a:t>Die Leiden des jungen Werthers. Briefroman (1774, 2. Fassung 1787)</a:t>
            </a:r>
          </a:p>
          <a:p>
            <a:pPr lvl="1" algn="just"/>
            <a:r>
              <a:rPr lang="de-DE" sz="1000" dirty="0"/>
              <a:t>Wilhelm Meisters theatralische Sendung. Roman („Urmeister“, ab 1776, im Druck erst 1911)</a:t>
            </a:r>
          </a:p>
          <a:p>
            <a:pPr lvl="1" algn="just"/>
            <a:r>
              <a:rPr lang="de-DE" sz="1000" dirty="0"/>
              <a:t>Unterhaltungen deutscher Ausgewanderten. Rahmenerzählung (1795)</a:t>
            </a:r>
          </a:p>
          <a:p>
            <a:pPr lvl="1" algn="just"/>
            <a:r>
              <a:rPr lang="de-DE" sz="1000" dirty="0"/>
              <a:t>Wilhelm Meisters Lehrjahre (1795/96)</a:t>
            </a:r>
          </a:p>
          <a:p>
            <a:pPr lvl="1" algn="just"/>
            <a:r>
              <a:rPr lang="de-DE" sz="1000" dirty="0"/>
              <a:t>Wilhelm Meisters Wanderjahre. Roman (ab 1807, im Druck 1821, erweiterte Fassung 1829)</a:t>
            </a:r>
          </a:p>
          <a:p>
            <a:pPr lvl="1" algn="just"/>
            <a:r>
              <a:rPr lang="de-DE" sz="1000" dirty="0"/>
              <a:t>Die Wahlverwandtschaften (1809)</a:t>
            </a:r>
          </a:p>
          <a:p>
            <a:pPr algn="just"/>
            <a:r>
              <a:rPr lang="de-DE" sz="1400" dirty="0"/>
              <a:t>Versepen</a:t>
            </a:r>
          </a:p>
          <a:p>
            <a:pPr lvl="1" algn="just"/>
            <a:r>
              <a:rPr lang="de-DE" sz="1000" dirty="0"/>
              <a:t>Reineke Fuchs. Tierepos (1794)</a:t>
            </a:r>
          </a:p>
          <a:p>
            <a:pPr lvl="1" algn="just"/>
            <a:r>
              <a:rPr lang="de-DE" sz="1000" dirty="0"/>
              <a:t>Hermann und Dorothea. Idylle in Hexametern (1798)</a:t>
            </a:r>
          </a:p>
          <a:p>
            <a:pPr lvl="1" algn="just"/>
            <a:r>
              <a:rPr lang="de-DE" sz="1000" dirty="0" err="1"/>
              <a:t>Achilleis</a:t>
            </a:r>
            <a:r>
              <a:rPr lang="de-DE" sz="1000" dirty="0"/>
              <a:t>. Fragment (1799)</a:t>
            </a:r>
          </a:p>
          <a:p>
            <a:pPr algn="just"/>
            <a:r>
              <a:rPr lang="de-DE" sz="1400" dirty="0"/>
              <a:t>Autobiographische Prosa</a:t>
            </a:r>
          </a:p>
          <a:p>
            <a:pPr lvl="1" algn="just"/>
            <a:r>
              <a:rPr lang="de-DE" sz="1000" dirty="0"/>
              <a:t>Aus meinem Leben. Dichtung und Wahrheit. Autobiographische Dichtung in vier Bänden (1811-1833)</a:t>
            </a:r>
          </a:p>
          <a:p>
            <a:pPr lvl="1" algn="just"/>
            <a:r>
              <a:rPr lang="de-DE" sz="1000" dirty="0"/>
              <a:t>Italienische Reise (1816/17)</a:t>
            </a:r>
          </a:p>
          <a:p>
            <a:pPr lvl="1" algn="just"/>
            <a:r>
              <a:rPr lang="de-DE" sz="1000" dirty="0"/>
              <a:t>Kampagne in Frankreich. Bericht (1822)</a:t>
            </a:r>
          </a:p>
          <a:p>
            <a:pPr algn="just"/>
            <a:endParaRPr lang="cs-CZ" sz="1400" dirty="0"/>
          </a:p>
        </p:txBody>
      </p:sp>
    </p:spTree>
    <p:extLst>
      <p:ext uri="{BB962C8B-B14F-4D97-AF65-F5344CB8AC3E}">
        <p14:creationId xmlns:p14="http://schemas.microsoft.com/office/powerpoint/2010/main" val="466556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284F9A-1F90-42A2-91EB-ECA512EAC442}"/>
              </a:ext>
            </a:extLst>
          </p:cNvPr>
          <p:cNvSpPr>
            <a:spLocks noGrp="1"/>
          </p:cNvSpPr>
          <p:nvPr>
            <p:ph type="title"/>
          </p:nvPr>
        </p:nvSpPr>
        <p:spPr/>
        <p:txBody>
          <a:bodyPr>
            <a:normAutofit/>
          </a:bodyPr>
          <a:lstStyle/>
          <a:p>
            <a:pPr algn="ctr"/>
            <a:r>
              <a:rPr lang="de-DE" sz="2800" dirty="0"/>
              <a:t>Die Leiden des jungen Werthers - Einführung</a:t>
            </a:r>
            <a:endParaRPr lang="cs-CZ" sz="2800" dirty="0"/>
          </a:p>
        </p:txBody>
      </p:sp>
      <p:sp>
        <p:nvSpPr>
          <p:cNvPr id="3" name="Zástupný obsah 2">
            <a:extLst>
              <a:ext uri="{FF2B5EF4-FFF2-40B4-BE49-F238E27FC236}">
                <a16:creationId xmlns:a16="http://schemas.microsoft.com/office/drawing/2014/main" id="{68F45B6B-8B8C-4888-9F7B-3D922B9AA07E}"/>
              </a:ext>
            </a:extLst>
          </p:cNvPr>
          <p:cNvSpPr>
            <a:spLocks noGrp="1"/>
          </p:cNvSpPr>
          <p:nvPr>
            <p:ph idx="1"/>
          </p:nvPr>
        </p:nvSpPr>
        <p:spPr/>
        <p:txBody>
          <a:bodyPr>
            <a:normAutofit/>
          </a:bodyPr>
          <a:lstStyle/>
          <a:p>
            <a:pPr algn="just"/>
            <a:r>
              <a:rPr lang="de-DE" sz="1400" dirty="0"/>
              <a:t>Der Briefroman wurde zum Bestseller, er ist ein typisches „Sturm-und-Drang“-Werk. Nach der Bearbeitung des Romans 1787 entfiel der Genitiv –s und der Roman heißt daher Die Leiden des jungen Werther.</a:t>
            </a:r>
          </a:p>
          <a:p>
            <a:pPr algn="just"/>
            <a:r>
              <a:rPr lang="de-DE" sz="1400" dirty="0"/>
              <a:t>Der Roman bearbeitet literarisch die platonische Beziehung Goethes zu Charlotte Buff, mit der er inoffiziell verlobt war.  Das Motiv für den tragischen Ausgang lieferte ihm das Suizid seines Freundes Karl Wilhelm Jerusalem, Gesandtschaftssekretär in Wetzlar, der mit seinem Selbstmord seine Beziehung zu einer verheirateten Frau löste. Die literarische Figur der Lotte trägt im Roman Züge der schwarzäugigen Maximiliane von La Roche (1756-1793), Tochter der Schriftstellerin Sophie de La Roche und Mutter von Clemens Brentano und Bettina von Arnim, mit der er sich in Wetzlar bekannt machte, und der Geliebten Charlotte Buff (1753-1828).</a:t>
            </a:r>
          </a:p>
          <a:p>
            <a:pPr algn="just"/>
            <a:r>
              <a:rPr lang="de-DE" sz="1400" dirty="0"/>
              <a:t>Es handelt sich um einen fiktionalen, literarisch komponierten Text, also kein Schlüsselroman oder eine Selbstaussprache. Bemerkenswert ist, dass in dem Text ein Mann über eine verschmähte Liebe aus der Sicht des Mannes schreibt, was bisher unüblich war, durchsetzen konnte diese Sichtweise erst Heinrich von Kleist ein paar Jahrzehnte später.</a:t>
            </a:r>
          </a:p>
          <a:p>
            <a:pPr algn="just"/>
            <a:r>
              <a:rPr lang="de-DE" sz="1400" dirty="0"/>
              <a:t>Etappen der Handlung, die sich zwischen dem 4. Mai 1771 und dem 24. Dezember 1772 abspielt: Werther in Wetzlar, </a:t>
            </a:r>
            <a:r>
              <a:rPr lang="de-DE" sz="1400" dirty="0" err="1"/>
              <a:t>Wahlheim</a:t>
            </a:r>
            <a:r>
              <a:rPr lang="de-DE" sz="1400" dirty="0"/>
              <a:t>, Lotte, ihre Verlobung mit Albert, Albert und Werther sind Freunde, Weggang aus Wetzlar, Erniedrigung wegen seiner bürgerlichen Herkunft, Rückkehr nach Hause, erneut nach </a:t>
            </a:r>
            <a:r>
              <a:rPr lang="de-DE" sz="1400" dirty="0" err="1"/>
              <a:t>Wahlheim</a:t>
            </a:r>
            <a:r>
              <a:rPr lang="de-DE" sz="1400" dirty="0"/>
              <a:t>, Ablegung der wahren Freundschaft mit Lotte, Selbstmord.</a:t>
            </a:r>
            <a:endParaRPr lang="cs-CZ" sz="1400" dirty="0"/>
          </a:p>
        </p:txBody>
      </p:sp>
    </p:spTree>
    <p:extLst>
      <p:ext uri="{BB962C8B-B14F-4D97-AF65-F5344CB8AC3E}">
        <p14:creationId xmlns:p14="http://schemas.microsoft.com/office/powerpoint/2010/main" val="365254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F424BC-5654-477C-B973-4A5BBC152F1D}"/>
              </a:ext>
            </a:extLst>
          </p:cNvPr>
          <p:cNvSpPr>
            <a:spLocks noGrp="1"/>
          </p:cNvSpPr>
          <p:nvPr>
            <p:ph type="title"/>
          </p:nvPr>
        </p:nvSpPr>
        <p:spPr/>
        <p:txBody>
          <a:bodyPr>
            <a:normAutofit/>
          </a:bodyPr>
          <a:lstStyle/>
          <a:p>
            <a:pPr algn="ctr"/>
            <a:r>
              <a:rPr lang="de-DE" sz="2800" dirty="0"/>
              <a:t>Die Leiden des jungen Werthers – Form und Sprache</a:t>
            </a:r>
            <a:endParaRPr lang="cs-CZ" sz="2800" dirty="0"/>
          </a:p>
        </p:txBody>
      </p:sp>
      <p:sp>
        <p:nvSpPr>
          <p:cNvPr id="3" name="Zástupný obsah 2">
            <a:extLst>
              <a:ext uri="{FF2B5EF4-FFF2-40B4-BE49-F238E27FC236}">
                <a16:creationId xmlns:a16="http://schemas.microsoft.com/office/drawing/2014/main" id="{85F19A1D-88D5-4911-877D-DC15ADF8A3FC}"/>
              </a:ext>
            </a:extLst>
          </p:cNvPr>
          <p:cNvSpPr>
            <a:spLocks noGrp="1"/>
          </p:cNvSpPr>
          <p:nvPr>
            <p:ph idx="1"/>
          </p:nvPr>
        </p:nvSpPr>
        <p:spPr/>
        <p:txBody>
          <a:bodyPr>
            <a:normAutofit/>
          </a:bodyPr>
          <a:lstStyle/>
          <a:p>
            <a:pPr algn="just"/>
            <a:r>
              <a:rPr lang="de-DE" sz="1400" dirty="0"/>
              <a:t>Ein Briefroman, abgelöst am Ende des zweiten Teils durch Kommentare des fiktiven „Herausgebers“, was einen scheinbar authentischen Briefwechsel evoziert. Als Vorbild diente G. J. J. Rousseaus „Julie </a:t>
            </a:r>
            <a:r>
              <a:rPr lang="de-DE" sz="1400" dirty="0" err="1"/>
              <a:t>ou</a:t>
            </a:r>
            <a:r>
              <a:rPr lang="de-DE" sz="1400" dirty="0"/>
              <a:t> la Nouvelle Héloïse (1761)</a:t>
            </a:r>
          </a:p>
          <a:p>
            <a:pPr algn="just"/>
            <a:r>
              <a:rPr lang="de-DE" sz="1400" dirty="0"/>
              <a:t>Ein Briefroman ist eine Sammlung fiktiver Briefe, die sich durch eine Herausgeberstimme zur Romanhandlung verdichten. Vergleichbar ist er mit einem Tagebuchroman. Einige wichtige Beispiele aus dem 18. Jh. – Samuel Richardson: Pamela (1740), J. W. Goethe: Werther (1774), Sophie von La Roche: Geschichte des Fräuleins von Sternheim (1771), Montesquieu: Persische Briefe (1721, Lettres </a:t>
            </a:r>
            <a:r>
              <a:rPr lang="de-DE" sz="1400" dirty="0" err="1"/>
              <a:t>persanes</a:t>
            </a:r>
            <a:r>
              <a:rPr lang="de-DE" sz="1400" dirty="0"/>
              <a:t>), Rousseau: Julie oder Die neue Heloise (1761, Julie </a:t>
            </a:r>
            <a:r>
              <a:rPr lang="de-DE" sz="1400" dirty="0" err="1"/>
              <a:t>ou</a:t>
            </a:r>
            <a:r>
              <a:rPr lang="de-DE" sz="1400" dirty="0"/>
              <a:t> la Nouvelle Héloïse), </a:t>
            </a:r>
            <a:r>
              <a:rPr lang="de-DE" sz="1400" dirty="0" err="1"/>
              <a:t>Choderlos</a:t>
            </a:r>
            <a:r>
              <a:rPr lang="de-DE" sz="1400" dirty="0"/>
              <a:t> de </a:t>
            </a:r>
            <a:r>
              <a:rPr lang="de-DE" sz="1400" dirty="0" err="1"/>
              <a:t>Laclos</a:t>
            </a:r>
            <a:r>
              <a:rPr lang="de-DE" sz="1400" dirty="0"/>
              <a:t>: Gefährliche Liebschaften (1782, </a:t>
            </a:r>
            <a:r>
              <a:rPr lang="de-DE" sz="1400" dirty="0" err="1"/>
              <a:t>Les</a:t>
            </a:r>
            <a:r>
              <a:rPr lang="de-DE" sz="1400" dirty="0"/>
              <a:t> </a:t>
            </a:r>
            <a:r>
              <a:rPr lang="de-DE" sz="1400" dirty="0" err="1"/>
              <a:t>liaisons</a:t>
            </a:r>
            <a:r>
              <a:rPr lang="de-DE" sz="1400" dirty="0"/>
              <a:t> </a:t>
            </a:r>
            <a:r>
              <a:rPr lang="de-DE" sz="1400" dirty="0" err="1"/>
              <a:t>dangereuses</a:t>
            </a:r>
            <a:r>
              <a:rPr lang="de-DE" sz="1400" dirty="0"/>
              <a:t>)</a:t>
            </a:r>
          </a:p>
          <a:p>
            <a:pPr algn="just"/>
            <a:r>
              <a:rPr lang="de-DE" sz="1400" dirty="0"/>
              <a:t>Die erste Auflage erschien anonym und begann mit einer kurzen Einleitung eines „Herausgebers“. Fiktion ist der Herausgeber, fiktiv sind die folgenden Briefe – das konnte aber der Leser nicht erkennen. Es war ein Kunstgriff von Goethe, der suggerierte, es handele sich bei den Briefen um echte Schriftstücke, die (mit drei Ausnahmen) an Werthers besten Freund Wilhelm gerichtet waren. Der Kunstgriff besteht darin, dass der Leser zum Mitwisser von intimen Gefühlen wird, die ein scheinbar authentischer Briefschreiber dem ihm am nächsten stehenden Menschen offenbart. Indem sich der fiktive Herausgeber wiederholt zu Wort meldet, wird die Vorstellung erhärtet, dass es sich tatsächlich um echte Briefe handelt.</a:t>
            </a:r>
          </a:p>
          <a:p>
            <a:pPr algn="just"/>
            <a:r>
              <a:rPr lang="de-DE" sz="1400" dirty="0"/>
              <a:t>Die Erzählhaltung ist zweierlei:</a:t>
            </a:r>
          </a:p>
          <a:p>
            <a:pPr lvl="1" algn="just"/>
            <a:r>
              <a:rPr lang="de-DE" sz="1000" dirty="0"/>
              <a:t>Ich-Erzählerform</a:t>
            </a:r>
          </a:p>
          <a:p>
            <a:pPr lvl="1" algn="just"/>
            <a:r>
              <a:rPr lang="de-DE" sz="1000" dirty="0"/>
              <a:t>Auktoriale Erzählhaltung</a:t>
            </a:r>
          </a:p>
          <a:p>
            <a:pPr algn="just"/>
            <a:r>
              <a:rPr lang="de-DE" sz="1400" dirty="0"/>
              <a:t>Die Sprache Werthers ist emotional, leidenschaftlich, enthält viele Interjektionen und Inversionen, die Sprache des Herausgebers zwar teilnehmend, aber sachlich. Das unterstreicht die Verwendung der im Roman sonst unüblichen Fußnoten, in denen der Herausgeber Orts- und Personennamen chiffriert, angeblich um tatsächlich existierende Personen zu schützen.</a:t>
            </a:r>
            <a:endParaRPr lang="cs-CZ" sz="1400" dirty="0"/>
          </a:p>
        </p:txBody>
      </p:sp>
    </p:spTree>
    <p:extLst>
      <p:ext uri="{BB962C8B-B14F-4D97-AF65-F5344CB8AC3E}">
        <p14:creationId xmlns:p14="http://schemas.microsoft.com/office/powerpoint/2010/main" val="944991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DCDF48-C352-4D15-B842-566748050B8E}"/>
              </a:ext>
            </a:extLst>
          </p:cNvPr>
          <p:cNvSpPr>
            <a:spLocks noGrp="1"/>
          </p:cNvSpPr>
          <p:nvPr>
            <p:ph type="title"/>
          </p:nvPr>
        </p:nvSpPr>
        <p:spPr/>
        <p:txBody>
          <a:bodyPr>
            <a:normAutofit/>
          </a:bodyPr>
          <a:lstStyle/>
          <a:p>
            <a:pPr algn="ctr"/>
            <a:r>
              <a:rPr lang="de-DE" sz="2800" dirty="0"/>
              <a:t>Die Leiden des jungen Werthers - Rezeption</a:t>
            </a:r>
            <a:endParaRPr lang="cs-CZ" sz="2800" dirty="0"/>
          </a:p>
        </p:txBody>
      </p:sp>
      <p:sp>
        <p:nvSpPr>
          <p:cNvPr id="3" name="Zástupný obsah 2">
            <a:extLst>
              <a:ext uri="{FF2B5EF4-FFF2-40B4-BE49-F238E27FC236}">
                <a16:creationId xmlns:a16="http://schemas.microsoft.com/office/drawing/2014/main" id="{A9315BD6-BE51-4C3F-BE08-9E083EEE9E68}"/>
              </a:ext>
            </a:extLst>
          </p:cNvPr>
          <p:cNvSpPr>
            <a:spLocks noGrp="1"/>
          </p:cNvSpPr>
          <p:nvPr>
            <p:ph idx="1"/>
          </p:nvPr>
        </p:nvSpPr>
        <p:spPr/>
        <p:txBody>
          <a:bodyPr>
            <a:normAutofit/>
          </a:bodyPr>
          <a:lstStyle/>
          <a:p>
            <a:pPr algn="just"/>
            <a:r>
              <a:rPr lang="de-DE" sz="1400" dirty="0"/>
              <a:t>Im 18. Jh. galt die Figur als Störer des Ehefriedens, der gegen moralische und religiöse Wertvorstellungen der Kirche und des Bürgertums handelt. Dem Buch wurde nachgesagt, es verführe die Jugend zum Selbstmord – die „Selbstmordwelle“. Deshalb wurde das Buch in einigen Ländern verboten (Sachsen, Habsburgerreich, Dänemark)</a:t>
            </a:r>
          </a:p>
          <a:p>
            <a:pPr algn="just"/>
            <a:r>
              <a:rPr lang="de-DE" sz="1400" dirty="0"/>
              <a:t>Goethe stellte 1775 in Reaktion auf Kritik ein Motto de</a:t>
            </a:r>
            <a:r>
              <a:rPr lang="cs-CZ" sz="1400" dirty="0"/>
              <a:t>n</a:t>
            </a:r>
            <a:r>
              <a:rPr lang="de-DE" sz="1400" dirty="0"/>
              <a:t> beiden Teilen voran, das mit den Worten endete: „Sei ein Mann und folge mir nicht nach“. In der Fassung von 1787 ging er stärker auf Distanz zum Helden und machte damit das Suizidmodell weniger attraktiv. </a:t>
            </a:r>
          </a:p>
          <a:p>
            <a:pPr algn="just"/>
            <a:r>
              <a:rPr lang="de-DE" sz="1400" dirty="0"/>
              <a:t>Trotzdem brach unter der Jugend ein Werther-Fieber aus. Es entstand die Kult-Figur Werther: blauer Frack mit Messingknöpfen, gelbe Weste, braune Stulpenstiefel und runder Filzhut als Werther-Mode.</a:t>
            </a:r>
          </a:p>
          <a:p>
            <a:pPr algn="just"/>
            <a:r>
              <a:rPr lang="de-DE" sz="1400" dirty="0"/>
              <a:t>Die moderne Psychologie wertet Werther als eine „präpsychotische Persönlichkeit, die nicht bereit ist, Verantwortung für ihr Tun zu übernehmen“ (1996)</a:t>
            </a:r>
          </a:p>
          <a:p>
            <a:pPr algn="just"/>
            <a:r>
              <a:rPr lang="de-DE" sz="1400" dirty="0"/>
              <a:t>„Das Krankheitsmodell Werther umfasst eine Reihe von Merkmalen, die vermuten lassen, dass eine </a:t>
            </a:r>
            <a:r>
              <a:rPr lang="de-DE" sz="1400" dirty="0" err="1"/>
              <a:t>narzistische</a:t>
            </a:r>
            <a:r>
              <a:rPr lang="de-DE" sz="1400" dirty="0"/>
              <a:t> Symptomatik repräsentiert wird. Dazu gehören neben Schuld- und Minderwertigkeitsgefühlen vor allem Existenzangst, Antriebsschwäche, Unrast, Stimmungsschwankungen, Realitätsverlust, der Drang zum Idealisieren, unerfüllbarer Kreativitätsdrang, Melancholie, Megalomanie, extreme Vulnerabilität (Verletzbarkeit), Psychose und euphorische Suizidneigung“ (2007) </a:t>
            </a:r>
            <a:endParaRPr lang="cs-CZ" sz="1400" dirty="0"/>
          </a:p>
        </p:txBody>
      </p:sp>
    </p:spTree>
    <p:extLst>
      <p:ext uri="{BB962C8B-B14F-4D97-AF65-F5344CB8AC3E}">
        <p14:creationId xmlns:p14="http://schemas.microsoft.com/office/powerpoint/2010/main" val="2861074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8C1DAC-04C1-4FDE-B810-FD08104E9425}"/>
              </a:ext>
            </a:extLst>
          </p:cNvPr>
          <p:cNvSpPr>
            <a:spLocks noGrp="1"/>
          </p:cNvSpPr>
          <p:nvPr>
            <p:ph type="title"/>
          </p:nvPr>
        </p:nvSpPr>
        <p:spPr/>
        <p:txBody>
          <a:bodyPr>
            <a:normAutofit/>
          </a:bodyPr>
          <a:lstStyle/>
          <a:p>
            <a:pPr algn="ctr"/>
            <a:r>
              <a:rPr lang="de-DE" sz="2800" dirty="0"/>
              <a:t>Werther</a:t>
            </a:r>
            <a:endParaRPr lang="cs-CZ" sz="2800" dirty="0"/>
          </a:p>
        </p:txBody>
      </p:sp>
      <p:pic>
        <p:nvPicPr>
          <p:cNvPr id="2050" name="Picture 2" descr="Aus dem Archiv #02 – Berliner Helden – Fritz Schumann">
            <a:extLst>
              <a:ext uri="{FF2B5EF4-FFF2-40B4-BE49-F238E27FC236}">
                <a16:creationId xmlns:a16="http://schemas.microsoft.com/office/drawing/2014/main" id="{28C834F3-67C7-45F7-9660-EF83E7447AD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047643" y="2603485"/>
            <a:ext cx="2096713" cy="27956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40598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75D95C-7BDB-498C-A8C5-1C7C517B73A6}"/>
              </a:ext>
            </a:extLst>
          </p:cNvPr>
          <p:cNvSpPr>
            <a:spLocks noGrp="1"/>
          </p:cNvSpPr>
          <p:nvPr>
            <p:ph type="title"/>
          </p:nvPr>
        </p:nvSpPr>
        <p:spPr/>
        <p:txBody>
          <a:bodyPr>
            <a:normAutofit/>
          </a:bodyPr>
          <a:lstStyle/>
          <a:p>
            <a:pPr algn="ctr"/>
            <a:r>
              <a:rPr lang="de-DE" sz="2800" dirty="0"/>
              <a:t>Werther - Fragen</a:t>
            </a:r>
            <a:endParaRPr lang="cs-CZ" sz="2800" dirty="0"/>
          </a:p>
        </p:txBody>
      </p:sp>
      <p:sp>
        <p:nvSpPr>
          <p:cNvPr id="3" name="Zástupný obsah 2">
            <a:extLst>
              <a:ext uri="{FF2B5EF4-FFF2-40B4-BE49-F238E27FC236}">
                <a16:creationId xmlns:a16="http://schemas.microsoft.com/office/drawing/2014/main" id="{58F0DDC0-28E5-4017-AE42-2F3EFE291C46}"/>
              </a:ext>
            </a:extLst>
          </p:cNvPr>
          <p:cNvSpPr>
            <a:spLocks noGrp="1"/>
          </p:cNvSpPr>
          <p:nvPr>
            <p:ph idx="1"/>
          </p:nvPr>
        </p:nvSpPr>
        <p:spPr/>
        <p:txBody>
          <a:bodyPr>
            <a:normAutofit/>
          </a:bodyPr>
          <a:lstStyle/>
          <a:p>
            <a:r>
              <a:rPr lang="de-DE" sz="1400" dirty="0"/>
              <a:t>1. Im Roman kann man Spuren der Ideen der „Sturm-und-Drang-Bewegung“ finden.  Welche Beispiele dieser Bewegung, die im Roman sichtbar sind, können Sie mir nennen?</a:t>
            </a:r>
          </a:p>
          <a:p>
            <a:r>
              <a:rPr lang="de-DE" sz="1400" dirty="0"/>
              <a:t>2. Die Sprache Werthers ist voll von Interjektionen und Inversionen. Was ist eine Interjektion und was eine Inversion?</a:t>
            </a:r>
          </a:p>
          <a:p>
            <a:r>
              <a:rPr lang="de-DE" sz="1400" dirty="0"/>
              <a:t>3. Der Roman enthält neben der Ich-Erzählhaltung auch die auktoriale Erzählhaltung. Wo können Sie diese finden </a:t>
            </a:r>
            <a:r>
              <a:rPr lang="de-DE" sz="1400"/>
              <a:t>und wie definiert </a:t>
            </a:r>
            <a:r>
              <a:rPr lang="de-DE" sz="1400" dirty="0"/>
              <a:t>man eine auktoriale Erzählhaltung?</a:t>
            </a:r>
            <a:endParaRPr lang="cs-CZ" sz="1400" dirty="0"/>
          </a:p>
        </p:txBody>
      </p:sp>
    </p:spTree>
    <p:extLst>
      <p:ext uri="{BB962C8B-B14F-4D97-AF65-F5344CB8AC3E}">
        <p14:creationId xmlns:p14="http://schemas.microsoft.com/office/powerpoint/2010/main" val="2724264876"/>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220</TotalTime>
  <Words>1807</Words>
  <Application>Microsoft Office PowerPoint</Application>
  <PresentationFormat>Širokoúhlá obrazovka</PresentationFormat>
  <Paragraphs>60</Paragraphs>
  <Slides>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9</vt:i4>
      </vt:variant>
    </vt:vector>
  </HeadingPairs>
  <TitlesOfParts>
    <vt:vector size="13" baseType="lpstr">
      <vt:lpstr>Arial</vt:lpstr>
      <vt:lpstr>Calibri</vt:lpstr>
      <vt:lpstr>Calibri Light</vt:lpstr>
      <vt:lpstr>Motiv Office</vt:lpstr>
      <vt:lpstr>Johann Wolfgang von Goethe</vt:lpstr>
      <vt:lpstr>Johann Wolfgang von Goethe (1749 – 1832)</vt:lpstr>
      <vt:lpstr>Johann Wolfgang von Goethe (1749 – 1832)</vt:lpstr>
      <vt:lpstr>Goethes prosaisches Werk</vt:lpstr>
      <vt:lpstr>Die Leiden des jungen Werthers - Einführung</vt:lpstr>
      <vt:lpstr>Die Leiden des jungen Werthers – Form und Sprache</vt:lpstr>
      <vt:lpstr>Die Leiden des jungen Werthers - Rezeption</vt:lpstr>
      <vt:lpstr>Werther</vt:lpstr>
      <vt:lpstr>Werther - Fragen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Johann Wolfgang von Goethe</dc:title>
  <dc:creator>Milan Tvrdík</dc:creator>
  <cp:lastModifiedBy>Milan Tvrdík</cp:lastModifiedBy>
  <cp:revision>22</cp:revision>
  <dcterms:created xsi:type="dcterms:W3CDTF">2020-04-30T08:50:01Z</dcterms:created>
  <dcterms:modified xsi:type="dcterms:W3CDTF">2021-04-08T08:58:55Z</dcterms:modified>
</cp:coreProperties>
</file>