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6" r:id="rId3"/>
    <p:sldId id="257" r:id="rId4"/>
    <p:sldId id="263" r:id="rId5"/>
    <p:sldId id="266" r:id="rId6"/>
    <p:sldId id="269" r:id="rId7"/>
    <p:sldId id="278" r:id="rId8"/>
    <p:sldId id="267" r:id="rId9"/>
    <p:sldId id="279" r:id="rId10"/>
    <p:sldId id="271" r:id="rId11"/>
    <p:sldId id="280" r:id="rId12"/>
    <p:sldId id="273" r:id="rId13"/>
    <p:sldId id="270" r:id="rId14"/>
    <p:sldId id="272" r:id="rId15"/>
    <p:sldId id="259" r:id="rId16"/>
    <p:sldId id="282" r:id="rId17"/>
    <p:sldId id="283" r:id="rId18"/>
    <p:sldId id="284" r:id="rId19"/>
    <p:sldId id="286" r:id="rId20"/>
    <p:sldId id="326" r:id="rId21"/>
    <p:sldId id="288" r:id="rId22"/>
    <p:sldId id="289" r:id="rId23"/>
    <p:sldId id="290" r:id="rId24"/>
    <p:sldId id="291" r:id="rId25"/>
    <p:sldId id="292" r:id="rId26"/>
    <p:sldId id="293" r:id="rId27"/>
    <p:sldId id="298" r:id="rId28"/>
    <p:sldId id="294" r:id="rId29"/>
    <p:sldId id="295" r:id="rId30"/>
    <p:sldId id="296" r:id="rId31"/>
    <p:sldId id="297" r:id="rId32"/>
    <p:sldId id="260" r:id="rId33"/>
    <p:sldId id="287" r:id="rId34"/>
    <p:sldId id="336" r:id="rId35"/>
    <p:sldId id="338" r:id="rId36"/>
    <p:sldId id="352" r:id="rId37"/>
    <p:sldId id="353" r:id="rId38"/>
    <p:sldId id="354" r:id="rId39"/>
    <p:sldId id="355" r:id="rId40"/>
    <p:sldId id="356" r:id="rId41"/>
    <p:sldId id="335" r:id="rId42"/>
    <p:sldId id="339" r:id="rId43"/>
    <p:sldId id="337" r:id="rId44"/>
    <p:sldId id="344" r:id="rId45"/>
    <p:sldId id="349" r:id="rId46"/>
    <p:sldId id="350" r:id="rId47"/>
    <p:sldId id="281" r:id="rId48"/>
    <p:sldId id="327" r:id="rId49"/>
    <p:sldId id="315" r:id="rId50"/>
    <p:sldId id="318" r:id="rId51"/>
    <p:sldId id="369" r:id="rId52"/>
    <p:sldId id="261" r:id="rId53"/>
    <p:sldId id="301" r:id="rId54"/>
    <p:sldId id="351" r:id="rId55"/>
    <p:sldId id="364" r:id="rId56"/>
    <p:sldId id="365" r:id="rId57"/>
    <p:sldId id="366" r:id="rId58"/>
    <p:sldId id="367" r:id="rId59"/>
    <p:sldId id="368" r:id="rId60"/>
    <p:sldId id="357" r:id="rId61"/>
    <p:sldId id="358" r:id="rId62"/>
    <p:sldId id="370" r:id="rId63"/>
    <p:sldId id="359" r:id="rId64"/>
    <p:sldId id="360" r:id="rId65"/>
    <p:sldId id="371" r:id="rId66"/>
    <p:sldId id="320" r:id="rId67"/>
    <p:sldId id="319" r:id="rId68"/>
    <p:sldId id="321" r:id="rId69"/>
    <p:sldId id="322" r:id="rId70"/>
    <p:sldId id="323" r:id="rId71"/>
    <p:sldId id="325" r:id="rId72"/>
    <p:sldId id="328" r:id="rId73"/>
    <p:sldId id="302" r:id="rId74"/>
    <p:sldId id="329" r:id="rId75"/>
    <p:sldId id="330" r:id="rId76"/>
    <p:sldId id="331" r:id="rId77"/>
    <p:sldId id="332" r:id="rId78"/>
    <p:sldId id="306" r:id="rId79"/>
    <p:sldId id="307" r:id="rId80"/>
    <p:sldId id="308" r:id="rId81"/>
    <p:sldId id="309" r:id="rId82"/>
    <p:sldId id="310" r:id="rId83"/>
    <p:sldId id="311" r:id="rId84"/>
    <p:sldId id="340" r:id="rId85"/>
    <p:sldId id="361" r:id="rId86"/>
    <p:sldId id="345" r:id="rId87"/>
    <p:sldId id="372" r:id="rId88"/>
    <p:sldId id="373" r:id="rId89"/>
    <p:sldId id="374" r:id="rId90"/>
    <p:sldId id="341" r:id="rId91"/>
    <p:sldId id="342" r:id="rId92"/>
    <p:sldId id="343" r:id="rId93"/>
    <p:sldId id="347" r:id="rId94"/>
    <p:sldId id="346" r:id="rId95"/>
    <p:sldId id="348" r:id="rId96"/>
    <p:sldId id="264" r:id="rId97"/>
    <p:sldId id="265" r:id="rId98"/>
    <p:sldId id="375" r:id="rId99"/>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9" autoAdjust="0"/>
    <p:restoredTop sz="94660"/>
  </p:normalViewPr>
  <p:slideViewPr>
    <p:cSldViewPr>
      <p:cViewPr varScale="1">
        <p:scale>
          <a:sx n="67" d="100"/>
          <a:sy n="67" d="100"/>
        </p:scale>
        <p:origin x="135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E946ED5C-8692-4C73-BEAE-D941866E6C51}" type="datetimeFigureOut">
              <a:rPr lang="cs-CZ" smtClean="0"/>
              <a:pPr/>
              <a:t>1. 10. 2018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55B1CBC-0A8B-4F01-84BC-A02379A7370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6ED5C-8692-4C73-BEAE-D941866E6C51}" type="datetimeFigureOut">
              <a:rPr lang="cs-CZ" smtClean="0"/>
              <a:pPr/>
              <a:t>1. 10. 2018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5B1CBC-0A8B-4F01-84BC-A02379A7370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SOCIOLOGY AND IDEOLOGY</a:t>
            </a:r>
            <a:endParaRPr lang="cs-CZ" dirty="0"/>
          </a:p>
        </p:txBody>
      </p:sp>
      <p:sp>
        <p:nvSpPr>
          <p:cNvPr id="3" name="Podnadpis 2"/>
          <p:cNvSpPr>
            <a:spLocks noGrp="1"/>
          </p:cNvSpPr>
          <p:nvPr>
            <p:ph type="subTitle" idx="1"/>
          </p:nvPr>
        </p:nvSpPr>
        <p:spPr/>
        <p:txBody>
          <a:bodyPr>
            <a:normAutofit/>
          </a:bodyPr>
          <a:lstStyle/>
          <a:p>
            <a:r>
              <a:rPr lang="cs-CZ" dirty="0" smtClean="0"/>
              <a:t>Sociology </a:t>
            </a:r>
            <a:r>
              <a:rPr lang="cs-CZ" dirty="0" err="1" smtClean="0"/>
              <a:t>Dept.FF</a:t>
            </a:r>
            <a:r>
              <a:rPr lang="cs-CZ" dirty="0" smtClean="0"/>
              <a:t> UK Prague </a:t>
            </a:r>
          </a:p>
          <a:p>
            <a:r>
              <a:rPr lang="cs-CZ" dirty="0" smtClean="0"/>
              <a:t>2018</a:t>
            </a:r>
            <a:endParaRPr lang="cs-CZ" dirty="0" smtClean="0"/>
          </a:p>
          <a:p>
            <a:r>
              <a:rPr lang="cs-CZ" dirty="0" err="1" smtClean="0"/>
              <a:t>jiri.bohacek</a:t>
            </a:r>
            <a:r>
              <a:rPr lang="cs-CZ" dirty="0" smtClean="0"/>
              <a:t>@</a:t>
            </a:r>
            <a:r>
              <a:rPr lang="cs-CZ" dirty="0" err="1" smtClean="0"/>
              <a:t>vsem.cz</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fontScale="92500" lnSpcReduction="20000"/>
          </a:bodyPr>
          <a:lstStyle/>
          <a:p>
            <a:pPr>
              <a:buNone/>
            </a:pPr>
            <a:r>
              <a:rPr lang="en-US" b="1" dirty="0" smtClean="0"/>
              <a:t>2.    Basic f</a:t>
            </a:r>
            <a:r>
              <a:rPr lang="en-US" b="1" u="sng" dirty="0" smtClean="0"/>
              <a:t>unctions of ideology</a:t>
            </a:r>
            <a:endParaRPr lang="en-US" dirty="0" smtClean="0"/>
          </a:p>
          <a:p>
            <a:pPr marL="0" indent="0">
              <a:buNone/>
            </a:pPr>
            <a:endParaRPr lang="en-US" dirty="0" smtClean="0"/>
          </a:p>
          <a:p>
            <a:r>
              <a:rPr lang="en-US" dirty="0" smtClean="0"/>
              <a:t>1)   helps explain political phenomena and affairs (crisis, war…)</a:t>
            </a:r>
          </a:p>
          <a:p>
            <a:r>
              <a:rPr lang="en-US" dirty="0" smtClean="0"/>
              <a:t>2)   provides value system and its criteria (what is good or bad)</a:t>
            </a:r>
          </a:p>
          <a:p>
            <a:r>
              <a:rPr lang="en-US" dirty="0" smtClean="0"/>
              <a:t>3)   provides sense of identity and solidarity with some social group</a:t>
            </a:r>
          </a:p>
          <a:p>
            <a:r>
              <a:rPr lang="en-US" dirty="0" smtClean="0"/>
              <a:t>4)   provides basic characteristics of political program and targets</a:t>
            </a:r>
          </a:p>
          <a:p>
            <a:pPr lvl="5"/>
            <a:endParaRPr lang="en-US" dirty="0" smtClean="0"/>
          </a:p>
          <a:p>
            <a:endParaRPr lang="en-US" dirty="0" smtClean="0"/>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Ideological conceptions in history</a:t>
            </a:r>
            <a:endParaRPr lang="en-US" dirty="0"/>
          </a:p>
        </p:txBody>
      </p:sp>
      <p:sp>
        <p:nvSpPr>
          <p:cNvPr id="3" name="Zástupný symbol pro obsah 2"/>
          <p:cNvSpPr>
            <a:spLocks noGrp="1"/>
          </p:cNvSpPr>
          <p:nvPr>
            <p:ph idx="1"/>
          </p:nvPr>
        </p:nvSpPr>
        <p:spPr/>
        <p:txBody>
          <a:bodyPr>
            <a:normAutofit/>
          </a:bodyPr>
          <a:lstStyle/>
          <a:p>
            <a:r>
              <a:rPr lang="en-US" b="1" dirty="0" smtClean="0"/>
              <a:t>Liberalisms</a:t>
            </a:r>
          </a:p>
          <a:p>
            <a:r>
              <a:rPr lang="en-US" b="1" dirty="0" smtClean="0"/>
              <a:t>Conservatisms</a:t>
            </a:r>
          </a:p>
          <a:p>
            <a:r>
              <a:rPr lang="en-US" b="1" dirty="0" smtClean="0"/>
              <a:t>Socialisms</a:t>
            </a:r>
          </a:p>
          <a:p>
            <a:r>
              <a:rPr lang="en-US" b="1" dirty="0" smtClean="0"/>
              <a:t>Communism</a:t>
            </a:r>
          </a:p>
          <a:p>
            <a:endParaRPr lang="en-US" dirty="0" smtClean="0"/>
          </a:p>
          <a:p>
            <a:endParaRPr lang="en-US" b="1" u="sng" dirty="0" smtClean="0"/>
          </a:p>
          <a:p>
            <a:endParaRPr lang="en-US" dirty="0"/>
          </a:p>
        </p:txBody>
      </p:sp>
      <p:sp>
        <p:nvSpPr>
          <p:cNvPr id="5" name="TextovéPole 4"/>
          <p:cNvSpPr txBox="1"/>
          <p:nvPr/>
        </p:nvSpPr>
        <p:spPr>
          <a:xfrm>
            <a:off x="4608658" y="2462314"/>
            <a:ext cx="3392366" cy="2862322"/>
          </a:xfrm>
          <a:prstGeom prst="rect">
            <a:avLst/>
          </a:prstGeom>
          <a:noFill/>
        </p:spPr>
        <p:txBody>
          <a:bodyPr wrap="square" rtlCol="0">
            <a:spAutoFit/>
          </a:bodyPr>
          <a:lstStyle/>
          <a:p>
            <a:pPr algn="ctr"/>
            <a:r>
              <a:rPr lang="en-US" sz="3600" dirty="0" smtClean="0"/>
              <a:t>Freedom, Equality, Fraternity</a:t>
            </a:r>
          </a:p>
          <a:p>
            <a:pPr algn="ctr"/>
            <a:r>
              <a:rPr lang="en-US" sz="3600" dirty="0" smtClean="0"/>
              <a:t>and</a:t>
            </a:r>
          </a:p>
          <a:p>
            <a:pPr algn="ctr"/>
            <a:r>
              <a:rPr lang="en-US" sz="3600" dirty="0" smtClean="0"/>
              <a:t>Order</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Ideological conceptions in history</a:t>
            </a:r>
            <a:endParaRPr lang="en-US" dirty="0"/>
          </a:p>
        </p:txBody>
      </p:sp>
      <p:sp>
        <p:nvSpPr>
          <p:cNvPr id="3" name="Zástupný symbol pro obsah 2"/>
          <p:cNvSpPr>
            <a:spLocks noGrp="1"/>
          </p:cNvSpPr>
          <p:nvPr>
            <p:ph idx="1"/>
          </p:nvPr>
        </p:nvSpPr>
        <p:spPr>
          <a:xfrm>
            <a:off x="457200" y="1600200"/>
            <a:ext cx="8472518" cy="4525963"/>
          </a:xfrm>
        </p:spPr>
        <p:txBody>
          <a:bodyPr>
            <a:normAutofit fontScale="85000" lnSpcReduction="20000"/>
          </a:bodyPr>
          <a:lstStyle/>
          <a:p>
            <a:pPr>
              <a:buNone/>
            </a:pPr>
            <a:r>
              <a:rPr lang="en-US" b="1" dirty="0" smtClean="0"/>
              <a:t>Main ideologies with political impact</a:t>
            </a:r>
            <a:endParaRPr lang="en-US" dirty="0" smtClean="0"/>
          </a:p>
          <a:p>
            <a:r>
              <a:rPr lang="en-US" b="1" u="sng" dirty="0" smtClean="0"/>
              <a:t>Liberalism:</a:t>
            </a:r>
            <a:endParaRPr lang="en-US" dirty="0" smtClean="0"/>
          </a:p>
          <a:p>
            <a:pPr>
              <a:buNone/>
            </a:pPr>
            <a:r>
              <a:rPr lang="en-US" b="1" i="1" dirty="0" smtClean="0"/>
              <a:t>liberty = freedom – central value is freedom of individual and accent on individuality</a:t>
            </a:r>
            <a:endParaRPr lang="en-US" dirty="0" smtClean="0"/>
          </a:p>
          <a:p>
            <a:r>
              <a:rPr lang="en-US" dirty="0" smtClean="0"/>
              <a:t> </a:t>
            </a:r>
            <a:r>
              <a:rPr lang="en-US" b="1" u="sng" dirty="0" smtClean="0"/>
              <a:t>Conservatism</a:t>
            </a:r>
          </a:p>
          <a:p>
            <a:pPr>
              <a:buNone/>
            </a:pPr>
            <a:r>
              <a:rPr lang="en-US" b="1" i="1" dirty="0" smtClean="0"/>
              <a:t>Accent on tradition, history, family, order, authority = value „an </a:t>
            </a:r>
            <a:r>
              <a:rPr lang="en-US" b="1" i="1" dirty="0" err="1" smtClean="0"/>
              <a:t>sich</a:t>
            </a:r>
            <a:r>
              <a:rPr lang="en-US" b="1" i="1" dirty="0" smtClean="0"/>
              <a:t>“</a:t>
            </a:r>
          </a:p>
          <a:p>
            <a:r>
              <a:rPr lang="en-US" b="1" u="sng" dirty="0" smtClean="0"/>
              <a:t>Socialism</a:t>
            </a:r>
            <a:endParaRPr lang="en-US" dirty="0" smtClean="0"/>
          </a:p>
          <a:p>
            <a:pPr>
              <a:buNone/>
            </a:pPr>
            <a:r>
              <a:rPr lang="en-US" b="1" i="1" dirty="0" smtClean="0"/>
              <a:t> ideal of  social justice and brotherhood</a:t>
            </a:r>
          </a:p>
          <a:p>
            <a:r>
              <a:rPr lang="en-US" b="1" u="sng" dirty="0" smtClean="0"/>
              <a:t>Communism</a:t>
            </a:r>
          </a:p>
          <a:p>
            <a:pPr>
              <a:buNone/>
            </a:pPr>
            <a:r>
              <a:rPr lang="en-US" b="1" i="1" dirty="0" smtClean="0"/>
              <a:t>Ideal of common ownership and classless society</a:t>
            </a:r>
            <a:endParaRPr lang="en-US" dirty="0" smtClean="0"/>
          </a:p>
          <a:p>
            <a:endParaRPr lang="en-US" dirty="0" smtClean="0"/>
          </a:p>
          <a:p>
            <a:endParaRPr lang="en-US" dirty="0" smtClean="0"/>
          </a:p>
          <a:p>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fontScale="70000" lnSpcReduction="20000"/>
          </a:bodyPr>
          <a:lstStyle/>
          <a:p>
            <a:endParaRPr lang="en-US" dirty="0" smtClean="0"/>
          </a:p>
          <a:p>
            <a:pPr marL="0" indent="0">
              <a:buNone/>
            </a:pPr>
            <a:r>
              <a:rPr lang="en-US" sz="4600" b="1" dirty="0" smtClean="0"/>
              <a:t>Typology:</a:t>
            </a:r>
          </a:p>
          <a:p>
            <a:r>
              <a:rPr lang="en-US" b="1" dirty="0" smtClean="0"/>
              <a:t>Linear</a:t>
            </a:r>
            <a:r>
              <a:rPr lang="en-US" dirty="0" smtClean="0"/>
              <a:t> - Communism - Socialism - Liberalism - Conservatism - Fascism</a:t>
            </a:r>
          </a:p>
          <a:p>
            <a:r>
              <a:rPr lang="en-US" dirty="0" smtClean="0"/>
              <a:t> Division on Left and Right (comes from French Revolution) – based on radicalism (Left) and conservatism (Right). Base on relation of ideology to equality.</a:t>
            </a:r>
          </a:p>
          <a:p>
            <a:r>
              <a:rPr lang="en-US" b="1" dirty="0" smtClean="0"/>
              <a:t>U- scheme</a:t>
            </a:r>
            <a:r>
              <a:rPr lang="en-US" dirty="0" smtClean="0"/>
              <a:t> - there is shown, that extreme ideologies (communism, fascism) are similar in building a totality.</a:t>
            </a:r>
          </a:p>
          <a:p>
            <a:r>
              <a:rPr lang="en-US" b="1" dirty="0" smtClean="0"/>
              <a:t>Scheme Authority - Freedom</a:t>
            </a:r>
            <a:r>
              <a:rPr lang="en-US" dirty="0" smtClean="0"/>
              <a:t> - division to Left and Right is not sufficient. Social democracy – free left, anarchic</a:t>
            </a:r>
            <a:r>
              <a:rPr lang="cs-CZ" dirty="0" smtClean="0"/>
              <a:t> </a:t>
            </a:r>
            <a:r>
              <a:rPr lang="en-US" dirty="0" smtClean="0"/>
              <a:t>capitalism – free right, Stalinism – left authority x Nazism – right authority</a:t>
            </a:r>
          </a:p>
          <a:p>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a:bodyPr>
          <a:lstStyle/>
          <a:p>
            <a:pPr>
              <a:buNone/>
            </a:pPr>
            <a:r>
              <a:rPr lang="en-US" b="1" dirty="0" smtClean="0"/>
              <a:t>3.    </a:t>
            </a:r>
            <a:r>
              <a:rPr lang="en-US" b="1" u="sng" dirty="0" err="1" smtClean="0"/>
              <a:t>Politolog</a:t>
            </a:r>
            <a:r>
              <a:rPr lang="cs-CZ" b="1" u="sng" dirty="0" smtClean="0"/>
              <a:t>y</a:t>
            </a:r>
            <a:r>
              <a:rPr lang="en-US" b="1" u="sng" dirty="0" smtClean="0"/>
              <a:t> triangle</a:t>
            </a:r>
            <a:endParaRPr lang="en-US" dirty="0" smtClean="0"/>
          </a:p>
          <a:p>
            <a:r>
              <a:rPr lang="en-US" dirty="0" smtClean="0"/>
              <a:t>Development of western democracy was ruled by 3 ideological conceptions: </a:t>
            </a:r>
            <a:r>
              <a:rPr lang="en-US" b="1" i="1" dirty="0" smtClean="0"/>
              <a:t>liberalism, conservatism and socialism</a:t>
            </a:r>
            <a:endParaRPr lang="en-US" dirty="0" smtClean="0"/>
          </a:p>
          <a:p>
            <a:r>
              <a:rPr lang="en-US" dirty="0" smtClean="0"/>
              <a:t>But it was affected by anti democratic ideologies: </a:t>
            </a:r>
            <a:r>
              <a:rPr lang="en-US" b="1" i="1" dirty="0" smtClean="0"/>
              <a:t>anarchism, communism, fascism</a:t>
            </a:r>
            <a:endParaRPr lang="en-US" dirty="0" smtClean="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Functioning of ideology in society</a:t>
            </a:r>
            <a:endParaRPr lang="en-US" dirty="0"/>
          </a:p>
        </p:txBody>
      </p:sp>
      <p:sp>
        <p:nvSpPr>
          <p:cNvPr id="3" name="Zástupný symbol pro obsah 2"/>
          <p:cNvSpPr>
            <a:spLocks noGrp="1"/>
          </p:cNvSpPr>
          <p:nvPr>
            <p:ph idx="1"/>
          </p:nvPr>
        </p:nvSpPr>
        <p:spPr/>
        <p:txBody>
          <a:bodyPr>
            <a:normAutofit/>
          </a:bodyPr>
          <a:lstStyle/>
          <a:p>
            <a:pPr marL="0" indent="0">
              <a:buNone/>
            </a:pPr>
            <a:r>
              <a:rPr lang="en-US" dirty="0" smtClean="0"/>
              <a:t>Open and hidden manifestation of ideology</a:t>
            </a:r>
            <a:endParaRPr lang="en-US" dirty="0"/>
          </a:p>
        </p:txBody>
      </p:sp>
      <p:pic>
        <p:nvPicPr>
          <p:cNvPr id="11265" name="Picture 1"/>
          <p:cNvPicPr>
            <a:picLocks noChangeAspect="1" noChangeArrowheads="1"/>
          </p:cNvPicPr>
          <p:nvPr/>
        </p:nvPicPr>
        <p:blipFill>
          <a:blip r:embed="rId2"/>
          <a:srcRect/>
          <a:stretch>
            <a:fillRect/>
          </a:stretch>
        </p:blipFill>
        <p:spPr bwMode="auto">
          <a:xfrm>
            <a:off x="1500166" y="2928934"/>
            <a:ext cx="2090748" cy="3136122"/>
          </a:xfrm>
          <a:prstGeom prst="rect">
            <a:avLst/>
          </a:prstGeom>
          <a:noFill/>
          <a:ln w="9525">
            <a:noFill/>
            <a:miter lim="800000"/>
            <a:headEnd/>
            <a:tailEnd/>
          </a:ln>
          <a:effectLst/>
        </p:spPr>
      </p:pic>
      <p:pic>
        <p:nvPicPr>
          <p:cNvPr id="11269" name="Picture 5" descr="https://encrypted-tbn1.gstatic.com/images?q=tbn:ANd9GcR6WZNPFdK6o6aTq43TthBVffk2nreZ1MBnaguaSVxN6IvE3k-v"/>
          <p:cNvPicPr>
            <a:picLocks noChangeAspect="1" noChangeArrowheads="1"/>
          </p:cNvPicPr>
          <p:nvPr/>
        </p:nvPicPr>
        <p:blipFill>
          <a:blip r:embed="rId3"/>
          <a:srcRect/>
          <a:stretch>
            <a:fillRect/>
          </a:stretch>
        </p:blipFill>
        <p:spPr bwMode="auto">
          <a:xfrm>
            <a:off x="4500562" y="3286124"/>
            <a:ext cx="2643206" cy="3304008"/>
          </a:xfrm>
          <a:prstGeom prst="rect">
            <a:avLst/>
          </a:prstGeom>
          <a:noFill/>
        </p:spPr>
      </p:pic>
      <p:sp>
        <p:nvSpPr>
          <p:cNvPr id="7" name="TextovéPole 6"/>
          <p:cNvSpPr txBox="1"/>
          <p:nvPr/>
        </p:nvSpPr>
        <p:spPr>
          <a:xfrm>
            <a:off x="1643042" y="6072206"/>
            <a:ext cx="1673856" cy="369332"/>
          </a:xfrm>
          <a:prstGeom prst="rect">
            <a:avLst/>
          </a:prstGeom>
          <a:noFill/>
        </p:spPr>
        <p:txBody>
          <a:bodyPr wrap="none" rtlCol="0">
            <a:spAutoFit/>
          </a:bodyPr>
          <a:lstStyle/>
          <a:p>
            <a:r>
              <a:rPr lang="cs-CZ" dirty="0" smtClean="0"/>
              <a:t>Norbert </a:t>
            </a:r>
            <a:r>
              <a:rPr lang="cs-CZ" dirty="0" err="1" smtClean="0"/>
              <a:t>Wiener</a:t>
            </a:r>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en-US" dirty="0" smtClean="0"/>
              <a:t>Cybernetics </a:t>
            </a:r>
          </a:p>
          <a:p>
            <a:pPr>
              <a:buNone/>
            </a:pPr>
            <a:r>
              <a:rPr lang="en-US" dirty="0" smtClean="0"/>
              <a:t>Close system – information flow</a:t>
            </a:r>
          </a:p>
          <a:p>
            <a:pPr>
              <a:buNone/>
            </a:pPr>
            <a:r>
              <a:rPr lang="en-US" dirty="0" smtClean="0"/>
              <a:t>Information x Entropy of system</a:t>
            </a:r>
          </a:p>
          <a:p>
            <a:pPr>
              <a:buNone/>
            </a:pPr>
            <a:r>
              <a:rPr lang="en-US" dirty="0" smtClean="0"/>
              <a:t>Theory of feedback</a:t>
            </a:r>
          </a:p>
          <a:p>
            <a:pPr>
              <a:buNone/>
            </a:pPr>
            <a:r>
              <a:rPr lang="en-US" dirty="0" smtClean="0"/>
              <a:t>Karl </a:t>
            </a:r>
            <a:r>
              <a:rPr lang="en-US" dirty="0" err="1" smtClean="0"/>
              <a:t>Wolfgand</a:t>
            </a:r>
            <a:r>
              <a:rPr lang="en-US" dirty="0" smtClean="0"/>
              <a:t> Deutsch </a:t>
            </a:r>
          </a:p>
          <a:p>
            <a:pPr>
              <a:buNone/>
            </a:pPr>
            <a:r>
              <a:rPr lang="en-US" dirty="0" smtClean="0"/>
              <a:t>„Nerves of government“</a:t>
            </a:r>
          </a:p>
          <a:p>
            <a:pPr>
              <a:buNone/>
            </a:pPr>
            <a:r>
              <a:rPr lang="en-US" dirty="0" smtClean="0"/>
              <a:t>Application of cybernetics on politics</a:t>
            </a:r>
          </a:p>
          <a:p>
            <a:pPr>
              <a:buNone/>
            </a:pPr>
            <a:r>
              <a:rPr lang="en-US" dirty="0" smtClean="0"/>
              <a:t>Talcott Parsons </a:t>
            </a:r>
          </a:p>
          <a:p>
            <a:pPr>
              <a:buNone/>
            </a:pPr>
            <a:r>
              <a:rPr lang="en-US" dirty="0" smtClean="0"/>
              <a:t>Keeping of system equilibrium</a:t>
            </a:r>
          </a:p>
          <a:p>
            <a:pPr>
              <a:buNone/>
            </a:pPr>
            <a:r>
              <a:rPr lang="en-US" dirty="0" smtClean="0"/>
              <a:t>Self-preservation</a:t>
            </a:r>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35842" name="AutoShape 2" descr="data:image/jpeg;base64,/9j/4AAQSkZJRgABAQAAAQABAAD/2wCEAAkGBhQSERUUEhQVFRUVFxcVFxYVGBQaFxcYGhgYFxQXFxcYHCYeFxkjGhQXHy8gJCcpLCwsFx8xNTAqNSYrLCkBCQoKBQUFDQUFDSkYEhgpKSkpKSkpKSkpKSkpKSkpKSkpKSkpKSkpKSkpKSkpKSkpKSkpKSkpKSkpKSkpKSkpKf/AABEIAQ0AuwMBIgACEQEDEQH/xAAcAAABBAMBAAAAAAAAAAAAAAAFAAQGBwECAwj/xABJEAABAwIDBAQHDQcDBAMAAAABAAIDBBESITEFBkFRE2FxgQciMpGhsfAUNDVSVHOCkrPBwtHSFiMkJUJygzOy4RdDU/EIFZP/xAAUAQEAAAAAAAAAAAAAAAAAAAAA/8QAFBEBAAAAAAAAAAAAAAAAAAAAAP/aAAwDAQACEQMRAD8ALb0b5VkVZPHHO5rGPs0YYzYWHNt+KGjf6u+UO+rF+hcd8x/H1Hzn4WoIgPnf+u+UO+rF+hYG/wDXfKHfUi/QgJWQEB8b/V3yh31Iv0Lb9vK75Q76sX6FH1kID/7eV3yh31Yv0LP7eV3yh31Yv0KMVda2MXcewDUpiyunlJEUeEcz4x/IIJr+3ld8od9WL9C4v8I9WPKqrdrYf0qGzbPneSHPIA1tlnyy1P5obNsnPi48+GtteSCxD4Rqv5V6If0rDfCHWnSpJ7GxfpVXy7PcFwGNmhLbX70Ftft9XfKHfUi/QtDv/X/KHfUi/Qq0j3imYbXDv7h1DvTqPex2rohY6WPpzQWF+31f8od9SL9Cwd/6/wCUO+rF+hQxu9ER+MO0fkiMFQ14xNIIQSF2/wDX/KXfVi/QsDwgV/yl31Iv0IE4LWyCQf8AUCv+UO+pF+hL/qBX/KXfUi/QgFlkNQHhv/X/ACh31Yv0LYb/ANd8od9WL9CAWSIQXpuTtCSeiikldie7HdxAF7PcBkABoAjijXg5+DoP8n2r1JUFHb5e/wCo+c/C1BCjO+h/j6j5z7moJdAitgFpiWwKDIW7QTkBcnIDmtET2IDi8Vtych1dfmQNqTdhuPHO7Eb3DOY6+XD0qQw7ILrBgwDlbXrPdki+zNgjy5Dc5d2uiO+5wdG25XQRCo3cAuMwGjvJORt3klMXbvgcOu2XG+Ed2SmckZF78LEee/mTQUrgcRzN72ysTmR60EC2lu2G3OtwDfmDz8/osoxW7HdiFxly6uffwVvVNM1w04A24ZG9j3lC67Y0bQSbZ5kcRfggqgbDLjcg8OHdb25LpDuvJI6wB4+gXPmCsRtFGHFxAN8Nm26iDblY3TatfYDCMFjlb0/f50ENO6RFsQtxI1cc7WtwXam2QIycBcOomwv5rlGqi58oZ6m5Nje56+vNM5XhtgfJOXW08/zCBuKgjVdI5bprPP42Hj359iZGpLTf08EBwOWwTakqA4dachBlYstrLFkF1eDr4Og/yfavUkUc8HnwdB/k+0epGgovfP3/AFPzn4WoGUc309/1Hzn4WoGg1C3CwAtmoN2Nubc1YW7mwhEwX8s5n8lGd09m9JLiOjM+/grJhg5cEChgtnZdDERbLNPaSmv2ehOKinyyQR9+vZkbprI3O/mCKTUmuHnpz0QuoNrhBykYCCfX+aZVEGLLX808jFxxSkZkfjDlyQCTC1rTkL8ed87IfUUoOdr8be3VmilY7CzhcG1/S09nDvQSq2iLk9o7Cc236tM+SBvtKJpYCLc76eLln/xzChm1azC7C6+pDuVwbXHo86kG0aoYcs7XewZfSZrw9RKhm1HY3HD5OQ7PiX7su5Bs2p4Hhx5f8epc5yczxB8Ye3PXtCaxvPHhl7doy8ydRSAusdHtIHaNPRdB32fV27lIYJw8XHeopHGR5+HrT7YW0bPwHj60EiCylZZQXR4PPg6H/J9o9SNRzwefB0H+T7R6kaCi99ff9R85+EIFdG99T/H1Pzn3NQQNQZXRq0TikgL3taNXOA85QWDujs4shabZnxj2n/hSmNltU0oKZzGAcBwT5pN0D+nyHLrW8siaOquGnDqTSqqSxpt7XQKoqRmR1oNMcWunBYnqr8dB7epcmy3QZDSDfiP/AGur34c+rTnb2KQtqfbzJnXVVgeY06+YQBNvVwaHD+k2HX7fmoDWbWLTztx5j7+fnRfeStOdiezq1se4qE1tRi4oH79rG2G+V7g8j+RTCUjPkeXp9OaZ9Pa4dkPV3clwmq7cfNxCB6+YYlwqKgixH9NnD1n12Q01N1l1RcWQEzVWJINwdOzUDuTX3WQ4OvmD6kzbMRksB10FnUkmNjXcwD6F2LUL3Vqg+nbzZdp7tPQjFkFxeD0fy+H/ACfaPUjUe3AH8vh+n9o9SFBRO+nv+p+c/C1BgjW+nv8AqfnPwtQVBkKRbn7NMk2PgzPvOQ+9R1pVh7lUobT4uLyT5sh6igk8WgFyU/gbYa2PXoh9Ic0Zw8/MgavkABL/AD8PbqKD7Qkyy0ROqZkb3HV945oNWPGiAcbnXRdjIAbjLkEuy64SRk8Sgce6QDbj3dyH1pxAi/ZwseR71ibTPUeg/khs1Wbm2Y4k+v25II3tqK5IcLHS/XwUN2jTW07wrA2vGJALC5IF9BfsPeotVbPOh1HDR3b7c0EPnvomEgUmqqdvbbUHXtHMIRWU3VZAMWVktWAg2b1pBa3Sugl24U2creoO+4+sKY2UK3Di/fSHky3ncPyU3QXBuD7wh+n9o9SFR/cH3hD9P7R6kCCi98/f9R85+FqCFGd9D/H1Pzn4WoGXIN72tf27FNqHemMsaIySxoa0i1i0jq5FQKpOQzvzAvduevX3LFDtSzr04N3t6Mxg3LiSWkXOjjkRyyKCx5t6+ifbEOq+V+q/NSLYG+DJmXBF8wWk+2iqHbFMYy5k5N2vAJGRLri572m460Zp9oUsYdJ077GRpwMZYsIjNzcZOu51rAZ68EFpVm0g+wGX59XUglXP42eiA0O9EMrGm5MtvGDLWBvnbU3twyT1u0Gv1YcIzOJ+ttcg3JARikufvXGpnFjnn1rj0sj2+I1rGnK93HzDK+S5t2Pc3dJy4HLmL4uKBlPV8ze35IdWbSaDly9F7/f6SjM2xoweBJPK+vDM+u6Zz7sg+S9mXAxxad7epBGazbLc7ixBy/LzILNtpj7XI5g6H0cLqWy7BLcRJZfUHBCM+ByZe5+/JNH7Oic4tke9wIADbu428W17BBGpKXpBjDcuwXHWh9RTi2YsD5rqy6yn2fsxnSzDE62Ud7gnkG6E9Z9Cj1V4VJJb4KNhj0tizt2AWQVnX0mEkjT2zTFzcr81ON4aCOanFXA3AxxLXs+I8ZEekFQnCg5pJFZKCa7h09mSP5kNHdmfWpXdBN2KTo6ZgOrvHPfp6LIw0oLj3B94Q/T+0epCo9uD7wh+n9o9SFBQ2+5/mFT85+FqB3RrfY/zCp+c/C1BAg6x02PTW/8A6Us3O2GG3qHtAbFiDW4WgukJzztisO3ihm51G6WpDGtxAhwdfgD/AFdoNlY9eGNaI2eS0W7eZPXdBE9u7vTVdJJIxzhI2722J8Yh1y0csnEW6whcW6oMhwsGGMjpmm9jcEB3V5XA6hWDsbaWBrmlthwJyBPK/M8OsBaRhn73Bk6QNJFuWI36tbd6CstqbFMjwIGCJzTk5ni2PWSbnPgi1BSTRAGdoc6xvJd7mkNF7dHfVSOSkJcS8BtswOBPO3BO9n00cjC+RocG+K3FYjrPoAQBdnbQMkTHXJuDqLE5m+S7SVpAXXaFXbJpAaMgOQ6go5WVn3oCT9qdaZVO3bXtflwug09X3odJPc5oCVXtVzhYE53vp7BNG4mlrm6gh3eFya3NF6Jot43UgjG8FW6QtllaXtaS14OrQQBcd4PnWu6GyukqMETgWEFx6gPYI9tysZHJhdCSxzfGcOfIjs9a5bk7JwbRaYBeGQG+fkgi+fPMBA52tsoU9FMy98c7nD/82AqqattiVcW/WTWNve7nO9Nh6Gqoq0guPDMoGFk6oaEyyNY3Vxt2DifWuJPJS3crZmRmPW1o4Wyu77kEmY0AADQAALq0LZrFuGILf3B94Q/T+0epCo/uEP4CH6f2j1IEFBb7/CNT85+FqChGt9z/ADCp+c/C1BQgmm4u2I6Zsj3EB1+PK2Xde6cN30p7uL3XF9L6/wDCgksIe0g6HlcHzjRMJt2WGGY45CWRue0GxuW52OWYQWZJ4QqOdpja5uWXPv4XQ/deQS1s8TJnMdgZI0jNrh5L/F5jxT3qrN1905Kx9oQcQ1IyDesngFae7Pg2koqn3Q+pD3tY4YGg54haxceGnDUBBMZt2SR+8mJ4+K0C/fcptVShjMDRYDT8ynD9rYm5IJXVl0Ajadao5PVZ6ottR5Kj8hzQdHOv1rUgArSMErDhbJB3iuXdScuqi0CwJN9OftmmMUmacXGJoxFpN8xwyNkEs2dsz3dG/FZpFi4nyWi1gDzd1Ihurum2kL3Nkx3BaDhLWsGrnXJzPAJhuZsqWWEl8hawvJNrWccrn0WXXfXfJsLDT09r2s48uZKCIb37UElS4tPis8Udwt7dqr/aRu91xxR2pfc2NymM9ODfrQA7E5KzNj0eCCNvJo/NRDZWzcUzB13PYM1YLWoObWLq0LcMXRkaC1txh/Aw/T+0cjyB7ki1FF9P7RyOIPP+/Dv5jVfOfhagoeiW/UttpVXzv4WoO16B0yRENkTATMxeTis6+ljkb9xQppXVj7oLF2DR0tGHxwua1znF5BOZv5IB5Z5LptXbWVgdBwURpvB4KprZHVTmktuWiziPi2JOWXBYf4My24ZXSt7Q05crA6oDI2iBocj6+KaVNXxXPZe6b4WHFM6XkXAC1r6C5PpQyqmIJaeCDSurL3QtzuacTuvqmjjzQdWS25LhJMtX6JtJIg7CZcNsTubGHs1aQe0aH1ri6VaPnuCDxQGKPwkzOhbDEzCWi2K+XWU0EZ8p5LnONyeaabOgazQaog7P209tEDItuVpIMk/bFkevRONlbBNVNgJwsAxPcODRw7SgB7J2y2GpaZMmuaRi5XOvZcFT+CZjvJc13YR9yrDe6pY6qeIhaOP90wD4rMu8k3PehDJSMwSOwkILwDVu1irTd3fySEhs15I+vy29h49hVm7NrIp2CSJwc08uB5EcCgtHc0fwUX0/97kaQfdIWpI/pf73Iwg84+ED4TqvnfwtQNkiOb//AAlVfOn/AGtQCyB5G9dQ9MWPXZkqCS7BksCY22k+ML6cL9WSlezw+13jPjYe10A3EmDS93G4HcBf71PZqqO1+HV6rIBEtTYXOQGQ+9QfbpaXFwI7vv5KT7b2g03OnIX6uzI+dQHam0rG+Xsf+UGr5AM00fU6cUxq9pgjLiuMdVlqgITT5JnJOuUkibuN0G757rrAwkrnHCnsTrIHMTLDq6l1EntzWkea6iMlB2gFz7dwUg2tONn0L7/60ouebbizG9179p6k43e2J0TWzyjxtYmHW/B7uQ5efkoD4QtrmSboyb4fGd/cdB3D1oIm51zdYSSugSf7H23LSyY4nEHiNQ4ciOKYJIPXfg12t7p2ZTzYcJeH3F72Ike026slJ1B/Ar8CUnZL9vIpwg84eED4TqvnfwtUfuj/AIQfhOr+d/C1R66DoFuxcgVu0oCuzNpmG+dgbehPZN9WgEF+aAh4Az0UZ2t0V/3d78bHxe4cEEp2lvYTcA3vxuorW7QcTmUwueawNc0G/ukrvHWWWYdnYtCnLdgnmg0ZVXT6nZdNGbMLSiNOy2qB02lWr6e2idQycAiFJROkcGsBc49Xr5DrQM6KEu0Geluanewd0cDemqAL6tj9Rf8Ap86Ibtbqsg8d1nSa34N/t/NENrVfAcEALeja7YInyvzIBsOZ/pb57Kh6moc97nuN3OJJPWTcqZeEveDpJhA0+LF5XW88Pog27SVCUCSSSQJJJZwIPVPgV+BKX/L9vIpwq18HFS6Pd2me1+Agvu7LIGpeCTdjhbPPJWLSk4G3uThF7gg3txB0KDzn4QfhOr+d/C1R9H/CAf5nV/On/a1R5BsCk+UNFzokcs1H9pVxe6w0CDrtHapfk3JvrQ1IJFAllahy3AQdIJi03abepHaLbFxaQWvoeHnUfAUm2bu6+ZjGtIF2B3jdZKDaZwIuCtYnA8VptLYRpcn1MQdbJnjk9WTQbIpsDdiXE11QwtDs2tPb/UOHYUDzYewHzG/ks+MeP9o49qsTZOz2QttG23MnU9pTehorAIxCyyDSorMLes6KIb17xGngfJli0YDxcdO22vcpFXSXPVoqb8IO3unqOjabshu2/wAZ/wDWfRbuPNBF5JC4lxNySSSdSTmSVqkkgSVl2jp+ayfKA5IFHDbMrrZJyzawQehdyWH9nKc4sNi4nQD3y/V2FxaB5VwDbDxGSsqkH7tmvkt1BB0GoOirnwfQwHYVG6okMYY+VzC12Fxf0swaG2zLszYDNWPTm7G6+SPK8rTj1oPOPhC+E6v538LUACkHhAH8zq/nfwtQEBAx2tU4WZcVHWojtyou+3JD2BBstHlZcVoM0GWBdQViyQKDYKzdpQmk2fSVQGUlMxo+cu6wPdn2BVhdWJ4QNpX2bseAae5zIR3BjfU5BCNkzGSsidIcRdNGXE8bvF7r0VT7DdK8C2XE96860wwYXjJwIcDyINx6QvXe7W2mVdJDUMAtKwOIHB2j29ocCO5A1h3aY0Z3JQfasLY8mqYzusFC9puL32QQbfjbXuWmc9p8d/iM/uOru4Z9tlSJBKmvhG2301WWNN44bxt5F3/cd3kW7GhRZrfSgbNhK7sjA/NbkpWQIlNoz43nTpxyzTJhzQOWlb34rRbkIPRvg5IGwKVxBNnPFg1rrl1RIweKczm7gQeRVg0h8Rv9o58uvNVvuXb9m4RcZl4z6O3vl9/9Txb5ZdaseiP7tn9jeXIcsvMg87b/AMZ/+zq8j/q8j8VqBlhA0PmK9WJIPE1TG5zycLszyKwIXfFd5ivbNkrIPERgd8V3mKyyB3xXeYr25ZKyDxGYXfFd5ithC74p8xXtqyVkHiR0Lviu8xUi3kle4UbSD+7pIm6Hi57vUQvXNlmyDxZIx4bbCcuQPqVx/wDx+3sIMlBLcA3lhJB1/wC6z0Yx9JXglZA1rDZpVd76bZ9yUsso8s+JH/e7IHuzPcrOSQeLXRuJ0d5j7XWXQnkfMV7Rskg8WYHfFPmK1dcf0uPcV7VssWQeJDC8/wBLvMVllI6+h8xXtuyVkHiwRnkfMVlsJ5HzFe0rJIKu3LkcNgUjAH/vHStcY2TPcxvSyuxWiIcACB2g24qy6Rto2C5NmtzIIJyHA5hdkkCSSSQJJJJAkkk32htGOCN0sz2xxtF3PeQGjvKBwko1sjaVRWTNmaHU9Gy5YHtAlqrggPc1wvDCL3Ayc6wPijIyVAkkkkCSSSQJJcqqVzWOc1pe4NJawEAuIFw0FxABJyucs1GJfCJHD78pqqjb/wCSZjDFexIb0kT3gONjYG10EsSXGiqhLGyRt8L2teMQLXWcARdpzBsdCuyBJJIbQ7bbLUVEDWuvT9EHPNsJdIwvwjjcNwk/3hASSSSQJJJJAkkkkCSSSQJR6Hab5dpyRtdaGmgb0g4OmmcHMB/sijv/AJUflkDQScgAST1DMqs90d1p66N89ZJhpauV1UKeMuDpxJ/pipfrgbGI2iNpsbXN9EEgrPCCx83ubZ7RV1BDjcODadgaWh7nzZh2EvbdrA45gZIPUVVLDWQN2pU+6q6SRnQwMY7oIHPIa1zIcw0i9+kkJdYXFkL3u25JR1lSaOmcX01DFFCGR/uIY3ufLPKbWaLBkQDRqRpkVGNubstcyGra+SKBsjYZKpzHGaqdObVlSSRiZGG3azIkk5WBuQv6KUOaHNILSAQQQQQdCCNQtWVTC5zA5pc0AuaCC5odfCXDUA4Ta+tiq3p49oS1EUlJSiGkihdDSCaTo2xXs0zzwDx3+I0YI+RucJJtH5mV0Gzq8MZNFLinlq62obhklDXOZDHBY3deMNJeLNYC7DckIJy0u2nWghxFDRS5WuPdNUzrGsUTu5zwdQFIt5No+56OomxYeihkeDYGxawlvinyswMuK67E2dHT08UMIAjjY1rLWzAGRuNSdb8SVHPCjHUSUbYaaEzOnmije0XDRGD0jy939DD0YaSeDigNbrGQUkLah+OdsUfTEkYhIWhzg62mvem+yttyVNXMIw33LADCXkHFJUAgyBhvbo2DxSbZuJA8kqEbA2fWQyVlIzpjVVFQHy1r2ERshMMeOaN1sLnl7pWxxt8mwvYNKn+wNnupwadsTI6eJsbYC15c94w/vDI0tGF2Ljc4rknNAWVfeGfaP8C6mabOma97z8WGEdI89WJ/RRDmZVYKpXa+2vddW58cUlR00zMLImY7UdK8mJpNrRtqKtjjicbBjLnggsGn3i9zvoKFzTLUyxNMmdujZHHZ8rzY3u9uEDib55Zv9vb0x0zmRhr5p5LmOnhAdI4DIuNyAxgOr3EDt0VW0m9cha+TNldWVLaapqMJEVBEJOjjia94wl2FrnAC9y7E45C8l27WHaU5j2XKxzqcM90yNe+JsrTj6KEVcIL/ABXYnlrcji1BuEBiulrOhdPWVMdBCwYnNgDJJGjk6eYFmLhZseuhKb+DPd7BA2skkndNVNdLIJJZC20hBjxMNm9I2NkbcVhoeFlXG8W7ldPXU2zqqsbK5rWzsEhJpyz94MMubZJJMbBGHG7nNffxSDedVm80ldRNpBGxtTVvnpThu+JkULzHU1IxAXYALNBtdzmjggsA1LcGPE3AAXYrjDYZk30tbioDFvRNtiV8NA58NHGcM1aMnyHjFS/FJGshzAN7DK7Sp2caqjlhomn3DRwyRwNGYrahjHYbn/uQMkA6pH3vcDOTeDyrpTRRQ0jm2hY1kjNJGPt4/SsNnNeXYibjM3QSZrbADlz1WUkkCSSSQJJYuldBrNCHtLXAFrgWkHQgixB7lrTUzY2NYxoaxjQ1rRkGtaLNAHAAABdLpXQZSssXSugytXxggggEEWIOYIOoI4hZuldAgLLKxdK6DKSxdK6AJvNt2aDo2U9LJUSTYmsIsIo3DDYzvvdjLEm4BvhI1IWd1d3BSRuxu6SeUiSeWwGN9gLNH9MbQMLWjQDmSjSV0HKsoo5WFkrGSMdqx7Q5psbi7XAg5gFBKXcOkjqTUtjIfia5rcThExwYIw5kQIY12AAXt2WUguldBEd4PBnBV1jax8tQyVjWsb0T2sAAx6HAXAnGcwbjhZA6bcKd1XPFgFPQhsUDXMfeSSmY3EYGW8aNr5XvdI8nE7IDi5WVdK6BjV1MNHTOe7DHDBHezRYNYwZNa0dQsAOoIVuhsuS8tZUtw1FXgcY//DE0EQw34uaHEuPFzjwAT3bmxfdL6cOfaKOXpXxYb9KWAmEE3ya2Sz7WNy0IsgyksXSugyksXSu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5843" name="Picture 3"/>
          <p:cNvPicPr>
            <a:picLocks noChangeAspect="1" noChangeArrowheads="1"/>
          </p:cNvPicPr>
          <p:nvPr/>
        </p:nvPicPr>
        <p:blipFill>
          <a:blip r:embed="rId2"/>
          <a:srcRect/>
          <a:stretch>
            <a:fillRect/>
          </a:stretch>
        </p:blipFill>
        <p:spPr bwMode="auto">
          <a:xfrm>
            <a:off x="7000892" y="1285860"/>
            <a:ext cx="1781175" cy="2562225"/>
          </a:xfrm>
          <a:prstGeom prst="rect">
            <a:avLst/>
          </a:prstGeom>
          <a:noFill/>
          <a:ln w="9525">
            <a:noFill/>
            <a:miter lim="800000"/>
            <a:headEnd/>
            <a:tailEnd/>
          </a:ln>
          <a:effectLst/>
        </p:spPr>
      </p:pic>
      <p:pic>
        <p:nvPicPr>
          <p:cNvPr id="35845" name="Picture 5" descr="http://www.nndb.com/people/811/000113472/talcott-parsons.jpg"/>
          <p:cNvPicPr>
            <a:picLocks noChangeAspect="1" noChangeArrowheads="1"/>
          </p:cNvPicPr>
          <p:nvPr/>
        </p:nvPicPr>
        <p:blipFill>
          <a:blip r:embed="rId3"/>
          <a:srcRect/>
          <a:stretch>
            <a:fillRect/>
          </a:stretch>
        </p:blipFill>
        <p:spPr bwMode="auto">
          <a:xfrm>
            <a:off x="6858000" y="3781425"/>
            <a:ext cx="2286000" cy="307657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a:bodyPr>
          <a:lstStyle/>
          <a:p>
            <a:pPr>
              <a:buNone/>
            </a:pPr>
            <a:r>
              <a:rPr lang="en-US" dirty="0" smtClean="0"/>
              <a:t>Theory of communication</a:t>
            </a:r>
          </a:p>
          <a:p>
            <a:pPr>
              <a:buNone/>
            </a:pPr>
            <a:r>
              <a:rPr lang="en-US" dirty="0" smtClean="0"/>
              <a:t>Feedback – system self-regulation</a:t>
            </a:r>
          </a:p>
          <a:p>
            <a:pPr>
              <a:buNone/>
            </a:pPr>
            <a:r>
              <a:rPr lang="en-US" dirty="0" smtClean="0"/>
              <a:t>Information – key element of system</a:t>
            </a:r>
          </a:p>
          <a:p>
            <a:pPr>
              <a:buNone/>
            </a:pPr>
            <a:r>
              <a:rPr lang="en-US" dirty="0" smtClean="0"/>
              <a:t>Value of information depends on particular system</a:t>
            </a:r>
          </a:p>
          <a:p>
            <a:pPr>
              <a:buNone/>
            </a:pPr>
            <a:r>
              <a:rPr lang="en-US" dirty="0" smtClean="0"/>
              <a:t>Mind – set of internal feedbacks of system</a:t>
            </a:r>
          </a:p>
          <a:p>
            <a:pPr>
              <a:buNone/>
            </a:pPr>
            <a:r>
              <a:rPr lang="en-US" dirty="0" smtClean="0"/>
              <a:t>Ideology – assignation of values to information</a:t>
            </a:r>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lnSpcReduction="10000"/>
          </a:bodyPr>
          <a:lstStyle/>
          <a:p>
            <a:pPr>
              <a:buNone/>
            </a:pPr>
            <a:r>
              <a:rPr lang="en-US" dirty="0" smtClean="0"/>
              <a:t>Learning – feedback and information transmission</a:t>
            </a:r>
          </a:p>
          <a:p>
            <a:pPr>
              <a:buNone/>
            </a:pPr>
            <a:r>
              <a:rPr lang="en-US" dirty="0" smtClean="0"/>
              <a:t>Past of system is important for self-preservation – holding back information from the future and present</a:t>
            </a:r>
          </a:p>
          <a:p>
            <a:pPr>
              <a:buNone/>
            </a:pPr>
            <a:r>
              <a:rPr lang="en-US" dirty="0" smtClean="0"/>
              <a:t>System preservation – degeneration</a:t>
            </a:r>
          </a:p>
          <a:p>
            <a:pPr>
              <a:buNone/>
            </a:pPr>
            <a:r>
              <a:rPr lang="en-US" dirty="0" smtClean="0"/>
              <a:t>Plural systems are flexible</a:t>
            </a:r>
          </a:p>
          <a:p>
            <a:pPr>
              <a:buNone/>
            </a:pPr>
            <a:r>
              <a:rPr lang="en-US" dirty="0" smtClean="0"/>
              <a:t>System without memory – self-control automat without will</a:t>
            </a:r>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a:bodyPr>
          <a:lstStyle/>
          <a:p>
            <a:pPr>
              <a:buNone/>
            </a:pPr>
            <a:r>
              <a:rPr lang="en-US" dirty="0" smtClean="0"/>
              <a:t>Higher strength of </a:t>
            </a:r>
            <a:r>
              <a:rPr lang="en-US" dirty="0" err="1" smtClean="0"/>
              <a:t>syst</a:t>
            </a:r>
            <a:r>
              <a:rPr lang="cs-CZ" dirty="0" smtClean="0"/>
              <a:t>e</a:t>
            </a:r>
            <a:r>
              <a:rPr lang="en-US" dirty="0" smtClean="0"/>
              <a:t>m structure – stagnation</a:t>
            </a:r>
          </a:p>
          <a:p>
            <a:pPr>
              <a:buNone/>
            </a:pPr>
            <a:r>
              <a:rPr lang="en-US" dirty="0" smtClean="0"/>
              <a:t>Sanctions for keeping system work only short time</a:t>
            </a:r>
          </a:p>
          <a:p>
            <a:pPr>
              <a:buNone/>
            </a:pPr>
            <a:r>
              <a:rPr lang="en-US" dirty="0" smtClean="0"/>
              <a:t>Bernard (Baruch) </a:t>
            </a:r>
            <a:r>
              <a:rPr lang="en-US" dirty="0" err="1" smtClean="0"/>
              <a:t>Susser</a:t>
            </a:r>
            <a:r>
              <a:rPr lang="en-US" dirty="0" smtClean="0"/>
              <a:t> – selective deafness – selection only information supporting system</a:t>
            </a:r>
          </a:p>
          <a:p>
            <a:pPr>
              <a:buNone/>
            </a:pPr>
            <a:r>
              <a:rPr lang="en-US" dirty="0" smtClean="0"/>
              <a:t>One-way communication of totalitarian system</a:t>
            </a:r>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1748" name="Picture 4" descr="http://www.biu.ac.il/academic_freedom/cv_html/BernardSusser_html_42f5860f.jpg"/>
          <p:cNvPicPr>
            <a:picLocks noChangeAspect="1" noChangeArrowheads="1"/>
          </p:cNvPicPr>
          <p:nvPr/>
        </p:nvPicPr>
        <p:blipFill>
          <a:blip r:embed="rId2"/>
          <a:srcRect/>
          <a:stretch>
            <a:fillRect/>
          </a:stretch>
        </p:blipFill>
        <p:spPr bwMode="auto">
          <a:xfrm>
            <a:off x="642910" y="5286388"/>
            <a:ext cx="1143000" cy="12477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Content</a:t>
            </a: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smtClean="0"/>
              <a:t>Ideology conceptions, relation ideology to social reality, to social mind, worldview</a:t>
            </a:r>
          </a:p>
          <a:p>
            <a:r>
              <a:rPr lang="en-US" dirty="0" smtClean="0"/>
              <a:t> Ideological conception in history, faith of ideological conceptions</a:t>
            </a:r>
          </a:p>
          <a:p>
            <a:r>
              <a:rPr lang="en-US" dirty="0" smtClean="0"/>
              <a:t> </a:t>
            </a:r>
            <a:r>
              <a:rPr lang="cs-CZ" dirty="0" err="1" smtClean="0"/>
              <a:t>Functions</a:t>
            </a:r>
            <a:r>
              <a:rPr lang="en-US" dirty="0" smtClean="0"/>
              <a:t> </a:t>
            </a:r>
            <a:r>
              <a:rPr lang="en-US" dirty="0" smtClean="0"/>
              <a:t>of ideology in society, its manifestation open and hidden</a:t>
            </a:r>
          </a:p>
          <a:p>
            <a:r>
              <a:rPr lang="en-US" dirty="0" smtClean="0"/>
              <a:t> Ideology, mind and language. Language as the bearer of ideology, ideology in text</a:t>
            </a:r>
          </a:p>
          <a:p>
            <a:r>
              <a:rPr lang="en-US" dirty="0" smtClean="0"/>
              <a:t> Text reproduction of ideology, process of emptying of word meaning, </a:t>
            </a:r>
            <a:r>
              <a:rPr lang="en-US" dirty="0" err="1" smtClean="0"/>
              <a:t>proces</a:t>
            </a:r>
            <a:r>
              <a:rPr lang="cs-CZ" dirty="0" smtClean="0"/>
              <a:t>s</a:t>
            </a:r>
            <a:r>
              <a:rPr lang="en-US" dirty="0" smtClean="0"/>
              <a:t> of spread of ideology in social mind with help of text.</a:t>
            </a:r>
          </a:p>
          <a:p>
            <a:r>
              <a:rPr lang="en-US" dirty="0" smtClean="0"/>
              <a:t> Validity and Facticity in social discourse, replace of objectivity by </a:t>
            </a:r>
            <a:r>
              <a:rPr lang="en-US" dirty="0" err="1" smtClean="0"/>
              <a:t>intersubjectivity</a:t>
            </a:r>
            <a:r>
              <a:rPr lang="en-US" dirty="0" smtClean="0"/>
              <a:t>, redundancy of truth.</a:t>
            </a:r>
          </a:p>
          <a:p>
            <a:endParaRPr lang="en-US" dirty="0"/>
          </a:p>
        </p:txBody>
      </p:sp>
    </p:spTree>
    <p:extLst>
      <p:ext uri="{BB962C8B-B14F-4D97-AF65-F5344CB8AC3E}">
        <p14:creationId xmlns:p14="http://schemas.microsoft.com/office/powerpoint/2010/main" val="27359864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en-US" dirty="0" smtClean="0"/>
              <a:t>Particular and total ideology- Karl Mannheim</a:t>
            </a:r>
          </a:p>
          <a:p>
            <a:pPr>
              <a:buNone/>
            </a:pPr>
            <a:r>
              <a:rPr lang="en-US" dirty="0" smtClean="0"/>
              <a:t>		</a:t>
            </a:r>
          </a:p>
          <a:p>
            <a:pPr>
              <a:buNone/>
            </a:pPr>
            <a:endParaRPr lang="en-US" dirty="0" smtClean="0"/>
          </a:p>
          <a:p>
            <a:pPr>
              <a:buNone/>
            </a:pPr>
            <a:r>
              <a:rPr lang="en-US" dirty="0" smtClean="0"/>
              <a:t>				</a:t>
            </a:r>
            <a:r>
              <a:rPr lang="en-US" sz="2000" b="1" dirty="0" smtClean="0"/>
              <a:t>Particular ideology </a:t>
            </a:r>
            <a:r>
              <a:rPr lang="en-US" sz="2000" dirty="0" smtClean="0"/>
              <a:t>– set of minds, opinions,			o k	I can tell about: I DON´T BELIVE THIS (I recognize a lie)</a:t>
            </a:r>
          </a:p>
          <a:p>
            <a:pPr>
              <a:buNone/>
            </a:pPr>
            <a:r>
              <a:rPr lang="en-US" dirty="0" smtClean="0"/>
              <a:t>				</a:t>
            </a:r>
            <a:r>
              <a:rPr lang="en-US" sz="2400" b="1" dirty="0" smtClean="0"/>
              <a:t>Total ideology – </a:t>
            </a:r>
            <a:r>
              <a:rPr lang="en-US" sz="2400" dirty="0" smtClean="0"/>
              <a:t>structure of mind is anchored in wo 				in worldview (and supported 					by  language code – author)</a:t>
            </a:r>
          </a:p>
          <a:p>
            <a:pPr>
              <a:buNone/>
            </a:pPr>
            <a:r>
              <a:rPr lang="en-US" sz="2400" dirty="0" smtClean="0"/>
              <a:t>				since the times Enlightenment is in the center of the world men´s mind and pull in whole world -  total ideology which is historicized and class related = class mind</a:t>
            </a: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31746" name="Picture 2" descr="http://upload.wikimedia.org/wikipedia/commons/thumb/c/c7/Karl_Mannheim_1893-1947.png/220px-Karl_Mannheim_1893-1947.png"/>
          <p:cNvPicPr>
            <a:picLocks noChangeAspect="1" noChangeArrowheads="1"/>
          </p:cNvPicPr>
          <p:nvPr/>
        </p:nvPicPr>
        <p:blipFill>
          <a:blip r:embed="rId2"/>
          <a:srcRect/>
          <a:stretch>
            <a:fillRect/>
          </a:stretch>
        </p:blipFill>
        <p:spPr bwMode="auto">
          <a:xfrm>
            <a:off x="571472" y="2285992"/>
            <a:ext cx="2095500" cy="2867025"/>
          </a:xfrm>
          <a:prstGeom prst="rect">
            <a:avLst/>
          </a:prstGeom>
          <a:noFill/>
        </p:spPr>
      </p:pic>
      <p:sp>
        <p:nvSpPr>
          <p:cNvPr id="6" name="TextovéPole 5"/>
          <p:cNvSpPr txBox="1"/>
          <p:nvPr/>
        </p:nvSpPr>
        <p:spPr>
          <a:xfrm>
            <a:off x="4357686" y="2500306"/>
            <a:ext cx="3553345" cy="584775"/>
          </a:xfrm>
          <a:prstGeom prst="rect">
            <a:avLst/>
          </a:prstGeom>
          <a:noFill/>
        </p:spPr>
        <p:txBody>
          <a:bodyPr wrap="none" rtlCol="0">
            <a:spAutoFit/>
          </a:bodyPr>
          <a:lstStyle/>
          <a:p>
            <a:r>
              <a:rPr lang="cs-CZ" sz="3200" dirty="0" smtClean="0"/>
              <a:t>Ideology and Utopia</a:t>
            </a:r>
            <a:endParaRPr lang="cs-CZ" sz="3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a:xfrm>
            <a:off x="142844" y="1999381"/>
            <a:ext cx="8229600" cy="4525963"/>
          </a:xfrm>
        </p:spPr>
        <p:txBody>
          <a:bodyPr>
            <a:normAutofit fontScale="92500" lnSpcReduction="10000"/>
          </a:bodyPr>
          <a:lstStyle/>
          <a:p>
            <a:pPr>
              <a:buNone/>
            </a:pPr>
            <a:r>
              <a:rPr lang="en-US" b="1" dirty="0" smtClean="0"/>
              <a:t>Communication code </a:t>
            </a:r>
            <a:endParaRPr lang="en-US" dirty="0" smtClean="0"/>
          </a:p>
          <a:p>
            <a:r>
              <a:rPr lang="en-US" dirty="0" smtClean="0"/>
              <a:t>Who controls the code, </a:t>
            </a:r>
          </a:p>
          <a:p>
            <a:pPr>
              <a:buNone/>
            </a:pPr>
            <a:r>
              <a:rPr lang="en-US" dirty="0" smtClean="0"/>
              <a:t>controls communication</a:t>
            </a:r>
          </a:p>
          <a:p>
            <a:r>
              <a:rPr lang="en-US" dirty="0" smtClean="0"/>
              <a:t>Who has information,</a:t>
            </a:r>
          </a:p>
          <a:p>
            <a:pPr>
              <a:buNone/>
            </a:pPr>
            <a:r>
              <a:rPr lang="en-US" dirty="0" smtClean="0"/>
              <a:t>has a power</a:t>
            </a:r>
          </a:p>
          <a:p>
            <a:r>
              <a:rPr lang="en-US" dirty="0" smtClean="0"/>
              <a:t>Language is key element for power exercise</a:t>
            </a:r>
          </a:p>
          <a:p>
            <a:pPr>
              <a:buNone/>
            </a:pPr>
            <a:r>
              <a:rPr lang="en-US" dirty="0" smtClean="0"/>
              <a:t>Communication is human nature</a:t>
            </a:r>
          </a:p>
          <a:p>
            <a:pPr>
              <a:buNone/>
            </a:pPr>
            <a:r>
              <a:rPr lang="en-US" dirty="0" smtClean="0"/>
              <a:t>Human mind has no two step phase – we think only by the language directly</a:t>
            </a:r>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5298" name="Picture 2" descr="http://www.seo-pr.com/wp-content/uploads/2011/02/haroldLasswell-238x300.gif"/>
          <p:cNvPicPr>
            <a:picLocks noChangeAspect="1" noChangeArrowheads="1"/>
          </p:cNvPicPr>
          <p:nvPr/>
        </p:nvPicPr>
        <p:blipFill>
          <a:blip r:embed="rId2"/>
          <a:srcRect/>
          <a:stretch>
            <a:fillRect/>
          </a:stretch>
        </p:blipFill>
        <p:spPr bwMode="auto">
          <a:xfrm>
            <a:off x="6858016" y="1051723"/>
            <a:ext cx="2266950" cy="2857500"/>
          </a:xfrm>
          <a:prstGeom prst="rect">
            <a:avLst/>
          </a:prstGeom>
          <a:noFill/>
        </p:spPr>
      </p:pic>
      <p:sp>
        <p:nvSpPr>
          <p:cNvPr id="6" name="Obdélník 5"/>
          <p:cNvSpPr/>
          <p:nvPr/>
        </p:nvSpPr>
        <p:spPr>
          <a:xfrm>
            <a:off x="6858016" y="4000504"/>
            <a:ext cx="2047868" cy="461665"/>
          </a:xfrm>
          <a:prstGeom prst="rect">
            <a:avLst/>
          </a:prstGeom>
        </p:spPr>
        <p:txBody>
          <a:bodyPr wrap="none">
            <a:spAutoFit/>
          </a:bodyPr>
          <a:lstStyle/>
          <a:p>
            <a:r>
              <a:rPr lang="cs-CZ" sz="2400" dirty="0" err="1" smtClean="0"/>
              <a:t>Harold</a:t>
            </a:r>
            <a:r>
              <a:rPr lang="cs-CZ" sz="2400" dirty="0" smtClean="0"/>
              <a:t> </a:t>
            </a:r>
            <a:r>
              <a:rPr lang="cs-CZ" sz="2400" dirty="0" err="1" smtClean="0"/>
              <a:t>Lasswel</a:t>
            </a:r>
            <a:endParaRPr lang="cs-CZ"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en-US" dirty="0" smtClean="0"/>
              <a:t>Language is given by nature</a:t>
            </a:r>
          </a:p>
          <a:p>
            <a:pPr>
              <a:buNone/>
            </a:pPr>
            <a:r>
              <a:rPr lang="en-US" dirty="0" smtClean="0"/>
              <a:t>Speech exceed a individual (is social)</a:t>
            </a:r>
          </a:p>
          <a:p>
            <a:pPr>
              <a:buNone/>
            </a:pPr>
            <a:endParaRPr lang="en-US" dirty="0" smtClean="0"/>
          </a:p>
          <a:p>
            <a:pPr>
              <a:buNone/>
            </a:pPr>
            <a:r>
              <a:rPr lang="en-US" dirty="0" smtClean="0"/>
              <a:t>Use of language is ARBITRARY (Ferdinand de Saussure) assigning meanings is under condition of consensus </a:t>
            </a:r>
            <a:r>
              <a:rPr lang="en-US" i="1" dirty="0" smtClean="0"/>
              <a:t>„Course of linguistic general“, 1916</a:t>
            </a:r>
          </a:p>
          <a:p>
            <a:pPr>
              <a:buNone/>
            </a:pPr>
            <a:r>
              <a:rPr lang="en-US" dirty="0" smtClean="0"/>
              <a:t>Abstract terms could exist only in LANGUAGE</a:t>
            </a:r>
          </a:p>
          <a:p>
            <a:pPr>
              <a:buNone/>
            </a:pPr>
            <a:endParaRPr lang="en-US" dirty="0" smtClean="0"/>
          </a:p>
          <a:p>
            <a:pPr>
              <a:buNone/>
            </a:pPr>
            <a:r>
              <a:rPr lang="en-US" dirty="0" smtClean="0"/>
              <a:t>Change of the meaning of the same sign</a:t>
            </a:r>
          </a:p>
          <a:p>
            <a:pPr>
              <a:buNone/>
            </a:pPr>
            <a:r>
              <a:rPr lang="en-US" dirty="0" smtClean="0"/>
              <a:t>„Uplift of right hand could be classified as sign on word, so as Nazi salute“ </a:t>
            </a:r>
            <a:r>
              <a:rPr lang="en-US" dirty="0" err="1" smtClean="0"/>
              <a:t>Váňa</a:t>
            </a:r>
            <a:endParaRPr lang="en-US" dirty="0" smtClean="0"/>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4273" name="Picture 1"/>
          <p:cNvPicPr>
            <a:picLocks noChangeAspect="1" noChangeArrowheads="1"/>
          </p:cNvPicPr>
          <p:nvPr/>
        </p:nvPicPr>
        <p:blipFill>
          <a:blip r:embed="rId2"/>
          <a:srcRect/>
          <a:stretch>
            <a:fillRect/>
          </a:stretch>
        </p:blipFill>
        <p:spPr bwMode="auto">
          <a:xfrm>
            <a:off x="7686675" y="1071546"/>
            <a:ext cx="1457325" cy="177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a:xfrm>
            <a:off x="428596" y="1357298"/>
            <a:ext cx="8229600" cy="4525963"/>
          </a:xfrm>
        </p:spPr>
        <p:txBody>
          <a:bodyPr>
            <a:normAutofit/>
          </a:bodyPr>
          <a:lstStyle/>
          <a:p>
            <a:pPr>
              <a:buNone/>
            </a:pPr>
            <a:r>
              <a:rPr lang="cs-CZ" dirty="0" smtClean="0"/>
              <a:t>Charles </a:t>
            </a:r>
            <a:r>
              <a:rPr lang="cs-CZ" dirty="0" err="1" smtClean="0"/>
              <a:t>Sanders</a:t>
            </a:r>
            <a:r>
              <a:rPr lang="cs-CZ" dirty="0" smtClean="0"/>
              <a:t> </a:t>
            </a:r>
            <a:r>
              <a:rPr lang="cs-CZ" dirty="0" err="1" smtClean="0"/>
              <a:t>Peirce</a:t>
            </a:r>
            <a:endParaRPr lang="cs-CZ" dirty="0" smtClean="0"/>
          </a:p>
          <a:p>
            <a:pPr>
              <a:buNone/>
            </a:pPr>
            <a:endParaRPr lang="cs-CZ" dirty="0" smtClean="0"/>
          </a:p>
          <a:p>
            <a:pPr>
              <a:buNone/>
            </a:pPr>
            <a:endParaRPr lang="cs-CZ"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3250" name="Picture 2" descr="http://upload.wikimedia.org/wikipedia/commons/5/58/Charles_Sanders_Peirce.jpg"/>
          <p:cNvPicPr>
            <a:picLocks noChangeAspect="1" noChangeArrowheads="1"/>
          </p:cNvPicPr>
          <p:nvPr/>
        </p:nvPicPr>
        <p:blipFill>
          <a:blip r:embed="rId2"/>
          <a:srcRect/>
          <a:stretch>
            <a:fillRect/>
          </a:stretch>
        </p:blipFill>
        <p:spPr bwMode="auto">
          <a:xfrm>
            <a:off x="0" y="2228849"/>
            <a:ext cx="3810000" cy="4629151"/>
          </a:xfrm>
          <a:prstGeom prst="rect">
            <a:avLst/>
          </a:prstGeom>
          <a:noFill/>
        </p:spPr>
      </p:pic>
      <p:cxnSp>
        <p:nvCxnSpPr>
          <p:cNvPr id="6" name="Přímá spojnice se šipkou 5"/>
          <p:cNvCxnSpPr/>
          <p:nvPr/>
        </p:nvCxnSpPr>
        <p:spPr>
          <a:xfrm>
            <a:off x="4860032" y="6021288"/>
            <a:ext cx="36004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Přímá spojnice se šipkou 8"/>
          <p:cNvCxnSpPr/>
          <p:nvPr/>
        </p:nvCxnSpPr>
        <p:spPr>
          <a:xfrm flipH="1" flipV="1">
            <a:off x="6582572" y="4225338"/>
            <a:ext cx="8384" cy="178909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ovéPole 9"/>
          <p:cNvSpPr txBox="1"/>
          <p:nvPr/>
        </p:nvSpPr>
        <p:spPr>
          <a:xfrm>
            <a:off x="5711164" y="3690494"/>
            <a:ext cx="1759584" cy="461665"/>
          </a:xfrm>
          <a:prstGeom prst="rect">
            <a:avLst/>
          </a:prstGeom>
          <a:noFill/>
        </p:spPr>
        <p:txBody>
          <a:bodyPr wrap="none" rtlCol="0">
            <a:spAutoFit/>
          </a:bodyPr>
          <a:lstStyle/>
          <a:p>
            <a:r>
              <a:rPr lang="en-US" sz="2400" b="1" dirty="0" err="1" smtClean="0"/>
              <a:t>interpretans</a:t>
            </a:r>
            <a:endParaRPr lang="en-US" sz="2400" b="1" dirty="0"/>
          </a:p>
        </p:txBody>
      </p:sp>
      <p:sp>
        <p:nvSpPr>
          <p:cNvPr id="13" name="TextovéPole 12"/>
          <p:cNvSpPr txBox="1"/>
          <p:nvPr/>
        </p:nvSpPr>
        <p:spPr>
          <a:xfrm>
            <a:off x="6927216" y="4831488"/>
            <a:ext cx="1656351" cy="461665"/>
          </a:xfrm>
          <a:prstGeom prst="rect">
            <a:avLst/>
          </a:prstGeom>
          <a:noFill/>
        </p:spPr>
        <p:txBody>
          <a:bodyPr wrap="none" rtlCol="0">
            <a:spAutoFit/>
          </a:bodyPr>
          <a:lstStyle/>
          <a:p>
            <a:r>
              <a:rPr lang="en-US" sz="2400" i="1" dirty="0" smtClean="0"/>
              <a:t>considering</a:t>
            </a:r>
            <a:endParaRPr lang="en-US" sz="2400" i="1" dirty="0"/>
          </a:p>
        </p:txBody>
      </p:sp>
      <p:sp>
        <p:nvSpPr>
          <p:cNvPr id="14" name="TextovéPole 13"/>
          <p:cNvSpPr txBox="1"/>
          <p:nvPr/>
        </p:nvSpPr>
        <p:spPr>
          <a:xfrm>
            <a:off x="4822988" y="6087607"/>
            <a:ext cx="3854517" cy="461665"/>
          </a:xfrm>
          <a:prstGeom prst="rect">
            <a:avLst/>
          </a:prstGeom>
          <a:noFill/>
        </p:spPr>
        <p:txBody>
          <a:bodyPr wrap="none" rtlCol="0">
            <a:spAutoFit/>
          </a:bodyPr>
          <a:lstStyle/>
          <a:p>
            <a:r>
              <a:rPr lang="en-US" sz="2400" b="1" dirty="0" err="1" smtClean="0"/>
              <a:t>Vehiculum</a:t>
            </a:r>
            <a:r>
              <a:rPr lang="en-US" sz="2400" b="1" dirty="0" smtClean="0"/>
              <a:t> </a:t>
            </a:r>
            <a:r>
              <a:rPr lang="en-US" sz="2400" i="1" dirty="0" smtClean="0"/>
              <a:t>represents</a:t>
            </a:r>
            <a:r>
              <a:rPr lang="en-US" sz="2400" b="1" dirty="0" smtClean="0"/>
              <a:t> Object</a:t>
            </a:r>
            <a:endParaRPr lang="en-US" sz="2400" b="1" dirty="0"/>
          </a:p>
        </p:txBody>
      </p:sp>
      <p:sp>
        <p:nvSpPr>
          <p:cNvPr id="11" name="TextovéPole 10"/>
          <p:cNvSpPr txBox="1"/>
          <p:nvPr/>
        </p:nvSpPr>
        <p:spPr>
          <a:xfrm>
            <a:off x="5148064" y="2715755"/>
            <a:ext cx="2836033" cy="646331"/>
          </a:xfrm>
          <a:prstGeom prst="rect">
            <a:avLst/>
          </a:prstGeom>
          <a:noFill/>
        </p:spPr>
        <p:txBody>
          <a:bodyPr wrap="none" rtlCol="0">
            <a:spAutoFit/>
          </a:bodyPr>
          <a:lstStyle/>
          <a:p>
            <a:r>
              <a:rPr lang="cs-CZ" sz="3600" b="1" dirty="0" smtClean="0"/>
              <a:t>SIGN SCHEME</a:t>
            </a:r>
            <a:endParaRPr lang="cs-CZ" sz="36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en-US" b="1" dirty="0" smtClean="0"/>
              <a:t>Semantics</a:t>
            </a:r>
          </a:p>
          <a:p>
            <a:pPr>
              <a:buNone/>
            </a:pPr>
            <a:r>
              <a:rPr lang="en-US" dirty="0" smtClean="0"/>
              <a:t>Words carry meanings. Connection of meanings give a SENSE</a:t>
            </a:r>
          </a:p>
          <a:p>
            <a:pPr>
              <a:buNone/>
            </a:pPr>
            <a:r>
              <a:rPr lang="en-US" dirty="0" smtClean="0"/>
              <a:t>Ludwig  Wittgenstein </a:t>
            </a:r>
            <a:endParaRPr lang="cs-CZ" dirty="0" smtClean="0"/>
          </a:p>
          <a:p>
            <a:pPr>
              <a:buNone/>
            </a:pPr>
            <a:r>
              <a:rPr lang="en-US" dirty="0" smtClean="0"/>
              <a:t>„</a:t>
            </a:r>
            <a:r>
              <a:rPr lang="en-US" dirty="0" err="1" smtClean="0"/>
              <a:t>Tractatus</a:t>
            </a:r>
            <a:r>
              <a:rPr lang="en-US" dirty="0" smtClean="0"/>
              <a:t> </a:t>
            </a:r>
            <a:r>
              <a:rPr lang="en-US" dirty="0" err="1" smtClean="0"/>
              <a:t>Logico-Philosophi</a:t>
            </a:r>
            <a:r>
              <a:rPr lang="cs-CZ" dirty="0" smtClean="0"/>
              <a:t>c</a:t>
            </a:r>
            <a:r>
              <a:rPr lang="en-US" dirty="0" smtClean="0"/>
              <a:t>us</a:t>
            </a:r>
          </a:p>
          <a:p>
            <a:pPr>
              <a:buNone/>
            </a:pPr>
            <a:r>
              <a:rPr lang="en-US" dirty="0" smtClean="0"/>
              <a:t>SIGN has projective relation towards a world:</a:t>
            </a:r>
          </a:p>
          <a:p>
            <a:pPr>
              <a:buNone/>
            </a:pPr>
            <a:r>
              <a:rPr lang="en-US" dirty="0" smtClean="0"/>
              <a:t>LANGUAGE creates WORLD, Language is a way, how can everything exist</a:t>
            </a:r>
          </a:p>
          <a:p>
            <a:pPr>
              <a:buNone/>
            </a:pPr>
            <a:r>
              <a:rPr lang="en-US" dirty="0" smtClean="0"/>
              <a:t>Alternative language = Alternative reality</a:t>
            </a:r>
          </a:p>
          <a:p>
            <a:pPr>
              <a:buNone/>
            </a:pPr>
            <a:endParaRPr lang="en-US" dirty="0" smtClean="0"/>
          </a:p>
          <a:p>
            <a:pPr>
              <a:buNone/>
            </a:pPr>
            <a:endParaRPr lang="en-US" dirty="0" smtClean="0"/>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52225" name="Picture 1"/>
          <p:cNvPicPr>
            <a:picLocks noChangeAspect="1" noChangeArrowheads="1"/>
          </p:cNvPicPr>
          <p:nvPr/>
        </p:nvPicPr>
        <p:blipFill>
          <a:blip r:embed="rId2"/>
          <a:srcRect/>
          <a:stretch>
            <a:fillRect/>
          </a:stretch>
        </p:blipFill>
        <p:spPr bwMode="auto">
          <a:xfrm>
            <a:off x="7596336" y="2564904"/>
            <a:ext cx="12954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en-US" dirty="0" smtClean="0"/>
              <a:t>Totalitarian Ideology – symbolic code create for the purpose of total domination society (</a:t>
            </a:r>
            <a:r>
              <a:rPr lang="en-US" dirty="0" err="1" smtClean="0"/>
              <a:t>Váňa</a:t>
            </a:r>
            <a:r>
              <a:rPr lang="en-US" dirty="0" smtClean="0"/>
              <a:t>)</a:t>
            </a:r>
          </a:p>
          <a:p>
            <a:pPr>
              <a:buNone/>
            </a:pPr>
            <a:endParaRPr lang="en-US" dirty="0" smtClean="0"/>
          </a:p>
          <a:p>
            <a:pPr>
              <a:buNone/>
            </a:pPr>
            <a:r>
              <a:rPr lang="en-US" dirty="0" smtClean="0"/>
              <a:t>Particular terms have its object in objective reality.</a:t>
            </a:r>
          </a:p>
          <a:p>
            <a:pPr>
              <a:buNone/>
            </a:pPr>
            <a:r>
              <a:rPr lang="en-US" dirty="0" smtClean="0"/>
              <a:t>Abstract terms have not object in objective reality – their grasp by the mind is individual-subjective – space for manipulation</a:t>
            </a:r>
          </a:p>
          <a:p>
            <a:pPr>
              <a:buNone/>
            </a:pPr>
            <a:r>
              <a:rPr lang="en-US" dirty="0" smtClean="0"/>
              <a:t>Ideology – first create something and than give the name to it </a:t>
            </a:r>
          </a:p>
          <a:p>
            <a:pPr>
              <a:buNone/>
            </a:pPr>
            <a:r>
              <a:rPr lang="en-US" dirty="0" smtClean="0"/>
              <a:t>WHAT IS REALITY?</a:t>
            </a:r>
          </a:p>
          <a:p>
            <a:pPr>
              <a:buNone/>
            </a:pPr>
            <a:endParaRPr lang="en-US" dirty="0" smtClean="0"/>
          </a:p>
          <a:p>
            <a:pPr>
              <a:buNone/>
            </a:pPr>
            <a:endParaRPr lang="en-US" dirty="0" smtClean="0"/>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en-US" dirty="0" smtClean="0"/>
              <a:t>Credibility of language – condition for its usage (Petr </a:t>
            </a:r>
            <a:r>
              <a:rPr lang="en-US" dirty="0" err="1" smtClean="0"/>
              <a:t>Fidelius</a:t>
            </a:r>
            <a:r>
              <a:rPr lang="en-US" dirty="0" smtClean="0"/>
              <a:t>)</a:t>
            </a:r>
          </a:p>
          <a:p>
            <a:pPr>
              <a:buNone/>
            </a:pPr>
            <a:r>
              <a:rPr lang="en-US" dirty="0" err="1" smtClean="0"/>
              <a:t>Beli</a:t>
            </a:r>
            <a:r>
              <a:rPr lang="cs-CZ" dirty="0" smtClean="0"/>
              <a:t>e</a:t>
            </a:r>
            <a:r>
              <a:rPr lang="en-US" dirty="0" err="1" smtClean="0"/>
              <a:t>ve</a:t>
            </a:r>
            <a:r>
              <a:rPr lang="en-US" dirty="0" smtClean="0"/>
              <a:t> in language – have not possibility to compare –</a:t>
            </a:r>
          </a:p>
          <a:p>
            <a:pPr>
              <a:buNone/>
            </a:pPr>
            <a:r>
              <a:rPr lang="en-US" dirty="0" smtClean="0"/>
              <a:t>„War is over, I saw it on TV „ (Wang the dog)</a:t>
            </a:r>
          </a:p>
          <a:p>
            <a:pPr>
              <a:buNone/>
            </a:pPr>
            <a:endParaRPr lang="en-US" dirty="0" smtClean="0"/>
          </a:p>
          <a:p>
            <a:pPr>
              <a:buNone/>
            </a:pPr>
            <a:r>
              <a:rPr lang="en-US" dirty="0" smtClean="0"/>
              <a:t>George </a:t>
            </a:r>
            <a:r>
              <a:rPr lang="en-US" dirty="0" err="1" smtClean="0"/>
              <a:t>Qrwell</a:t>
            </a:r>
            <a:r>
              <a:rPr lang="en-US" dirty="0" smtClean="0"/>
              <a:t> – 1984 </a:t>
            </a:r>
          </a:p>
          <a:p>
            <a:pPr>
              <a:buNone/>
            </a:pPr>
            <a:r>
              <a:rPr lang="en-US" dirty="0" smtClean="0"/>
              <a:t>New World – new reality – created by the new language</a:t>
            </a:r>
          </a:p>
          <a:p>
            <a:pPr>
              <a:buNone/>
            </a:pPr>
            <a:endParaRPr lang="en-US" dirty="0" smtClean="0"/>
          </a:p>
          <a:p>
            <a:pPr>
              <a:buNone/>
            </a:pPr>
            <a:endParaRPr lang="en-US" dirty="0" smtClean="0"/>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857224" y="1571612"/>
            <a:ext cx="7893636" cy="2062103"/>
          </a:xfrm>
          <a:prstGeom prst="rect">
            <a:avLst/>
          </a:prstGeom>
          <a:noFill/>
        </p:spPr>
        <p:txBody>
          <a:bodyPr wrap="none" rtlCol="0">
            <a:spAutoFit/>
          </a:bodyPr>
          <a:lstStyle/>
          <a:p>
            <a:r>
              <a:rPr lang="en-US" sz="3200" i="1" dirty="0"/>
              <a:t>My words fly up, my thoughts remain below:</a:t>
            </a:r>
          </a:p>
          <a:p>
            <a:r>
              <a:rPr lang="cs-CZ" sz="3200" i="1" dirty="0" smtClean="0"/>
              <a:t>w</a:t>
            </a:r>
            <a:r>
              <a:rPr lang="en-US" sz="3200" i="1" dirty="0" err="1" smtClean="0"/>
              <a:t>ords</a:t>
            </a:r>
            <a:r>
              <a:rPr lang="en-US" sz="3200" i="1" dirty="0" smtClean="0"/>
              <a:t> </a:t>
            </a:r>
            <a:r>
              <a:rPr lang="en-US" sz="3200" i="1" dirty="0"/>
              <a:t>without thoughts never to heaven go</a:t>
            </a:r>
            <a:r>
              <a:rPr lang="en-US" sz="3200" i="1" dirty="0" smtClean="0"/>
              <a:t>.</a:t>
            </a:r>
            <a:endParaRPr lang="cs-CZ" sz="3200" i="1" dirty="0" smtClean="0"/>
          </a:p>
          <a:p>
            <a:endParaRPr lang="cs-CZ" sz="3200" i="1" dirty="0" smtClean="0"/>
          </a:p>
          <a:p>
            <a:r>
              <a:rPr lang="cs-CZ" sz="3200" i="1" dirty="0" smtClean="0"/>
              <a:t>William Shakespeare</a:t>
            </a:r>
            <a:endParaRPr lang="cs-CZ" sz="32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a:t>
            </a:r>
            <a:r>
              <a:rPr lang="en-US" dirty="0" smtClean="0"/>
              <a:t>society</a:t>
            </a:r>
            <a:endParaRPr lang="cs-CZ" dirty="0"/>
          </a:p>
        </p:txBody>
      </p:sp>
      <p:sp>
        <p:nvSpPr>
          <p:cNvPr id="3" name="Zástupný symbol pro obsah 2"/>
          <p:cNvSpPr>
            <a:spLocks noGrp="1"/>
          </p:cNvSpPr>
          <p:nvPr>
            <p:ph idx="1"/>
          </p:nvPr>
        </p:nvSpPr>
        <p:spPr/>
        <p:txBody>
          <a:bodyPr>
            <a:normAutofit fontScale="85000" lnSpcReduction="20000"/>
          </a:bodyPr>
          <a:lstStyle/>
          <a:p>
            <a:pPr>
              <a:buNone/>
            </a:pPr>
            <a:r>
              <a:rPr lang="cs-CZ" sz="3500" b="1" dirty="0" err="1" smtClean="0"/>
              <a:t>George</a:t>
            </a:r>
            <a:r>
              <a:rPr lang="cs-CZ" sz="3500" b="1" dirty="0" smtClean="0"/>
              <a:t> </a:t>
            </a:r>
            <a:r>
              <a:rPr lang="cs-CZ" sz="3500" b="1" dirty="0" err="1" smtClean="0"/>
              <a:t>Qrwell</a:t>
            </a:r>
            <a:r>
              <a:rPr lang="cs-CZ" sz="3500" b="1" dirty="0" smtClean="0"/>
              <a:t>  </a:t>
            </a:r>
          </a:p>
          <a:p>
            <a:pPr>
              <a:buNone/>
            </a:pPr>
            <a:r>
              <a:rPr lang="cs-CZ" dirty="0" smtClean="0"/>
              <a:t>1984 </a:t>
            </a:r>
          </a:p>
          <a:p>
            <a:pPr>
              <a:buNone/>
            </a:pPr>
            <a:r>
              <a:rPr lang="cs-CZ" dirty="0" smtClean="0"/>
              <a:t>New </a:t>
            </a:r>
            <a:r>
              <a:rPr lang="cs-CZ" dirty="0" err="1" smtClean="0"/>
              <a:t>world</a:t>
            </a:r>
            <a:r>
              <a:rPr lang="cs-CZ" dirty="0" smtClean="0"/>
              <a:t> – </a:t>
            </a:r>
            <a:r>
              <a:rPr lang="cs-CZ" dirty="0" err="1" smtClean="0"/>
              <a:t>new</a:t>
            </a:r>
            <a:r>
              <a:rPr lang="cs-CZ" dirty="0" smtClean="0"/>
              <a:t> reality </a:t>
            </a:r>
          </a:p>
          <a:p>
            <a:pPr>
              <a:buNone/>
            </a:pPr>
            <a:r>
              <a:rPr lang="cs-CZ" dirty="0" smtClean="0"/>
              <a:t>– </a:t>
            </a:r>
            <a:r>
              <a:rPr lang="cs-CZ" dirty="0" err="1" smtClean="0"/>
              <a:t>created</a:t>
            </a:r>
            <a:r>
              <a:rPr lang="cs-CZ" dirty="0" smtClean="0"/>
              <a:t> by </a:t>
            </a:r>
            <a:r>
              <a:rPr lang="cs-CZ" dirty="0" err="1" smtClean="0"/>
              <a:t>the</a:t>
            </a:r>
            <a:r>
              <a:rPr lang="cs-CZ" dirty="0" smtClean="0"/>
              <a:t> </a:t>
            </a:r>
            <a:r>
              <a:rPr lang="cs-CZ" dirty="0" err="1" smtClean="0"/>
              <a:t>new</a:t>
            </a:r>
            <a:r>
              <a:rPr lang="cs-CZ" dirty="0" smtClean="0"/>
              <a:t> </a:t>
            </a:r>
            <a:r>
              <a:rPr lang="cs-CZ" dirty="0" err="1" smtClean="0"/>
              <a:t>language</a:t>
            </a:r>
            <a:endParaRPr lang="cs-CZ" dirty="0" smtClean="0"/>
          </a:p>
          <a:p>
            <a:pPr>
              <a:buNone/>
            </a:pPr>
            <a:r>
              <a:rPr lang="cs-CZ" dirty="0" smtClean="0"/>
              <a:t>NEWSPEAK</a:t>
            </a:r>
          </a:p>
          <a:p>
            <a:pPr>
              <a:buNone/>
            </a:pPr>
            <a:r>
              <a:rPr lang="cs-CZ" dirty="0" smtClean="0"/>
              <a:t>Natural </a:t>
            </a:r>
            <a:r>
              <a:rPr lang="cs-CZ" dirty="0" err="1" smtClean="0"/>
              <a:t>language</a:t>
            </a:r>
            <a:r>
              <a:rPr lang="cs-CZ" dirty="0" smtClean="0"/>
              <a:t> </a:t>
            </a:r>
            <a:r>
              <a:rPr lang="cs-CZ" dirty="0" err="1" smtClean="0"/>
              <a:t>get</a:t>
            </a:r>
            <a:r>
              <a:rPr lang="cs-CZ" dirty="0" smtClean="0"/>
              <a:t> </a:t>
            </a:r>
            <a:r>
              <a:rPr lang="cs-CZ" dirty="0" err="1" smtClean="0"/>
              <a:t>worse</a:t>
            </a:r>
            <a:endParaRPr lang="cs-CZ" dirty="0" smtClean="0"/>
          </a:p>
          <a:p>
            <a:pPr>
              <a:buNone/>
            </a:pPr>
            <a:r>
              <a:rPr lang="cs-CZ" dirty="0" smtClean="0"/>
              <a:t> – mind </a:t>
            </a:r>
            <a:r>
              <a:rPr lang="cs-CZ" dirty="0" err="1" smtClean="0"/>
              <a:t>get</a:t>
            </a:r>
            <a:r>
              <a:rPr lang="cs-CZ" dirty="0" smtClean="0"/>
              <a:t> </a:t>
            </a:r>
            <a:r>
              <a:rPr lang="cs-CZ" dirty="0" err="1" smtClean="0"/>
              <a:t>worse</a:t>
            </a:r>
            <a:r>
              <a:rPr lang="cs-CZ" dirty="0" smtClean="0"/>
              <a:t> </a:t>
            </a:r>
          </a:p>
          <a:p>
            <a:pPr>
              <a:buNone/>
            </a:pPr>
            <a:r>
              <a:rPr lang="cs-CZ" dirty="0" smtClean="0"/>
              <a:t>– </a:t>
            </a:r>
            <a:r>
              <a:rPr lang="cs-CZ" dirty="0" err="1" smtClean="0"/>
              <a:t>easy</a:t>
            </a:r>
            <a:r>
              <a:rPr lang="cs-CZ" dirty="0" smtClean="0"/>
              <a:t> </a:t>
            </a:r>
            <a:r>
              <a:rPr lang="cs-CZ" dirty="0" err="1" smtClean="0"/>
              <a:t>power</a:t>
            </a:r>
            <a:r>
              <a:rPr lang="cs-CZ" dirty="0" smtClean="0"/>
              <a:t> </a:t>
            </a:r>
            <a:r>
              <a:rPr lang="cs-CZ" dirty="0" err="1" smtClean="0"/>
              <a:t>ruling</a:t>
            </a:r>
            <a:endParaRPr lang="cs-CZ" dirty="0" smtClean="0"/>
          </a:p>
          <a:p>
            <a:pPr>
              <a:buNone/>
            </a:pPr>
            <a:r>
              <a:rPr lang="cs-CZ" dirty="0" smtClean="0"/>
              <a:t>PHRASE – </a:t>
            </a:r>
            <a:r>
              <a:rPr lang="cs-CZ" dirty="0" err="1" smtClean="0"/>
              <a:t>used</a:t>
            </a:r>
            <a:r>
              <a:rPr lang="cs-CZ" dirty="0" smtClean="0"/>
              <a:t> </a:t>
            </a:r>
            <a:r>
              <a:rPr lang="cs-CZ" dirty="0" err="1" smtClean="0"/>
              <a:t>form</a:t>
            </a:r>
            <a:r>
              <a:rPr lang="cs-CZ" dirty="0" smtClean="0"/>
              <a:t> </a:t>
            </a:r>
            <a:r>
              <a:rPr lang="cs-CZ" dirty="0" err="1" smtClean="0"/>
              <a:t>of</a:t>
            </a:r>
            <a:r>
              <a:rPr lang="cs-CZ" dirty="0" smtClean="0"/>
              <a:t> </a:t>
            </a:r>
            <a:r>
              <a:rPr lang="cs-CZ" dirty="0" err="1" smtClean="0"/>
              <a:t>expression</a:t>
            </a:r>
            <a:r>
              <a:rPr lang="cs-CZ" dirty="0" smtClean="0"/>
              <a:t>, </a:t>
            </a:r>
            <a:r>
              <a:rPr lang="cs-CZ" dirty="0" err="1" smtClean="0"/>
              <a:t>there</a:t>
            </a:r>
            <a:r>
              <a:rPr lang="cs-CZ" dirty="0" smtClean="0"/>
              <a:t> are </a:t>
            </a:r>
            <a:r>
              <a:rPr lang="cs-CZ" dirty="0" err="1" smtClean="0"/>
              <a:t>lost</a:t>
            </a:r>
            <a:r>
              <a:rPr lang="cs-CZ" dirty="0" smtClean="0"/>
              <a:t> </a:t>
            </a:r>
            <a:r>
              <a:rPr lang="cs-CZ" dirty="0" err="1" smtClean="0"/>
              <a:t>original</a:t>
            </a:r>
            <a:r>
              <a:rPr lang="cs-CZ" dirty="0" smtClean="0"/>
              <a:t> </a:t>
            </a:r>
            <a:r>
              <a:rPr lang="cs-CZ" dirty="0" err="1" smtClean="0"/>
              <a:t>meanings</a:t>
            </a:r>
            <a:r>
              <a:rPr lang="cs-CZ" dirty="0" smtClean="0"/>
              <a:t> </a:t>
            </a:r>
            <a:r>
              <a:rPr lang="cs-CZ" dirty="0" err="1" smtClean="0"/>
              <a:t>of</a:t>
            </a:r>
            <a:r>
              <a:rPr lang="cs-CZ" dirty="0" smtClean="0"/>
              <a:t> </a:t>
            </a:r>
            <a:r>
              <a:rPr lang="cs-CZ" dirty="0" err="1" smtClean="0"/>
              <a:t>the</a:t>
            </a:r>
            <a:r>
              <a:rPr lang="cs-CZ" dirty="0" smtClean="0"/>
              <a:t> </a:t>
            </a:r>
            <a:r>
              <a:rPr lang="cs-CZ" dirty="0" err="1" smtClean="0"/>
              <a:t>words</a:t>
            </a:r>
            <a:r>
              <a:rPr lang="cs-CZ" dirty="0" smtClean="0"/>
              <a:t> and </a:t>
            </a:r>
            <a:r>
              <a:rPr lang="cs-CZ" dirty="0" err="1" smtClean="0"/>
              <a:t>reapaced</a:t>
            </a:r>
            <a:r>
              <a:rPr lang="cs-CZ" dirty="0" smtClean="0"/>
              <a:t> by </a:t>
            </a:r>
            <a:r>
              <a:rPr lang="cs-CZ" dirty="0" err="1" smtClean="0"/>
              <a:t>the</a:t>
            </a:r>
            <a:r>
              <a:rPr lang="cs-CZ" dirty="0" smtClean="0"/>
              <a:t> </a:t>
            </a:r>
            <a:r>
              <a:rPr lang="cs-CZ" dirty="0" err="1" smtClean="0"/>
              <a:t>meanings</a:t>
            </a:r>
            <a:r>
              <a:rPr lang="cs-CZ" dirty="0"/>
              <a:t> </a:t>
            </a:r>
            <a:r>
              <a:rPr lang="cs-CZ" dirty="0" err="1" smtClean="0"/>
              <a:t>which</a:t>
            </a:r>
            <a:r>
              <a:rPr lang="cs-CZ" dirty="0" smtClean="0"/>
              <a:t> </a:t>
            </a:r>
            <a:r>
              <a:rPr lang="cs-CZ" dirty="0" err="1" smtClean="0"/>
              <a:t>serves</a:t>
            </a:r>
            <a:r>
              <a:rPr lang="cs-CZ" dirty="0" smtClean="0"/>
              <a:t> to </a:t>
            </a:r>
            <a:r>
              <a:rPr lang="cs-CZ" dirty="0" err="1" smtClean="0"/>
              <a:t>the</a:t>
            </a:r>
            <a:r>
              <a:rPr lang="cs-CZ" dirty="0" smtClean="0"/>
              <a:t> </a:t>
            </a:r>
            <a:r>
              <a:rPr lang="cs-CZ" dirty="0" err="1" smtClean="0"/>
              <a:t>sense</a:t>
            </a:r>
            <a:r>
              <a:rPr lang="cs-CZ" dirty="0" smtClean="0"/>
              <a:t> </a:t>
            </a:r>
            <a:r>
              <a:rPr lang="cs-CZ" dirty="0" err="1" smtClean="0"/>
              <a:t>of</a:t>
            </a:r>
            <a:r>
              <a:rPr lang="cs-CZ" dirty="0" smtClean="0"/>
              <a:t> </a:t>
            </a:r>
            <a:r>
              <a:rPr lang="cs-CZ" dirty="0" err="1" smtClean="0"/>
              <a:t>the</a:t>
            </a:r>
            <a:r>
              <a:rPr lang="cs-CZ" dirty="0" smtClean="0"/>
              <a:t> </a:t>
            </a:r>
            <a:r>
              <a:rPr lang="cs-CZ" dirty="0" err="1" smtClean="0"/>
              <a:t>whole</a:t>
            </a:r>
            <a:r>
              <a:rPr lang="cs-CZ" dirty="0" smtClean="0"/>
              <a:t> </a:t>
            </a:r>
            <a:r>
              <a:rPr lang="cs-CZ" smtClean="0"/>
              <a:t>phrase</a:t>
            </a:r>
            <a:endParaRPr lang="cs-CZ" dirty="0" smtClean="0"/>
          </a:p>
          <a:p>
            <a:pPr>
              <a:buNone/>
            </a:pPr>
            <a:endParaRPr lang="cs-CZ" dirty="0" smtClean="0"/>
          </a:p>
          <a:p>
            <a:pPr>
              <a:buNone/>
            </a:pPr>
            <a:endParaRPr lang="cs-CZ"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29698" name="Picture 2" descr="http://upload.wikimedia.org/wikipedia/commons/7/7e/George_Orwell_press_photo.jpg"/>
          <p:cNvPicPr>
            <a:picLocks noChangeAspect="1" noChangeArrowheads="1"/>
          </p:cNvPicPr>
          <p:nvPr/>
        </p:nvPicPr>
        <p:blipFill>
          <a:blip r:embed="rId2"/>
          <a:srcRect/>
          <a:stretch>
            <a:fillRect/>
          </a:stretch>
        </p:blipFill>
        <p:spPr bwMode="auto">
          <a:xfrm>
            <a:off x="6072198" y="1423982"/>
            <a:ext cx="2265577" cy="31480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a:xfrm>
            <a:off x="428596" y="1500174"/>
            <a:ext cx="8229600" cy="4525963"/>
          </a:xfrm>
        </p:spPr>
        <p:txBody>
          <a:bodyPr>
            <a:noAutofit/>
          </a:bodyPr>
          <a:lstStyle/>
          <a:p>
            <a:pPr>
              <a:buNone/>
            </a:pPr>
            <a:r>
              <a:rPr lang="cs-CZ" sz="2800" dirty="0" smtClean="0"/>
              <a:t>George </a:t>
            </a:r>
            <a:r>
              <a:rPr lang="cs-CZ" sz="2800" dirty="0" err="1" smtClean="0"/>
              <a:t>Qrwell</a:t>
            </a:r>
            <a:r>
              <a:rPr lang="cs-CZ" sz="2800" dirty="0" smtClean="0"/>
              <a:t> (</a:t>
            </a:r>
            <a:r>
              <a:rPr lang="cs-CZ" sz="2800" dirty="0" err="1" smtClean="0"/>
              <a:t>Politics</a:t>
            </a:r>
            <a:r>
              <a:rPr lang="cs-CZ" sz="2800" dirty="0" smtClean="0"/>
              <a:t> and </a:t>
            </a:r>
            <a:r>
              <a:rPr lang="cs-CZ" sz="2800" dirty="0" err="1" smtClean="0"/>
              <a:t>English</a:t>
            </a:r>
            <a:r>
              <a:rPr lang="cs-CZ" sz="2800" dirty="0" smtClean="0"/>
              <a:t>)</a:t>
            </a:r>
          </a:p>
          <a:p>
            <a:pPr>
              <a:buNone/>
            </a:pPr>
            <a:r>
              <a:rPr lang="cs-CZ" sz="2400" dirty="0" smtClean="0"/>
              <a:t>METAPHER – New </a:t>
            </a:r>
            <a:r>
              <a:rPr lang="cs-CZ" sz="2400" dirty="0" err="1" smtClean="0"/>
              <a:t>metaphers</a:t>
            </a:r>
            <a:r>
              <a:rPr lang="cs-CZ" sz="2400" dirty="0" smtClean="0"/>
              <a:t> – </a:t>
            </a:r>
            <a:r>
              <a:rPr lang="cs-CZ" sz="2400" dirty="0" err="1" smtClean="0"/>
              <a:t>new</a:t>
            </a:r>
            <a:r>
              <a:rPr lang="cs-CZ" sz="2400" dirty="0" smtClean="0"/>
              <a:t> reality</a:t>
            </a:r>
          </a:p>
          <a:p>
            <a:pPr>
              <a:buNone/>
            </a:pPr>
            <a:r>
              <a:rPr lang="cs-CZ" sz="2400" dirty="0" smtClean="0"/>
              <a:t>			-</a:t>
            </a:r>
            <a:r>
              <a:rPr lang="cs-CZ" sz="2400" dirty="0" err="1" smtClean="0"/>
              <a:t>Old</a:t>
            </a:r>
            <a:r>
              <a:rPr lang="cs-CZ" sz="2400" dirty="0" smtClean="0"/>
              <a:t> </a:t>
            </a:r>
            <a:r>
              <a:rPr lang="cs-CZ" sz="2400" dirty="0" err="1" smtClean="0"/>
              <a:t>metaphers</a:t>
            </a:r>
            <a:r>
              <a:rPr lang="cs-CZ" sz="2400" dirty="0" smtClean="0"/>
              <a:t> – </a:t>
            </a:r>
            <a:r>
              <a:rPr lang="cs-CZ" sz="2400" dirty="0" err="1" smtClean="0"/>
              <a:t>loss</a:t>
            </a:r>
            <a:r>
              <a:rPr lang="cs-CZ" sz="2400" dirty="0" smtClean="0"/>
              <a:t> </a:t>
            </a:r>
            <a:r>
              <a:rPr lang="cs-CZ" sz="2400" dirty="0" err="1" smtClean="0"/>
              <a:t>of</a:t>
            </a:r>
            <a:r>
              <a:rPr lang="cs-CZ" sz="2400" dirty="0" smtClean="0"/>
              <a:t> </a:t>
            </a:r>
            <a:r>
              <a:rPr lang="cs-CZ" sz="2400" dirty="0" err="1" smtClean="0"/>
              <a:t>meaning</a:t>
            </a:r>
            <a:r>
              <a:rPr lang="cs-CZ" sz="2400" dirty="0" smtClean="0"/>
              <a:t> </a:t>
            </a:r>
            <a:r>
              <a:rPr lang="cs-CZ" sz="2400" dirty="0" err="1" smtClean="0"/>
              <a:t>or</a:t>
            </a:r>
            <a:r>
              <a:rPr lang="cs-CZ" sz="2400" dirty="0" smtClean="0"/>
              <a:t> </a:t>
            </a:r>
            <a:r>
              <a:rPr lang="cs-CZ" sz="2400" dirty="0" err="1" smtClean="0"/>
              <a:t>loss</a:t>
            </a:r>
            <a:r>
              <a:rPr lang="cs-CZ" sz="2400" dirty="0" smtClean="0"/>
              <a:t> </a:t>
            </a:r>
            <a:r>
              <a:rPr lang="cs-CZ" sz="2400" dirty="0" err="1" smtClean="0"/>
              <a:t>of</a:t>
            </a:r>
            <a:r>
              <a:rPr lang="cs-CZ" sz="2400" dirty="0" smtClean="0"/>
              <a:t> </a:t>
            </a:r>
            <a:r>
              <a:rPr lang="cs-CZ" sz="2400" dirty="0" err="1" smtClean="0"/>
              <a:t>explanation</a:t>
            </a:r>
            <a:r>
              <a:rPr lang="cs-CZ" sz="2400" dirty="0" smtClean="0"/>
              <a:t> </a:t>
            </a:r>
            <a:r>
              <a:rPr lang="cs-CZ" sz="2400" dirty="0" err="1" smtClean="0"/>
              <a:t>power</a:t>
            </a:r>
            <a:r>
              <a:rPr lang="cs-CZ" sz="2400" dirty="0" smtClean="0"/>
              <a:t> (stop to use)</a:t>
            </a:r>
          </a:p>
          <a:p>
            <a:pPr>
              <a:buNone/>
            </a:pPr>
            <a:endParaRPr lang="cs-CZ" sz="2400" dirty="0" smtClean="0"/>
          </a:p>
          <a:p>
            <a:pPr>
              <a:buNone/>
            </a:pPr>
            <a:r>
              <a:rPr lang="cs-CZ" sz="2800" dirty="0" err="1" smtClean="0"/>
              <a:t>Mechanical</a:t>
            </a:r>
            <a:r>
              <a:rPr lang="cs-CZ" sz="2800" dirty="0" smtClean="0"/>
              <a:t> </a:t>
            </a:r>
            <a:r>
              <a:rPr lang="cs-CZ" sz="2800" dirty="0" err="1" smtClean="0"/>
              <a:t>speech</a:t>
            </a:r>
            <a:r>
              <a:rPr lang="cs-CZ" sz="2800" dirty="0" smtClean="0"/>
              <a:t> </a:t>
            </a:r>
            <a:r>
              <a:rPr lang="cs-CZ" sz="2800" dirty="0" err="1" smtClean="0"/>
              <a:t>compilation</a:t>
            </a:r>
            <a:r>
              <a:rPr lang="cs-CZ" sz="2800" dirty="0" smtClean="0"/>
              <a:t> – </a:t>
            </a:r>
            <a:r>
              <a:rPr lang="cs-CZ" sz="2800" dirty="0" err="1" smtClean="0"/>
              <a:t>Prefabricated</a:t>
            </a:r>
            <a:r>
              <a:rPr lang="cs-CZ" sz="2800" dirty="0" smtClean="0"/>
              <a:t> </a:t>
            </a:r>
            <a:r>
              <a:rPr lang="cs-CZ" sz="2800" dirty="0" err="1" smtClean="0"/>
              <a:t>language</a:t>
            </a:r>
            <a:r>
              <a:rPr lang="cs-CZ" sz="2800" dirty="0" smtClean="0"/>
              <a:t> (H. </a:t>
            </a:r>
            <a:r>
              <a:rPr lang="cs-CZ" sz="2800" dirty="0" err="1" smtClean="0"/>
              <a:t>Pross</a:t>
            </a:r>
            <a:r>
              <a:rPr lang="cs-CZ" sz="2800" dirty="0" smtClean="0"/>
              <a:t>)</a:t>
            </a:r>
          </a:p>
          <a:p>
            <a:pPr>
              <a:buNone/>
            </a:pPr>
            <a:r>
              <a:rPr lang="cs-CZ" sz="2800" dirty="0" smtClean="0"/>
              <a:t>REDUCTION OF DICTIONARY –</a:t>
            </a:r>
          </a:p>
          <a:p>
            <a:pPr>
              <a:buNone/>
            </a:pPr>
            <a:r>
              <a:rPr lang="cs-CZ" sz="2000" dirty="0" smtClean="0"/>
              <a:t>„</a:t>
            </a:r>
            <a:r>
              <a:rPr lang="cs-CZ" sz="2000" dirty="0" err="1" smtClean="0"/>
              <a:t>It</a:t>
            </a:r>
            <a:r>
              <a:rPr lang="cs-CZ" sz="2000" dirty="0" smtClean="0"/>
              <a:t> </a:t>
            </a:r>
            <a:r>
              <a:rPr lang="cs-CZ" sz="2000" dirty="0" err="1" smtClean="0"/>
              <a:t>is</a:t>
            </a:r>
            <a:r>
              <a:rPr lang="cs-CZ" sz="2000" dirty="0" smtClean="0"/>
              <a:t> nice to </a:t>
            </a:r>
            <a:r>
              <a:rPr lang="cs-CZ" sz="2000" dirty="0" err="1" smtClean="0"/>
              <a:t>destroy</a:t>
            </a:r>
            <a:r>
              <a:rPr lang="cs-CZ" sz="2000" dirty="0" smtClean="0"/>
              <a:t> </a:t>
            </a:r>
            <a:r>
              <a:rPr lang="cs-CZ" sz="2000" dirty="0" err="1" smtClean="0"/>
              <a:t>words</a:t>
            </a:r>
            <a:r>
              <a:rPr lang="cs-CZ" sz="2000" dirty="0" smtClean="0"/>
              <a:t>… </a:t>
            </a:r>
            <a:r>
              <a:rPr lang="cs-CZ" sz="2000" dirty="0" err="1" smtClean="0"/>
              <a:t>The</a:t>
            </a:r>
            <a:r>
              <a:rPr lang="cs-CZ" sz="2000" dirty="0" smtClean="0"/>
              <a:t> </a:t>
            </a:r>
            <a:r>
              <a:rPr lang="cs-CZ" sz="2000" dirty="0" err="1" smtClean="0"/>
              <a:t>only</a:t>
            </a:r>
            <a:r>
              <a:rPr lang="cs-CZ" sz="2000" dirty="0" smtClean="0"/>
              <a:t> </a:t>
            </a:r>
            <a:r>
              <a:rPr lang="cs-CZ" sz="2000" dirty="0" err="1" smtClean="0"/>
              <a:t>aim</a:t>
            </a:r>
            <a:r>
              <a:rPr lang="cs-CZ" sz="2000" dirty="0" smtClean="0"/>
              <a:t> </a:t>
            </a:r>
            <a:r>
              <a:rPr lang="cs-CZ" sz="2000" dirty="0" err="1" smtClean="0"/>
              <a:t>of</a:t>
            </a:r>
            <a:r>
              <a:rPr lang="cs-CZ" sz="2000" dirty="0" smtClean="0"/>
              <a:t> </a:t>
            </a:r>
            <a:r>
              <a:rPr lang="cs-CZ" sz="2000" dirty="0" err="1" smtClean="0"/>
              <a:t>newspeak</a:t>
            </a:r>
            <a:r>
              <a:rPr lang="cs-CZ" sz="2000" dirty="0" smtClean="0"/>
              <a:t> </a:t>
            </a:r>
            <a:r>
              <a:rPr lang="cs-CZ" sz="2000" dirty="0" err="1" smtClean="0"/>
              <a:t>is</a:t>
            </a:r>
            <a:r>
              <a:rPr lang="cs-CZ" sz="2000" dirty="0" smtClean="0"/>
              <a:t> </a:t>
            </a:r>
            <a:r>
              <a:rPr lang="cs-CZ" sz="2000" dirty="0" err="1" smtClean="0"/>
              <a:t>reduce</a:t>
            </a:r>
            <a:r>
              <a:rPr lang="cs-CZ" sz="2000" dirty="0" smtClean="0"/>
              <a:t> </a:t>
            </a:r>
            <a:r>
              <a:rPr lang="cs-CZ" sz="2000" dirty="0" err="1" smtClean="0"/>
              <a:t>the</a:t>
            </a:r>
            <a:r>
              <a:rPr lang="cs-CZ" sz="2000" dirty="0" smtClean="0"/>
              <a:t> </a:t>
            </a:r>
            <a:r>
              <a:rPr lang="cs-CZ" sz="2000" dirty="0" err="1" smtClean="0"/>
              <a:t>scope</a:t>
            </a:r>
            <a:r>
              <a:rPr lang="cs-CZ" sz="2000" dirty="0" smtClean="0"/>
              <a:t> </a:t>
            </a:r>
            <a:r>
              <a:rPr lang="cs-CZ" sz="2000" dirty="0" err="1" smtClean="0"/>
              <a:t>of</a:t>
            </a:r>
            <a:r>
              <a:rPr lang="cs-CZ" sz="2000" dirty="0" smtClean="0"/>
              <a:t> </a:t>
            </a:r>
            <a:r>
              <a:rPr lang="cs-CZ" sz="2000" dirty="0" err="1" smtClean="0"/>
              <a:t>meaning</a:t>
            </a:r>
            <a:r>
              <a:rPr lang="cs-CZ" sz="2000" dirty="0" smtClean="0"/>
              <a:t>. </a:t>
            </a:r>
            <a:r>
              <a:rPr lang="cs-CZ" sz="2000" dirty="0" err="1" smtClean="0"/>
              <a:t>We</a:t>
            </a:r>
            <a:r>
              <a:rPr lang="cs-CZ" sz="2000" dirty="0" smtClean="0"/>
              <a:t> </a:t>
            </a:r>
            <a:r>
              <a:rPr lang="cs-CZ" sz="2000" dirty="0" err="1" smtClean="0"/>
              <a:t>achieve</a:t>
            </a:r>
            <a:r>
              <a:rPr lang="cs-CZ" sz="2000" dirty="0" smtClean="0"/>
              <a:t> </a:t>
            </a:r>
            <a:r>
              <a:rPr lang="cs-CZ" sz="2000" dirty="0" err="1" smtClean="0"/>
              <a:t>finnaly</a:t>
            </a:r>
            <a:r>
              <a:rPr lang="cs-CZ" sz="2000" dirty="0" smtClean="0"/>
              <a:t>, </a:t>
            </a:r>
            <a:r>
              <a:rPr lang="cs-CZ" sz="2000" dirty="0" err="1" smtClean="0"/>
              <a:t>that</a:t>
            </a:r>
            <a:r>
              <a:rPr lang="cs-CZ" sz="2000" dirty="0" smtClean="0"/>
              <a:t> </a:t>
            </a:r>
            <a:r>
              <a:rPr lang="cs-CZ" sz="2000" dirty="0" err="1" smtClean="0"/>
              <a:t>ideocrime</a:t>
            </a:r>
            <a:r>
              <a:rPr lang="cs-CZ" sz="2000" dirty="0" smtClean="0"/>
              <a:t> </a:t>
            </a:r>
            <a:r>
              <a:rPr lang="cs-CZ" sz="2000" dirty="0" err="1" smtClean="0"/>
              <a:t>will</a:t>
            </a:r>
            <a:r>
              <a:rPr lang="cs-CZ" sz="2000" dirty="0" smtClean="0"/>
              <a:t> </a:t>
            </a:r>
            <a:r>
              <a:rPr lang="cs-CZ" sz="2000" dirty="0" err="1" smtClean="0"/>
              <a:t>be</a:t>
            </a:r>
            <a:r>
              <a:rPr lang="cs-CZ" sz="2000" dirty="0" smtClean="0"/>
              <a:t> </a:t>
            </a:r>
            <a:r>
              <a:rPr lang="cs-CZ" sz="2000" dirty="0" err="1" smtClean="0"/>
              <a:t>completely</a:t>
            </a:r>
            <a:r>
              <a:rPr lang="cs-CZ" sz="2000" dirty="0" smtClean="0"/>
              <a:t> </a:t>
            </a:r>
            <a:r>
              <a:rPr lang="cs-CZ" sz="2000" dirty="0" err="1" smtClean="0"/>
              <a:t>impossible</a:t>
            </a:r>
            <a:r>
              <a:rPr lang="cs-CZ" sz="2000" dirty="0" smtClean="0"/>
              <a:t>, </a:t>
            </a:r>
            <a:r>
              <a:rPr lang="cs-CZ" sz="2000" dirty="0" err="1" smtClean="0"/>
              <a:t>because</a:t>
            </a:r>
            <a:r>
              <a:rPr lang="cs-CZ" sz="2000" dirty="0" smtClean="0"/>
              <a:t> </a:t>
            </a:r>
            <a:r>
              <a:rPr lang="cs-CZ" sz="2000" dirty="0" err="1" smtClean="0"/>
              <a:t>there</a:t>
            </a:r>
            <a:r>
              <a:rPr lang="cs-CZ" sz="2000" dirty="0" smtClean="0"/>
              <a:t> </a:t>
            </a:r>
            <a:r>
              <a:rPr lang="cs-CZ" sz="2000" dirty="0" err="1" smtClean="0"/>
              <a:t>were</a:t>
            </a:r>
            <a:r>
              <a:rPr lang="cs-CZ" sz="2000" dirty="0" smtClean="0"/>
              <a:t> no </a:t>
            </a:r>
            <a:r>
              <a:rPr lang="cs-CZ" sz="2000" dirty="0" err="1" smtClean="0"/>
              <a:t>words</a:t>
            </a:r>
            <a:r>
              <a:rPr lang="cs-CZ" sz="2000" dirty="0"/>
              <a:t> </a:t>
            </a:r>
            <a:r>
              <a:rPr lang="cs-CZ" sz="2000" dirty="0" err="1" smtClean="0"/>
              <a:t>which</a:t>
            </a:r>
            <a:r>
              <a:rPr lang="cs-CZ" sz="2000" dirty="0" smtClean="0"/>
              <a:t> </a:t>
            </a:r>
            <a:r>
              <a:rPr lang="cs-CZ" sz="2000" dirty="0" err="1" smtClean="0"/>
              <a:t>can</a:t>
            </a:r>
            <a:r>
              <a:rPr lang="cs-CZ" sz="2000" dirty="0" smtClean="0"/>
              <a:t> express </a:t>
            </a:r>
            <a:r>
              <a:rPr lang="cs-CZ" sz="2000" dirty="0" err="1" smtClean="0"/>
              <a:t>it</a:t>
            </a:r>
            <a:r>
              <a:rPr lang="cs-CZ" sz="2000" dirty="0" smtClean="0"/>
              <a:t>.“  </a:t>
            </a:r>
            <a:r>
              <a:rPr lang="cs-CZ" sz="2000" dirty="0" err="1" smtClean="0"/>
              <a:t>O´Brien</a:t>
            </a:r>
            <a:r>
              <a:rPr lang="cs-CZ" sz="2000" dirty="0" smtClean="0"/>
              <a:t> 1984</a:t>
            </a:r>
          </a:p>
          <a:p>
            <a:pPr>
              <a:buNone/>
            </a:pPr>
            <a:endParaRPr lang="cs-CZ" sz="2000" dirty="0" smtClean="0"/>
          </a:p>
          <a:p>
            <a:pPr>
              <a:buNone/>
            </a:pPr>
            <a:endParaRPr lang="cs-CZ" sz="2000" dirty="0" smtClean="0"/>
          </a:p>
          <a:p>
            <a:pPr>
              <a:buNone/>
            </a:pPr>
            <a:endParaRPr lang="cs-CZ" sz="2000" dirty="0" smtClean="0"/>
          </a:p>
          <a:p>
            <a:pPr>
              <a:buNone/>
            </a:pPr>
            <a:r>
              <a:rPr lang="cs-CZ" sz="2000" dirty="0" smtClean="0"/>
              <a:t>			- </a:t>
            </a:r>
          </a:p>
          <a:p>
            <a:pPr>
              <a:buNone/>
            </a:pPr>
            <a:endParaRPr lang="cs-CZ" sz="2000" dirty="0" smtClean="0"/>
          </a:p>
          <a:p>
            <a:pPr>
              <a:buNone/>
            </a:pPr>
            <a:endParaRPr lang="cs-CZ" sz="2000"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Ideology </a:t>
            </a:r>
            <a:r>
              <a:rPr lang="cs-CZ" dirty="0" err="1" smtClean="0"/>
              <a:t>conception</a:t>
            </a:r>
            <a:endParaRPr lang="cs-CZ" dirty="0"/>
          </a:p>
        </p:txBody>
      </p:sp>
      <p:sp>
        <p:nvSpPr>
          <p:cNvPr id="3" name="Zástupný symbol pro obsah 2"/>
          <p:cNvSpPr>
            <a:spLocks noGrp="1"/>
          </p:cNvSpPr>
          <p:nvPr>
            <p:ph idx="1"/>
          </p:nvPr>
        </p:nvSpPr>
        <p:spPr/>
        <p:txBody>
          <a:bodyPr>
            <a:normAutofit/>
          </a:bodyPr>
          <a:lstStyle/>
          <a:p>
            <a:r>
              <a:rPr lang="cs-CZ" dirty="0" smtClean="0"/>
              <a:t>Ideology </a:t>
            </a:r>
            <a:r>
              <a:rPr lang="cs-CZ" dirty="0" err="1" smtClean="0"/>
              <a:t>conception</a:t>
            </a:r>
            <a:r>
              <a:rPr lang="cs-CZ" dirty="0" smtClean="0"/>
              <a:t>, </a:t>
            </a:r>
          </a:p>
          <a:p>
            <a:r>
              <a:rPr lang="cs-CZ" dirty="0" err="1" smtClean="0"/>
              <a:t>Relation</a:t>
            </a:r>
            <a:r>
              <a:rPr lang="cs-CZ" dirty="0" smtClean="0"/>
              <a:t> Ideology to </a:t>
            </a:r>
            <a:r>
              <a:rPr lang="cs-CZ" dirty="0" err="1" smtClean="0"/>
              <a:t>social</a:t>
            </a:r>
            <a:r>
              <a:rPr lang="cs-CZ" dirty="0" smtClean="0"/>
              <a:t> reality, </a:t>
            </a:r>
          </a:p>
          <a:p>
            <a:r>
              <a:rPr lang="cs-CZ" dirty="0" err="1" smtClean="0"/>
              <a:t>Social</a:t>
            </a:r>
            <a:r>
              <a:rPr lang="cs-CZ" dirty="0" smtClean="0"/>
              <a:t> mind,</a:t>
            </a:r>
          </a:p>
          <a:p>
            <a:r>
              <a:rPr lang="cs-CZ" dirty="0" err="1" smtClean="0"/>
              <a:t>Worldview</a:t>
            </a:r>
            <a:endParaRPr lang="cs-CZ" dirty="0"/>
          </a:p>
          <a:p>
            <a:endParaRPr lang="cs-CZ" dirty="0"/>
          </a:p>
        </p:txBody>
      </p:sp>
      <p:sp>
        <p:nvSpPr>
          <p:cNvPr id="4" name="Obdélník 3"/>
          <p:cNvSpPr/>
          <p:nvPr/>
        </p:nvSpPr>
        <p:spPr>
          <a:xfrm>
            <a:off x="3714744" y="4000504"/>
            <a:ext cx="4572000" cy="1477328"/>
          </a:xfrm>
          <a:prstGeom prst="rect">
            <a:avLst/>
          </a:prstGeom>
        </p:spPr>
        <p:txBody>
          <a:bodyPr>
            <a:spAutoFit/>
          </a:bodyPr>
          <a:lstStyle/>
          <a:p>
            <a:pPr marL="342900" indent="-342900"/>
            <a:r>
              <a:rPr lang="cs-CZ" dirty="0" smtClean="0"/>
              <a:t>11. These to Feuerbach:</a:t>
            </a:r>
          </a:p>
          <a:p>
            <a:pPr marL="342900" indent="-342900"/>
            <a:r>
              <a:rPr lang="cs-CZ" dirty="0" err="1" smtClean="0"/>
              <a:t>Philosopers</a:t>
            </a:r>
            <a:r>
              <a:rPr lang="cs-CZ" dirty="0" smtClean="0"/>
              <a:t> </a:t>
            </a:r>
            <a:r>
              <a:rPr lang="cs-CZ" dirty="0" err="1" smtClean="0"/>
              <a:t>did</a:t>
            </a:r>
            <a:r>
              <a:rPr lang="cs-CZ" dirty="0" smtClean="0"/>
              <a:t> </a:t>
            </a:r>
            <a:r>
              <a:rPr lang="cs-CZ" dirty="0" err="1" smtClean="0"/>
              <a:t>only</a:t>
            </a:r>
            <a:r>
              <a:rPr lang="cs-CZ" dirty="0" smtClean="0"/>
              <a:t> </a:t>
            </a:r>
            <a:r>
              <a:rPr lang="cs-CZ" dirty="0" err="1" smtClean="0"/>
              <a:t>explain</a:t>
            </a:r>
            <a:r>
              <a:rPr lang="cs-CZ" dirty="0" smtClean="0"/>
              <a:t> </a:t>
            </a:r>
            <a:r>
              <a:rPr lang="cs-CZ" dirty="0" err="1" smtClean="0"/>
              <a:t>the</a:t>
            </a:r>
            <a:r>
              <a:rPr lang="cs-CZ" dirty="0" smtClean="0"/>
              <a:t> </a:t>
            </a:r>
            <a:r>
              <a:rPr lang="cs-CZ" dirty="0" err="1" smtClean="0"/>
              <a:t>world</a:t>
            </a:r>
            <a:r>
              <a:rPr lang="cs-CZ" dirty="0" smtClean="0"/>
              <a:t> </a:t>
            </a:r>
            <a:r>
              <a:rPr lang="cs-CZ" dirty="0" err="1" smtClean="0"/>
              <a:t>differently</a:t>
            </a:r>
            <a:r>
              <a:rPr lang="cs-CZ" dirty="0" smtClean="0"/>
              <a:t>, </a:t>
            </a:r>
            <a:r>
              <a:rPr lang="cs-CZ" dirty="0" err="1" smtClean="0"/>
              <a:t>the</a:t>
            </a:r>
            <a:r>
              <a:rPr lang="cs-CZ" dirty="0" smtClean="0"/>
              <a:t> </a:t>
            </a:r>
            <a:r>
              <a:rPr lang="cs-CZ" dirty="0" err="1" smtClean="0"/>
              <a:t>thing</a:t>
            </a:r>
            <a:r>
              <a:rPr lang="cs-CZ" dirty="0" smtClean="0"/>
              <a:t> </a:t>
            </a:r>
            <a:r>
              <a:rPr lang="cs-CZ" dirty="0" err="1" smtClean="0"/>
              <a:t>is</a:t>
            </a:r>
            <a:r>
              <a:rPr lang="cs-CZ" dirty="0" smtClean="0"/>
              <a:t> to </a:t>
            </a:r>
            <a:r>
              <a:rPr lang="cs-CZ" dirty="0" err="1" smtClean="0"/>
              <a:t>change</a:t>
            </a:r>
            <a:r>
              <a:rPr lang="cs-CZ" dirty="0" smtClean="0"/>
              <a:t> </a:t>
            </a:r>
            <a:r>
              <a:rPr lang="cs-CZ" dirty="0" err="1" smtClean="0"/>
              <a:t>it</a:t>
            </a:r>
            <a:r>
              <a:rPr lang="cs-CZ" dirty="0" smtClean="0"/>
              <a:t>. </a:t>
            </a:r>
          </a:p>
          <a:p>
            <a:pPr marL="342900" indent="-342900">
              <a:buAutoNum type="arabicPlain" startAt="11"/>
            </a:pPr>
            <a:endParaRPr lang="cs-CZ" dirty="0" smtClean="0"/>
          </a:p>
          <a:p>
            <a:pPr marL="342900" indent="-342900"/>
            <a:r>
              <a:rPr lang="cs-CZ" dirty="0" smtClean="0"/>
              <a:t>				Marx-Engels</a:t>
            </a:r>
            <a:endParaRPr lang="cs-CZ"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a:xfrm>
            <a:off x="457200" y="1196752"/>
            <a:ext cx="8229600" cy="4525963"/>
          </a:xfrm>
        </p:spPr>
        <p:txBody>
          <a:bodyPr>
            <a:noAutofit/>
          </a:bodyPr>
          <a:lstStyle/>
          <a:p>
            <a:pPr>
              <a:buNone/>
            </a:pPr>
            <a:r>
              <a:rPr lang="en-US" sz="2400" dirty="0" smtClean="0"/>
              <a:t>George </a:t>
            </a:r>
            <a:r>
              <a:rPr lang="en-US" sz="2400" dirty="0" err="1" smtClean="0"/>
              <a:t>Qrwell</a:t>
            </a:r>
            <a:endParaRPr lang="en-US" sz="2400" dirty="0" smtClean="0"/>
          </a:p>
          <a:p>
            <a:pPr>
              <a:buNone/>
            </a:pPr>
            <a:r>
              <a:rPr lang="en-US" sz="2400" dirty="0" smtClean="0"/>
              <a:t>SCHIZOFRENIC THOUGHT  - </a:t>
            </a:r>
            <a:r>
              <a:rPr lang="en-US" sz="2400" b="1" dirty="0" smtClean="0"/>
              <a:t>DOUBLETHINK</a:t>
            </a:r>
          </a:p>
          <a:p>
            <a:pPr>
              <a:buNone/>
            </a:pPr>
            <a:r>
              <a:rPr lang="en-US" sz="2400" dirty="0" smtClean="0"/>
              <a:t>First dialectic law – Unity and faith of contradictions</a:t>
            </a:r>
          </a:p>
          <a:p>
            <a:pPr>
              <a:buNone/>
            </a:pPr>
            <a:r>
              <a:rPr lang="en-US" sz="2400" dirty="0" smtClean="0"/>
              <a:t>Way of thought, which by the one meaning express two antagonistic terms</a:t>
            </a:r>
          </a:p>
          <a:p>
            <a:pPr>
              <a:buNone/>
            </a:pPr>
            <a:r>
              <a:rPr lang="en-US" sz="2400" dirty="0" smtClean="0"/>
              <a:t>Thesis and Antithesis</a:t>
            </a:r>
          </a:p>
          <a:p>
            <a:pPr>
              <a:buNone/>
            </a:pPr>
            <a:r>
              <a:rPr lang="en-US" sz="2400" dirty="0" smtClean="0"/>
              <a:t>It is necessary express lies deliberately and believe them as a truth</a:t>
            </a:r>
          </a:p>
          <a:p>
            <a:pPr>
              <a:buNone/>
            </a:pPr>
            <a:r>
              <a:rPr lang="en-US" sz="2400" b="1" i="1" dirty="0" smtClean="0"/>
              <a:t>IGNORANCE IS STRENGHT</a:t>
            </a:r>
          </a:p>
          <a:p>
            <a:pPr>
              <a:buNone/>
            </a:pPr>
            <a:r>
              <a:rPr lang="en-US" sz="2400" dirty="0" smtClean="0"/>
              <a:t>Mind of truth is missing</a:t>
            </a:r>
          </a:p>
          <a:p>
            <a:pPr>
              <a:buNone/>
            </a:pPr>
            <a:r>
              <a:rPr lang="en-US" sz="2400" dirty="0" smtClean="0"/>
              <a:t>Relativity</a:t>
            </a:r>
          </a:p>
          <a:p>
            <a:pPr>
              <a:buNone/>
            </a:pPr>
            <a:r>
              <a:rPr lang="en-US" sz="2400" dirty="0" smtClean="0"/>
              <a:t>Man is easy manipulated, because in the world, where is missing certainty, has a need to be led</a:t>
            </a:r>
          </a:p>
          <a:p>
            <a:pPr>
              <a:buNone/>
            </a:pPr>
            <a:endParaRPr lang="en-US" sz="2400" dirty="0" smtClean="0"/>
          </a:p>
          <a:p>
            <a:pPr>
              <a:buNone/>
            </a:pPr>
            <a:r>
              <a:rPr lang="en-US" sz="2400" dirty="0" smtClean="0"/>
              <a:t>			- </a:t>
            </a:r>
          </a:p>
          <a:p>
            <a:pPr>
              <a:buNone/>
            </a:pPr>
            <a:endParaRPr lang="en-US" sz="2400" dirty="0" smtClean="0"/>
          </a:p>
          <a:p>
            <a:pPr>
              <a:buNone/>
            </a:pPr>
            <a:endParaRPr lang="en-US" sz="2400"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Functioning of ideology in society</a:t>
            </a:r>
            <a:endParaRPr lang="cs-CZ" dirty="0"/>
          </a:p>
        </p:txBody>
      </p:sp>
      <p:sp>
        <p:nvSpPr>
          <p:cNvPr id="3" name="Zástupný symbol pro obsah 2"/>
          <p:cNvSpPr>
            <a:spLocks noGrp="1"/>
          </p:cNvSpPr>
          <p:nvPr>
            <p:ph idx="1"/>
          </p:nvPr>
        </p:nvSpPr>
        <p:spPr>
          <a:xfrm>
            <a:off x="457200" y="1268760"/>
            <a:ext cx="8229600" cy="4525963"/>
          </a:xfrm>
        </p:spPr>
        <p:txBody>
          <a:bodyPr>
            <a:normAutofit fontScale="92500" lnSpcReduction="10000"/>
          </a:bodyPr>
          <a:lstStyle/>
          <a:p>
            <a:pPr>
              <a:buNone/>
            </a:pPr>
            <a:r>
              <a:rPr lang="en-US" dirty="0" smtClean="0"/>
              <a:t>Man is easy manipulated, because in the world, where is missing certainty, has a need to be led</a:t>
            </a:r>
          </a:p>
          <a:p>
            <a:pPr>
              <a:buNone/>
            </a:pPr>
            <a:r>
              <a:rPr lang="en-US" dirty="0" smtClean="0"/>
              <a:t>Infallibility of ideology</a:t>
            </a:r>
          </a:p>
          <a:p>
            <a:pPr>
              <a:buNone/>
            </a:pPr>
            <a:r>
              <a:rPr lang="en-US" dirty="0" smtClean="0"/>
              <a:t>Achieved by the manipulation with the language and information</a:t>
            </a:r>
          </a:p>
          <a:p>
            <a:pPr>
              <a:buNone/>
            </a:pPr>
            <a:endParaRPr lang="en-US" dirty="0" smtClean="0"/>
          </a:p>
          <a:p>
            <a:pPr>
              <a:buNone/>
            </a:pPr>
            <a:r>
              <a:rPr lang="en-US" dirty="0" smtClean="0"/>
              <a:t>			</a:t>
            </a:r>
            <a:r>
              <a:rPr lang="en-US" sz="2800" dirty="0" smtClean="0"/>
              <a:t>Lie repeated a hundred times becomes the 		truth</a:t>
            </a:r>
            <a:endParaRPr lang="en-US" dirty="0" smtClean="0"/>
          </a:p>
          <a:p>
            <a:pPr>
              <a:buNone/>
            </a:pPr>
            <a:r>
              <a:rPr lang="en-US" dirty="0" smtClean="0"/>
              <a:t>		</a:t>
            </a:r>
          </a:p>
          <a:p>
            <a:pPr>
              <a:buNone/>
            </a:pPr>
            <a:endParaRPr lang="en-US" dirty="0" smtClean="0"/>
          </a:p>
          <a:p>
            <a:pPr>
              <a:buNone/>
            </a:pPr>
            <a:endParaRPr lang="en-US" dirty="0" smtClean="0"/>
          </a:p>
        </p:txBody>
      </p:sp>
      <p:sp>
        <p:nvSpPr>
          <p:cNvPr id="1026" name="AutoShape 2" descr="data:image/jpeg;base64,/9j/4AAQSkZJRgABAQAAAQABAAD/2wCEAAkGBwgHBgkIBwgKCgkLDRYPDQwMDRsUFRAWIB0iIiAdHx8kKDQsJCYxJx8fLT0tMTU3Ojo6Iys/RD84QzQ5OjcBCgoKDQwNGg8PGjclHyU3Nzc3Nzc3Nzc3Nzc3Nzc3Nzc3Nzc3Nzc3Nzc3Nzc3Nzc3Nzc3Nzc3Nzc3Nzc3Nzc3N//AABEIALoAfAMBIgACEQEDEQH/xAAcAAACAgMBAQAAAAAAAAAAAAAEBgUHAAIDAQj/xABHEAABAwIDAwYJCQYFBQAAAAABAAIDBBEFEiEGMUEHEzJRYXEUFSIzU4GRscEWI0JEdJKy0eElNFKCoaIkVGJy8TVDY2Tw/8QAFAEBAAAAAAAAAAAAAAAAAAAAAP/EABQRAQAAAAAAAAAAAAAAAAAAAAD/2gAMAwEAAhEDEQA/ALpq6qOkhMku69gBxKi/H3VT6dr/ANFz2odbwccPKKhA/rQT/j4/5f8Av/Re+PT/AJcff/RL+ey9z34oJ7x6fQD736Lw4+R9WH3/ANEuT1UUDC+aVrGjeSbKNOP00n7qDMOJPkj+qB18fm3mB9/9Fg2g4cwPv/okCpxUyXbzmUEdEITw6WM3Yy7OtriUFmePT6Afe/RejG3H/sD7yrZm1ZpSG1MJy8Dfgpai2noKl4YJMpOgugdRjJO+D+79F744Poh95QjJA4Aggg66LcPQTHjc+hv/ADLrDisbzaRuTXrUJn6kNiczocNq5Li7InOHqCByilZILtdddElbD4w+tp253XJToNyBf2o0dT6cHfBQObsU9tTvp+53wS/dBtfjZQGP44KVroaYt5z6Tr9BS9fVNpKSSZ30QqpxGpdUyPflzPkdc34IOzsSdWVX+Le+ZoO+97qYixVrcscWGyZQNHXa0f1ShA+aGdoAtru/JN0GA4lilnyyeD04ADW2Nz6kHaSphkHzkcsRO7NbKfWNEG+tfQkFwGTradym4tnZKdhDKiWWw6LlDu2axCoqjctZGb3QBYlikE8Ie0gHiAo6CqaH+ScpI4bip6p2FdILxT5XW1FtCoTEdm6/DWh4ZzjBvLUD9sdjYliFLUOu5vQJN79ibgQDZUbQVs1HJHIPJex1x3q6aKp8IpYpsurmA2QGt7kDjo/YtfYfV3+4oxruxC45/wBFr9Pqz/wlBEcmZPNt14K0G9EKr+TLzbe5Wg3ohAvbVb6a3U74Jf3BT+1nSpe53wS+QUC/tbWtipm0x1fNo1vWlaiwarqp3vY/IHAaAI3GOerMb50A2acrXX6IumujhEUQtbMd9kEfg+zVHQvE8o56ot03bh3BToGmi5i66NvZB7rxWpHFYSdy81QaEnrQtVYtII06kS9BVTkC/ieFU07XkMAfv0UtsXjTp7UM7zna3TNa+mhCBq5LXAO9Lnhb8Ix9lRH0M4cfiguOMlD42ScFr9B+7v8AwlbwyhzGvb5TXC4XHGXE4LX/AGd/4Sgi+TLzbe5Wg3ohVfyZebb3K0G9EIF3azpUvc74JekOWNx6gSmLarpU3c74JelsY3DsQItO8zVoytsXv3Hrum0eSzuCWMCY7w9znty2c7R2ljdT+J55KZzGZhn0NuIQaPxikjeWmQG2+2qCl2sw6E5XvcHcQQtA2kb8zaJrYx849w0Z2dpSvj0eEGYeDVoc8NuQGj26IHqjxamrWh0LxrwOhCMdIALncq9wNskM8MIcDFIfmpBxP8KnNo6+ooKFz23FgLn1oJOtxmkpbiWZgtv1UUdosOncQypYO8qv3RV2LP54vLWyOs0k9LuRZ2SrGMMjntDt9i6xQM9bUNc8Oje1zTuIKXcde4Tgk72qPo5ZqOr5qQuALrOBO4qR2h81TyMANwR60Fs7MyPmwGgkk1eYRcovGSfE1f8AZ3+4oHZZ5Oz+Hn/whGYy4+Jq7T6u/wDCUAHJl5tvcrQb0Qqv5MvNt7laDeiEC9tULuph/u+CT8ZmqoGU4o2sc+SYMcH7rcU5bUC7qf8Am+CW6qJsnNlwByOuLoIWkohFiNRNwkaLtPA3N11rKJ80D2xTujJ3aX/+CJzue+Q8GnKO1dohfigU8MwhrGNNWTJLTyvzMcTZxJvcjjvCjqjZ6lhmnMDZZDUDLaR98g6gnOqpnxzGop2BxIs+P+LtHahPCqQOcZTzBHpGW/ru/qgX6+jOH4H4PSD54Obk11Ly7TVA7Z4diDcN8NqcQDnMa3PA1tozruCZoY2V87J2nNDEbx6aPf8Axdw4IfbKDnsGkFr6bkCds8Y6qshlnm5iGFgGSNuuupt1anv0XGannjqqyodUhz3i0fM5gBbcTfr4oHZ+sZBIYpMoJ0BcmKKKJ7j5bGtOrnOdZoHWSggHRPdStqJbMcJS0Zr+UQL2HapXERAMNpZan55pksI4TaxI4k9VivcYqIHuggo9YIAbutbO47z3LSsdzWCySHpc4MvZo5BaWz0sMuD0ppmlsQZZodvFtETjJ/Y1d9nf7ihNlYY4MAw+OM3HMg36ydSjMaH7Grvs7/cUAHJl5tvcrQb0Qqv5MvNt7laDeiEEFtMLmD+b4KBkZ5OqYNox5UHr+ChHNzAoIudgbe2mt1rGbHeulSLkgXBvx4riBbvQFBzQBqoisiiranmxGxxG8lt7I1wJG9Bz4hRYcxwe/wAvjlQL2M7UQ4FXMw1tDPLJlucg3Dr7VAbQbdNnhkgZC4XFhmR+P7VxF2aBjXPDsuZwF26cCkTEJvGMj3yxxibNq9gtcIPcLljmqBzhtnOqdKfC4HxgtAPG9gq+oyIp2kkG3EJxw3EcrLZi5ARV0TYRcu4oqHC5MToYqOO95p2gnqbrc+xRlVXOmc1vEnqT1seI23DnN5zJdo4nrQNNLAyCCOCLyY42hrR2BaYyB4mrtT+7v9xRDGofGR+xq77O/wBxQA8mXm29ytBvRCq/ky823uVoN6IQQu0IuYPX8FD5R1hTWPjWH1/BQsuSNhe6waBcoAK5oz+pCtAuhaKumxfEqoQhopoGeTpqSSbe5dg4AkHegE2grG4fhc1S3pMFh61Uk+K1dbM4RRSSOz3cWi9+9W/iFPDWUr6eZgfHILOB4qOp8JoqKMtpqZkY/wBI396CosQpsQbJeajnb1XjNkJCZY2uPg8xlJ0IabDr4K1sbxilw2K0/O2P0Wi/vSbX7UwSRllO2Rl+JaAUCk8kO1BHWDwRuG1bo52De3d3L0NFRI5z7knUk8VtFTRxvzAWQTUQa+rBafJvorT2awlkMUNZISZjGWgcACQfgFXOylA7EMSjjDdLgnsCuOKMMa1rdwGiDq0aIXGR+xq/X6u/8JRgCGxofsWvP/rv/CUEfyZ9BvcrQb0Qqv5M+g3uVoN6IQQm0UjI+ae8gNF957kh45ixqLxQ3EY/uTHyiylgomX8lwfcexIE849iCb2JljvWsvaTO0kW4cEdjFOYnGoiHze9zRwPWljAcQZRYqyV5DYnfNv7v+VYDgxws4Xaf6oFiKpjfY3F+pGsZE5l9EFjeDywXnobuZvLLdFQLcbnpQ5sjbgIJbE8Ewqtb/i2B1t1ylHFtksLj8unuNetC4rtXOJXjK9oG7VQNZtLUyjiB3oCauip6PoG/WopxLpbDiVy8Okndd7rqW2cpBW4pTxv6LpGg6dqCxtgMJ8Aw1tVKBzs4uLjUNTkwiy4RRRxRsYwANaAAAiBY7kG4cAg8bcDgtfY/V3+4orQoPGrDB677O/3FAFyZebb3K0G9EKr+TLzbe5Wg3ohAicppsaDuf8ABIErwNLacbp75U3ZfF+hPT+CQunutu4oOLmhwLSE4bJYyKylfRzOJnptzj9NvBItRPkkIynXtWYdUzUOJRVkG+N3l69JvEILcuCzcoLGcDgrWudHljktvI0KlaKqirKWOphN45G3C6+Sb6IKd2kwB9LmdLC4D+JouEk1cbGSGw3L6QmhjkBa9oIO8FVTykjZ6kvT08LZMSJ1EZ0ZrqXdvYgr5h8rQcU+7F4bIyN+IvaW820uhDuJHHuSLFU08LHf4ZzpSLNc5+g9StPZDEm4ns4JXBolja6OQAWFwPysgbNmsYhxrCaeuiLQ57BzjB9B3EKYBHEi6+ecCxqtwieR9DO6Ih5BG9p7wrL2f5RKSqLYcViFPJbzreifyQPuiCxm3iav+zv/AAlEQVENRGJIZGSMcLhzXAgobGrDB677O/3FAHyZebb3K0G9EKr+TLzbe5Wg3ohAg8qTS5uHgf6/gkBzC19iBu3qxuUmNrxQ3BuM9iOHRVc1WeJ7ucbffZ7Roe9BDVjyZRGzpk2H5orm2Np2xx6gA3dxJ7VyEBDedIGc8d9uxdYy1mpbr28O1AwbH414FL4BKxz4nm7C3UtPHTqTVVY5h9JfnqizjuYGEuPqVYmodFK2aHyZIyHMd2hWNhNZT4xRQ1cYBNrOBHRcN4QQOOYhtHjFO+LBIPAYDpz8ptI4dg4Ko8ToKuiqJGVsbhJnIc52uYr6Ls3cGqExvBKKtgqfC425HtzEkWykcboPn6RlimvYHEhQyVkMz7QSxXvwDhf3j3KAxCLmZnNjeHNzWBtvR2AMDpKilkcMk8RB7CNyCHikvO48HOJsjGanu3IEsMc7mE9FxCPj3AoGPZ/Hq7B3gU8py31jdq0p3O18NbhVTDUQFkj4XNGU3FyFWMGqlacfNEdhQWryZebb3K0G9EKr+TPoBWg3ohAm8oIv4GbHc/4JJqWBjc0m/grS2jw5uIUJadHs8pjuo/kqwxmQUjublhlcRocrdPegg5S7dbjxQj2ZCTlvpxKJ8OhN88E9/wDaPzQ8lSyS5MMvdl4e1BwLNC23DQHgitmMXOC4vlqTlpKohsgO5juDvghjIOEUv3eC41jRUR2EEmbhdunvQW+wh2oGiWuUOrdS7OStaS0zvbHfs4+5R+AbV+CYdFBiNPUPkjGXOwA5hwvqhtr8bp8bwttNTU1Q2RsgcDIwWt7UFYzxOlnY23kg3JXbmXsdnZcOGoUszD5ASeZN+5YaGYg/Nv17EC5UMvkmt09T3oylizW0KPOE1BiLOb+ldpRlNRPiaA+J/qCDhBTnqUm2nDaZ7yPoraJrGDyoZb9Yb+q7TPkqGCnp4HtB6TnDUhBYHJn0G9ytBvRCr7k8w+SnhaXNPsVgjcEHjmhwsobENn6arcS5guexTaxApnY6j/gHsXnyOpPRj2JtWIFL5HUnox7FnyOpPRj2JtWIFL5HUfox7FnyOpPRj2JtWIFL5HUnox7FnyOpPRj2JtWIFL5HUnox7FnyOpPRj2JtWIFL5HUfox7F1h2SpI3BwjFx2JoWIBaKjjpYw2NoCKWLE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48130" name="Picture 2" descr="http://upload.wikimedia.org/wikipedia/commons/3/35/Bundesarchiv_Bild_146-1968-101-20A,_Joseph_Goebbels.jpg"/>
          <p:cNvPicPr>
            <a:picLocks noChangeAspect="1" noChangeArrowheads="1"/>
          </p:cNvPicPr>
          <p:nvPr/>
        </p:nvPicPr>
        <p:blipFill>
          <a:blip r:embed="rId2" cstate="screen"/>
          <a:srcRect/>
          <a:stretch>
            <a:fillRect/>
          </a:stretch>
        </p:blipFill>
        <p:spPr bwMode="auto">
          <a:xfrm>
            <a:off x="0" y="3810008"/>
            <a:ext cx="2179315" cy="3047992"/>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 Ideology, mind and language</a:t>
            </a:r>
            <a:endParaRPr lang="en-US" dirty="0"/>
          </a:p>
        </p:txBody>
      </p:sp>
      <p:sp>
        <p:nvSpPr>
          <p:cNvPr id="3" name="Zástupný symbol pro obsah 2"/>
          <p:cNvSpPr>
            <a:spLocks noGrp="1"/>
          </p:cNvSpPr>
          <p:nvPr>
            <p:ph idx="1"/>
          </p:nvPr>
        </p:nvSpPr>
        <p:spPr/>
        <p:txBody>
          <a:bodyPr>
            <a:normAutofit/>
          </a:bodyPr>
          <a:lstStyle/>
          <a:p>
            <a:pPr>
              <a:buNone/>
            </a:pPr>
            <a:r>
              <a:rPr lang="en-US" dirty="0" smtClean="0"/>
              <a:t> </a:t>
            </a:r>
            <a:r>
              <a:rPr lang="en-US" sz="2400" dirty="0" smtClean="0"/>
              <a:t>“There were the times, when grammarian were entertained by the confused questions to forget that the world is bad.“   </a:t>
            </a:r>
          </a:p>
          <a:p>
            <a:pPr>
              <a:buNone/>
            </a:pPr>
            <a:r>
              <a:rPr lang="en-US" sz="2400" dirty="0" smtClean="0"/>
              <a:t>							Umberto Eco</a:t>
            </a:r>
            <a:endParaRPr lang="en-US" dirty="0" smtClean="0"/>
          </a:p>
          <a:p>
            <a:endParaRPr lang="en-US" dirty="0" smtClean="0"/>
          </a:p>
          <a:p>
            <a:pPr>
              <a:buNone/>
            </a:pPr>
            <a:endParaRPr lang="en-US" dirty="0" smtClean="0"/>
          </a:p>
          <a:p>
            <a:endParaRPr lang="en-US" dirty="0"/>
          </a:p>
        </p:txBody>
      </p:sp>
      <p:pic>
        <p:nvPicPr>
          <p:cNvPr id="47106" name="Picture 2" descr="http://upload.wikimedia.org/wikipedia/commons/a/ab/Umberto_Eco_04.jpg"/>
          <p:cNvPicPr>
            <a:picLocks noChangeAspect="1" noChangeArrowheads="1"/>
          </p:cNvPicPr>
          <p:nvPr/>
        </p:nvPicPr>
        <p:blipFill>
          <a:blip r:embed="rId2" cstate="screen"/>
          <a:srcRect/>
          <a:stretch>
            <a:fillRect/>
          </a:stretch>
        </p:blipFill>
        <p:spPr bwMode="auto">
          <a:xfrm>
            <a:off x="6286512" y="3000372"/>
            <a:ext cx="1916095" cy="2447195"/>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a:bodyPr>
          <a:lstStyle/>
          <a:p>
            <a:r>
              <a:rPr lang="en-US" dirty="0" smtClean="0"/>
              <a:t> Ideology, mind and language</a:t>
            </a:r>
          </a:p>
          <a:p>
            <a:r>
              <a:rPr lang="en-US" dirty="0" smtClean="0"/>
              <a:t>Language as a bearer of ideology </a:t>
            </a:r>
          </a:p>
          <a:p>
            <a:r>
              <a:rPr lang="en-US" dirty="0" smtClean="0"/>
              <a:t>Ideology in the text</a:t>
            </a: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a:t> Ideology, mind and </a:t>
            </a:r>
            <a:r>
              <a:rPr lang="cs-CZ" dirty="0" err="1"/>
              <a:t>language</a:t>
            </a:r>
            <a:endParaRPr lang="cs-CZ" dirty="0"/>
          </a:p>
        </p:txBody>
      </p:sp>
      <p:sp>
        <p:nvSpPr>
          <p:cNvPr id="3" name="Zástupný symbol pro obsah 2"/>
          <p:cNvSpPr>
            <a:spLocks noGrp="1"/>
          </p:cNvSpPr>
          <p:nvPr>
            <p:ph idx="1"/>
          </p:nvPr>
        </p:nvSpPr>
        <p:spPr/>
        <p:txBody>
          <a:bodyPr>
            <a:normAutofit/>
          </a:bodyPr>
          <a:lstStyle/>
          <a:p>
            <a:r>
              <a:rPr lang="en-US" dirty="0" smtClean="0"/>
              <a:t>  Ideology, mind and language</a:t>
            </a:r>
          </a:p>
          <a:p>
            <a:pPr>
              <a:buNone/>
            </a:pPr>
            <a:r>
              <a:rPr lang="en-US" dirty="0" err="1" smtClean="0"/>
              <a:t>Platon</a:t>
            </a:r>
            <a:endParaRPr lang="en-US" dirty="0" smtClean="0"/>
          </a:p>
          <a:p>
            <a:pPr>
              <a:buNone/>
            </a:pPr>
            <a:r>
              <a:rPr lang="en-US" sz="2400" dirty="0" smtClean="0"/>
              <a:t>Dialog </a:t>
            </a:r>
            <a:r>
              <a:rPr lang="cs-CZ" sz="2400" dirty="0" smtClean="0"/>
              <a:t>C</a:t>
            </a:r>
            <a:r>
              <a:rPr lang="en-US" sz="2400" dirty="0" err="1" smtClean="0"/>
              <a:t>ratylos</a:t>
            </a:r>
            <a:r>
              <a:rPr lang="en-US" sz="2400" dirty="0" smtClean="0"/>
              <a:t> (against Sophists)</a:t>
            </a:r>
          </a:p>
          <a:p>
            <a:pPr>
              <a:buNone/>
            </a:pPr>
            <a:r>
              <a:rPr lang="en-US" sz="2400" dirty="0" smtClean="0"/>
              <a:t>Conventional and natural assignments of the word to the object</a:t>
            </a:r>
          </a:p>
          <a:p>
            <a:pPr>
              <a:buNone/>
            </a:pPr>
            <a:r>
              <a:rPr lang="en-US" sz="2400" dirty="0" smtClean="0"/>
              <a:t>Avoid to sophistic formalization by the research of ideas contained in the words</a:t>
            </a:r>
          </a:p>
          <a:p>
            <a:pPr>
              <a:buNone/>
            </a:pPr>
            <a:endParaRPr lang="en-US" dirty="0" smtClean="0"/>
          </a:p>
          <a:p>
            <a:pPr>
              <a:buNone/>
            </a:pPr>
            <a:endParaRPr lang="en-US" dirty="0" smtClean="0"/>
          </a:p>
          <a:p>
            <a:pPr>
              <a:buNone/>
            </a:pPr>
            <a:endParaRPr lang="en-US" dirty="0" smtClean="0"/>
          </a:p>
          <a:p>
            <a:endParaRPr lang="en-US" dirty="0"/>
          </a:p>
        </p:txBody>
      </p:sp>
      <p:pic>
        <p:nvPicPr>
          <p:cNvPr id="89092" name="Picture 4" descr="http://cuentoscuanticos.files.wordpress.com/2011/10/1276381804071_f.jpg"/>
          <p:cNvPicPr>
            <a:picLocks noChangeAspect="1" noChangeArrowheads="1"/>
          </p:cNvPicPr>
          <p:nvPr/>
        </p:nvPicPr>
        <p:blipFill>
          <a:blip r:embed="rId2"/>
          <a:srcRect/>
          <a:stretch>
            <a:fillRect/>
          </a:stretch>
        </p:blipFill>
        <p:spPr bwMode="auto">
          <a:xfrm>
            <a:off x="0" y="4552950"/>
            <a:ext cx="4762500" cy="230505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r>
              <a:rPr lang="en-US" dirty="0" smtClean="0"/>
              <a:t>Arthur </a:t>
            </a:r>
            <a:r>
              <a:rPr lang="en-US" dirty="0" err="1" smtClean="0"/>
              <a:t>Schoppenhauer</a:t>
            </a:r>
            <a:endParaRPr lang="en-US" dirty="0" smtClean="0"/>
          </a:p>
          <a:p>
            <a:pPr>
              <a:buNone/>
            </a:pPr>
            <a:r>
              <a:rPr lang="en-US" dirty="0" smtClean="0"/>
              <a:t>Eristic Dialectic  </a:t>
            </a:r>
          </a:p>
          <a:p>
            <a:pPr>
              <a:buNone/>
            </a:pPr>
            <a:endParaRPr lang="en-US" dirty="0" smtClean="0"/>
          </a:p>
          <a:p>
            <a:pPr>
              <a:buNone/>
            </a:pPr>
            <a:r>
              <a:rPr lang="en-US" dirty="0" smtClean="0"/>
              <a:t>Sophistic method use mind weaknesses</a:t>
            </a:r>
          </a:p>
          <a:p>
            <a:pPr>
              <a:buNone/>
            </a:pPr>
            <a:r>
              <a:rPr lang="en-US" dirty="0" smtClean="0"/>
              <a:t>for control of situation and enforce own mind- achieve the target , based on the knowledge of function of the language in society </a:t>
            </a:r>
          </a:p>
          <a:p>
            <a:pPr>
              <a:buNone/>
            </a:pPr>
            <a:r>
              <a:rPr lang="en-US" dirty="0" smtClean="0"/>
              <a:t>Logical deception, psychological tricks</a:t>
            </a:r>
          </a:p>
          <a:p>
            <a:pPr>
              <a:buNone/>
            </a:pPr>
            <a:r>
              <a:rPr lang="en-US" dirty="0" smtClean="0"/>
              <a:t>Difference between KNOWLEDGE and PERCEPTION </a:t>
            </a:r>
          </a:p>
          <a:p>
            <a:pPr>
              <a:buNone/>
            </a:pPr>
            <a:r>
              <a:rPr lang="en-US" dirty="0" smtClean="0"/>
              <a:t>(</a:t>
            </a:r>
            <a:r>
              <a:rPr lang="en-US" dirty="0" err="1" smtClean="0"/>
              <a:t>Platon</a:t>
            </a:r>
            <a:r>
              <a:rPr lang="en-US" dirty="0" smtClean="0"/>
              <a:t> </a:t>
            </a:r>
            <a:r>
              <a:rPr lang="en-US" dirty="0" err="1" smtClean="0"/>
              <a:t>Euthydémos</a:t>
            </a:r>
            <a:r>
              <a:rPr lang="en-US" dirty="0" smtClean="0"/>
              <a:t>)</a:t>
            </a:r>
          </a:p>
          <a:p>
            <a:pPr>
              <a:buNone/>
            </a:pPr>
            <a:endParaRPr lang="en-US" dirty="0" smtClean="0"/>
          </a:p>
          <a:p>
            <a:pPr>
              <a:buNone/>
            </a:pPr>
            <a:endParaRPr lang="en-US" dirty="0" smtClean="0"/>
          </a:p>
          <a:p>
            <a:endParaRPr lang="en-US"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0115" name="Picture 3"/>
          <p:cNvPicPr>
            <a:picLocks noChangeAspect="1" noChangeArrowheads="1"/>
          </p:cNvPicPr>
          <p:nvPr/>
        </p:nvPicPr>
        <p:blipFill>
          <a:blip r:embed="rId2"/>
          <a:srcRect/>
          <a:stretch>
            <a:fillRect/>
          </a:stretch>
        </p:blipFill>
        <p:spPr bwMode="auto">
          <a:xfrm>
            <a:off x="6715140" y="1571612"/>
            <a:ext cx="1238250" cy="1771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smtClean="0"/>
              <a:t> Critique of ideology</a:t>
            </a:r>
          </a:p>
          <a:p>
            <a:pPr>
              <a:buNone/>
            </a:pPr>
            <a:r>
              <a:rPr lang="en-US" sz="2400" dirty="0" smtClean="0"/>
              <a:t>Specific direction in social sciences</a:t>
            </a:r>
          </a:p>
          <a:p>
            <a:pPr>
              <a:buNone/>
            </a:pPr>
            <a:r>
              <a:rPr lang="en-US" sz="2400" dirty="0" smtClean="0"/>
              <a:t>Germany 70´s  XX. century</a:t>
            </a:r>
          </a:p>
          <a:p>
            <a:pPr>
              <a:buNone/>
            </a:pPr>
            <a:r>
              <a:rPr lang="en-US" sz="2400" dirty="0" smtClean="0"/>
              <a:t>Tradition begins: </a:t>
            </a:r>
            <a:r>
              <a:rPr lang="en-US" sz="2400" dirty="0" err="1" smtClean="0"/>
              <a:t>Lud</a:t>
            </a:r>
            <a:r>
              <a:rPr lang="cs-CZ" sz="2400" dirty="0" err="1" smtClean="0"/>
              <a:t>wig</a:t>
            </a:r>
            <a:r>
              <a:rPr lang="en-US" sz="2400" dirty="0" smtClean="0"/>
              <a:t> Feuerbach : Not the God created a human, but Human created the God</a:t>
            </a:r>
          </a:p>
          <a:p>
            <a:pPr>
              <a:buNone/>
            </a:pPr>
            <a:r>
              <a:rPr lang="en-US" sz="2400" dirty="0" smtClean="0"/>
              <a:t>Critique of ideology: Ideology has a function of a stabilization in the society, - reproduces pretension on validity of ideas and thereby forms social structure. (</a:t>
            </a:r>
            <a:r>
              <a:rPr lang="en-US" sz="2400" dirty="0" err="1" smtClean="0"/>
              <a:t>i.e</a:t>
            </a:r>
            <a:r>
              <a:rPr lang="en-US" sz="2400" dirty="0" smtClean="0"/>
              <a:t> power structure – K. Marx)</a:t>
            </a:r>
          </a:p>
          <a:p>
            <a:pPr>
              <a:buNone/>
            </a:pPr>
            <a:r>
              <a:rPr lang="en-US" sz="2400" dirty="0" smtClean="0"/>
              <a:t>Eugen </a:t>
            </a:r>
            <a:r>
              <a:rPr lang="en-US" sz="2400" dirty="0" err="1" smtClean="0"/>
              <a:t>Lemberg</a:t>
            </a:r>
            <a:r>
              <a:rPr lang="en-US" sz="2400" dirty="0" smtClean="0"/>
              <a:t> – ideologies with and without sense</a:t>
            </a:r>
          </a:p>
          <a:p>
            <a:pPr>
              <a:buNone/>
            </a:pPr>
            <a:r>
              <a:rPr lang="en-US" sz="2400" dirty="0" err="1" smtClean="0"/>
              <a:t>Juegen</a:t>
            </a:r>
            <a:r>
              <a:rPr lang="en-US" sz="2400" dirty="0" smtClean="0"/>
              <a:t> </a:t>
            </a:r>
            <a:r>
              <a:rPr lang="en-US" sz="2400" dirty="0" err="1" smtClean="0"/>
              <a:t>Habermas</a:t>
            </a:r>
            <a:r>
              <a:rPr lang="en-US" sz="2400" dirty="0" smtClean="0"/>
              <a:t> – rational research of ideology in communication environment</a:t>
            </a:r>
          </a:p>
          <a:p>
            <a:pPr>
              <a:buNone/>
            </a:pPr>
            <a:r>
              <a:rPr lang="en-US" sz="2400" dirty="0" smtClean="0"/>
              <a:t>Karl R. Popper – ideology – false world image – mistake in the transmission of meaning from the world no. 2 into the world no. 3 (theoretical)</a:t>
            </a:r>
          </a:p>
          <a:p>
            <a:pPr>
              <a:buNone/>
            </a:pPr>
            <a:endParaRPr lang="en-US" sz="2400" dirty="0" smtClean="0"/>
          </a:p>
          <a:p>
            <a:pPr>
              <a:buNone/>
            </a:pPr>
            <a:endParaRPr lang="en-US" dirty="0" smtClean="0"/>
          </a:p>
          <a:p>
            <a:pPr>
              <a:buNone/>
            </a:pPr>
            <a:endParaRPr lang="en-US" dirty="0" smtClean="0"/>
          </a:p>
          <a:p>
            <a:endParaRPr lang="en-US"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 Ideology, mind and language</a:t>
            </a:r>
            <a:endParaRPr lang="cs-CZ" dirty="0"/>
          </a:p>
        </p:txBody>
      </p:sp>
      <p:sp>
        <p:nvSpPr>
          <p:cNvPr id="3" name="Zástupný symbol pro obsah 2"/>
          <p:cNvSpPr>
            <a:spLocks noGrp="1"/>
          </p:cNvSpPr>
          <p:nvPr>
            <p:ph idx="1"/>
          </p:nvPr>
        </p:nvSpPr>
        <p:spPr/>
        <p:txBody>
          <a:bodyPr>
            <a:normAutofit fontScale="92500"/>
          </a:bodyPr>
          <a:lstStyle/>
          <a:p>
            <a:r>
              <a:rPr lang="en-US" dirty="0" smtClean="0"/>
              <a:t> Critique of ideology</a:t>
            </a:r>
          </a:p>
          <a:p>
            <a:pPr>
              <a:buNone/>
            </a:pPr>
            <a:r>
              <a:rPr lang="en-US" sz="2400" dirty="0" smtClean="0"/>
              <a:t>H. Fish: „</a:t>
            </a:r>
            <a:r>
              <a:rPr lang="en-US" sz="2400" dirty="0" err="1" smtClean="0"/>
              <a:t>Sozialwissenschaften</a:t>
            </a:r>
            <a:r>
              <a:rPr lang="en-US" sz="2400" dirty="0" smtClean="0"/>
              <a:t>“, 1987</a:t>
            </a:r>
          </a:p>
          <a:p>
            <a:pPr>
              <a:buNone/>
            </a:pPr>
            <a:r>
              <a:rPr lang="en-US" sz="2400" dirty="0" smtClean="0"/>
              <a:t>Ideology:  </a:t>
            </a:r>
          </a:p>
          <a:p>
            <a:pPr marL="457200" indent="-457200">
              <a:buAutoNum type="arabicPeriod"/>
            </a:pPr>
            <a:r>
              <a:rPr lang="en-US" sz="2400" dirty="0" smtClean="0"/>
              <a:t>Pretension to absolute truth (usually utopia)</a:t>
            </a:r>
          </a:p>
          <a:p>
            <a:pPr marL="457200" indent="-457200">
              <a:buAutoNum type="arabicPeriod"/>
            </a:pPr>
            <a:r>
              <a:rPr lang="en-US" sz="2400" dirty="0" smtClean="0"/>
              <a:t>Ideas which have rational core (true), but are distorted</a:t>
            </a:r>
          </a:p>
          <a:p>
            <a:pPr marL="457200" indent="-457200">
              <a:buAutoNum type="arabicPeriod"/>
            </a:pPr>
            <a:r>
              <a:rPr lang="en-US" sz="2400" dirty="0" smtClean="0"/>
              <a:t>Ideas which looks rational, but they are not (clever fabricated lie)</a:t>
            </a:r>
          </a:p>
          <a:p>
            <a:pPr marL="457200" indent="-457200">
              <a:buAutoNum type="arabicPeriod"/>
            </a:pPr>
            <a:r>
              <a:rPr lang="en-US" sz="2400" dirty="0" smtClean="0"/>
              <a:t>Ideas which replace factual relation to reality for their evaluation </a:t>
            </a:r>
          </a:p>
          <a:p>
            <a:pPr marL="457200" indent="-457200">
              <a:buAutoNum type="arabicPeriod"/>
            </a:pPr>
            <a:r>
              <a:rPr lang="en-US" sz="2400" dirty="0" smtClean="0"/>
              <a:t>Ideas formed in critical periods which depends on charismatic authority or elite. (Leninism, Stalinism, Peronism, Maoism)</a:t>
            </a:r>
          </a:p>
          <a:p>
            <a:pPr>
              <a:buNone/>
            </a:pPr>
            <a:endParaRPr lang="en-US" dirty="0" smtClean="0"/>
          </a:p>
          <a:p>
            <a:pPr>
              <a:buNone/>
            </a:pPr>
            <a:endParaRPr lang="en-US" dirty="0" smtClean="0"/>
          </a:p>
          <a:p>
            <a:endParaRPr lang="en-US"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a:bodyPr>
          <a:lstStyle/>
          <a:p>
            <a:r>
              <a:rPr lang="en-US" sz="4000" dirty="0" smtClean="0"/>
              <a:t> Critique o ideology</a:t>
            </a:r>
          </a:p>
          <a:p>
            <a:pPr>
              <a:buNone/>
            </a:pPr>
            <a:r>
              <a:rPr lang="en-US" dirty="0" smtClean="0"/>
              <a:t>Kurt </a:t>
            </a:r>
            <a:r>
              <a:rPr lang="en-US" dirty="0" err="1" smtClean="0"/>
              <a:t>Lenk</a:t>
            </a:r>
            <a:r>
              <a:rPr lang="en-US" dirty="0" smtClean="0"/>
              <a:t>: </a:t>
            </a:r>
            <a:r>
              <a:rPr lang="en-US" dirty="0" err="1" smtClean="0"/>
              <a:t>Ideologiebegriff</a:t>
            </a:r>
            <a:r>
              <a:rPr lang="en-US" dirty="0" smtClean="0"/>
              <a:t> und </a:t>
            </a:r>
            <a:r>
              <a:rPr lang="en-US" dirty="0" err="1" smtClean="0"/>
              <a:t>Ideologiekritik</a:t>
            </a:r>
            <a:r>
              <a:rPr lang="en-US" dirty="0" smtClean="0"/>
              <a:t>, 1991</a:t>
            </a:r>
          </a:p>
          <a:p>
            <a:pPr>
              <a:buNone/>
            </a:pPr>
            <a:r>
              <a:rPr lang="en-US" dirty="0" smtClean="0"/>
              <a:t>criticizes „End of History“ by F. Fukuyama -  end of history, because ended the faith of two big ideologies- rise of open society </a:t>
            </a:r>
          </a:p>
          <a:p>
            <a:pPr>
              <a:buNone/>
            </a:pPr>
            <a:r>
              <a:rPr lang="en-US" dirty="0" err="1" smtClean="0"/>
              <a:t>Lenk</a:t>
            </a:r>
            <a:r>
              <a:rPr lang="en-US" dirty="0" smtClean="0"/>
              <a:t> – only on political level, otherwise came disintegration of society</a:t>
            </a:r>
          </a:p>
          <a:p>
            <a:pPr>
              <a:buNone/>
            </a:pPr>
            <a:endParaRPr lang="en-US" sz="4000" dirty="0" smtClean="0"/>
          </a:p>
          <a:p>
            <a:pPr>
              <a:buNone/>
            </a:pPr>
            <a:endParaRPr lang="en-US" sz="4000" dirty="0" smtClean="0"/>
          </a:p>
          <a:p>
            <a:endParaRPr lang="en-US" sz="4000"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en-US" dirty="0" err="1" smtClean="0"/>
              <a:t>Lenk</a:t>
            </a:r>
            <a:r>
              <a:rPr lang="en-US" dirty="0" smtClean="0"/>
              <a:t>: Condition of critique of ideology: </a:t>
            </a:r>
          </a:p>
          <a:p>
            <a:r>
              <a:rPr lang="en-US" dirty="0" smtClean="0"/>
              <a:t>Human mind have to fulfill criteria of structural understanding of social life in the form of terms</a:t>
            </a:r>
          </a:p>
          <a:p>
            <a:r>
              <a:rPr lang="en-US" dirty="0" smtClean="0"/>
              <a:t>Not all results of human mind are ideological distorted</a:t>
            </a:r>
          </a:p>
          <a:p>
            <a:r>
              <a:rPr lang="en-US" dirty="0" smtClean="0"/>
              <a:t>Structure of social reality, which is aimed by rational recognition, must not be given to the mass (The mass is not recognizing as scientifically subject – impossibility of absolute self-reflection of society)</a:t>
            </a:r>
          </a:p>
          <a:p>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a:bodyPr>
          <a:lstStyle/>
          <a:p>
            <a:r>
              <a:rPr lang="en-US" dirty="0" smtClean="0"/>
              <a:t>Ideology = Latin IDEA=thought</a:t>
            </a:r>
          </a:p>
          <a:p>
            <a:pPr lvl="5"/>
            <a:r>
              <a:rPr lang="en-US" sz="2400" dirty="0" smtClean="0"/>
              <a:t>Greek LOGOS = SPEECH, SCIENCE</a:t>
            </a:r>
          </a:p>
          <a:p>
            <a:r>
              <a:rPr lang="en-US" dirty="0" smtClean="0"/>
              <a:t>SCIENCE ABOUT IDEAS</a:t>
            </a:r>
          </a:p>
          <a:p>
            <a:r>
              <a:rPr lang="en-US" b="1" dirty="0" smtClean="0"/>
              <a:t>Antoine </a:t>
            </a:r>
            <a:r>
              <a:rPr lang="en-US" b="1" dirty="0" err="1" smtClean="0"/>
              <a:t>Destutt</a:t>
            </a:r>
            <a:r>
              <a:rPr lang="en-US" b="1" dirty="0" smtClean="0"/>
              <a:t> de Tracy</a:t>
            </a:r>
            <a:r>
              <a:rPr lang="en-US" dirty="0" smtClean="0"/>
              <a:t> - 1795 </a:t>
            </a:r>
          </a:p>
          <a:p>
            <a:r>
              <a:rPr lang="en-US" dirty="0" smtClean="0"/>
              <a:t>Doctrine about ideas which should help to build political, ethical and educational rules</a:t>
            </a:r>
          </a:p>
          <a:p>
            <a:r>
              <a:rPr lang="en-US" dirty="0" smtClean="0"/>
              <a:t>Ideologist – pejorative meaning since  Napoleon Bonaparte's time</a:t>
            </a:r>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a:bodyPr>
          <a:lstStyle/>
          <a:p>
            <a:pPr>
              <a:buNone/>
            </a:pPr>
            <a:r>
              <a:rPr lang="en-US" dirty="0" err="1" smtClean="0"/>
              <a:t>Lenk</a:t>
            </a:r>
            <a:r>
              <a:rPr lang="en-US" dirty="0" smtClean="0"/>
              <a:t>:  Power of ideology</a:t>
            </a:r>
          </a:p>
          <a:p>
            <a:pPr marL="514350" indent="-514350">
              <a:buAutoNum type="arabicPeriod"/>
            </a:pPr>
            <a:r>
              <a:rPr lang="en-US" dirty="0" smtClean="0"/>
              <a:t>Ideas have to be generally acceptable, as the ways of their implementation and their representatives</a:t>
            </a:r>
          </a:p>
          <a:p>
            <a:pPr marL="514350" indent="-514350">
              <a:buAutoNum type="arabicPeriod"/>
            </a:pPr>
            <a:r>
              <a:rPr lang="en-US" dirty="0" smtClean="0"/>
              <a:t>Ideas have to reflect interests at least of part of society</a:t>
            </a:r>
          </a:p>
          <a:p>
            <a:pPr marL="514350" indent="-514350">
              <a:buAutoNum type="arabicPeriod"/>
            </a:pPr>
            <a:endParaRPr lang="en-US" dirty="0" smtClean="0"/>
          </a:p>
          <a:p>
            <a:endParaRPr lang="en-US" dirty="0" smtClean="0"/>
          </a:p>
          <a:p>
            <a:endParaRPr lang="en-US" dirty="0" smtClean="0"/>
          </a:p>
          <a:p>
            <a:pPr>
              <a:buNone/>
            </a:pPr>
            <a:endParaRPr lang="en-US" dirty="0" smtClean="0"/>
          </a:p>
          <a:p>
            <a:pPr>
              <a:buNone/>
            </a:pPr>
            <a:endParaRPr lang="en-US" dirty="0" smtClean="0"/>
          </a:p>
          <a:p>
            <a:endParaRPr lang="en-US" dirty="0"/>
          </a:p>
        </p:txBody>
      </p:sp>
      <p:sp>
        <p:nvSpPr>
          <p:cNvPr id="90114" name="AutoShape 2" descr="data:image/jpeg;base64,/9j/4AAQSkZJRgABAQAAAQABAAD/2wCEAAkGBwgHBgkIBwgKCgkLDRYPDQwMDRsUFRAWIB0iIiAdHx8kKDQsJCYxJx8fLT0tMTU3Ojo6Iys/RD84QzQ5OjcBCgoKDQwNGg8PGjclHyU3Nzc3Nzc3Nzc3Nzc3Nzc3Nzc3Nzc3Nzc3Nzc3Nzc3Nzc3Nzc3Nzc3Nzc3Nzc3Nzc3N//AABEIALoAggMBIgACEQEDEQH/xAAcAAABBQEBAQAAAAAAAAAAAAAEAgMFBgcAAQj/xAA6EAACAQMDAgQFAgQGAQUBAAABAgMABBEFEiEGMRNBUWEiMnGBkQcUI0JioRUkwdHh8LEzQ1KC8Rb/xAAUAQEAAAAAAAAAAAAAAAAAAAAA/8QAFBEBAAAAAAAAAAAAAAAAAAAAAP/aAAwDAQACEQMRAD8AjfCwfgAxREK4BJB+teRZbjHejFQYBJAxQNK4UErgkU/bJJM+PD49RSooleT48c9sVcenNBeWFbhwu0dkYfNQV6LSZplLRR7sccUS/S18Io5xCGQjkDyrQLa1gtt3hwhd3dMCnbkK9uY1BCnjjjigyC6tBHKQRjnFRd1bne2Dx5Vp1/pMV25hKfCD/wCp2I/3qOt9C0+1m3XMiznJ4A5z6CgzZrVnG1Y2Yj0Wmo7d0JXz88+Vald6dG38OygEUZBYk/71ApptrbXH+bliRjywzkkev3oKeLCeX4liLL6gV4LR0XxCpH1Hetd0y30dLfLRhyR2P/FEnpPRr1RI9o8Yx3EhXj6UGKyRjGSpplYQ78eVXPq/p62tmZ9NkcxJw+9eQT2wfOq2Ldo2ACnn270DCwgqFoaSEE4HIqS8JthYE8eVAyjBJGQM0DHgV1ObG9a6gnVBEZLY3E17DC8j+Yx3pyMbiAduO9FR4UYHFA/ZEI6kr2860XpnUDcWxiYAFMYI8/rVI0qze9k8MMFGMnNT+m3senS+BOCoYckDjH/eaC1zzAR5kRh/UBUJqF81ujS253MxwoJ4NMT69Kls/gIbmTsrhwB96rVzqVzcMBNIA44fByCaCXW9vbnb4hU477Kkre0kdSzHk8/9NRukhZ2VFJ54BHlVkt49mVPcdvpQCfsgwXcnyg+dVvqLpNriOS5spT4iDd4frjyH4q9tCFj3dz5UGWKt7DuKDMbO6vrW9Fn/ABIkVBvkIIx7dq0TQbkPGge6RmK8KW3ZH/mq51Rf/s9SjuQWVFGJNp/vjzqd0nVbSVFlZI8EcMkZBX/egkb6y/cQSRfwpFbGAR255qi9Z6aDIr20Mp8BMMwXjv61fGuC8m6NY9jD+EcHn6+n0qC6mjcaPK00gYkE7WGS32oMx4CHaDg/zUO0WY2Vu+OOKmEtkLYGBkfKRTF3bleMjFBEC2kx5/ivaOD4GMV1BI7PhGPua9WNy5BPw+VOgFea5X3NjNBN6LOlq6u2eOCM0bqhtL8FxKIpO5yRg1Cx4xyTkelLxn4mA/FAHfXYskn8KQyBYGyEHwr5Z+tVfTdRnMiiLLE85Pc/mjOp9TW1guY42AkcbVTH9zTmhWNlb21vPqE8IYqNysrNtPcZxQXvpf8AexorXFtMm44yeRirLKzq2VRjt4ztqK6fvLaPENw9rhuUKykHFS1vdxTEeE6lcleG8wcYoPWvpQg+BgPXwzTP7wKGkk2Y5LHtii2kt4/hllUMRwu/JqLvYfEHwz5yNqqTyPpQB6nZRa5EY12bc43AZpVhFd6VaeD3jiODgZ4pVjcR2Fw9rIQZG5QjuQO9dFqbz3EyQx8x8MdhO78UCjre1CiIFbufCyT7d6ip7me+8dERYwse55JGBP0z2o1rm2uGJEQSUHG5hwagLwRBXVVYFmzIxPz+wHpQACMJ8a8nyoW4G4kvRjOhA459qEumBbg/agD2/wBIrqVXlBIuP5aXDCAfc17jc2RTsWQ44oCEi3KOOaKitsISxGPcUmHJA2jz5ouTdGmFHxHzoKB1zoyqY7uHlnY7wf7EVSyNQnnlaFmt5E5WVXKtkdh9K1vqixmfSmnmZmijCsSw+E8jAFV5NMTUYlm0rw1myFZXXIx680FKSXXxqVh4l7NNM1yqLg7sZIA5rQeselup7Fom0TUZWjlDs2Tt2n34+tCaVoi//wBNZ2s86vdhvE5OMYPAAHA7VuEyxLE3jBWRV53DgUHzxYWXXF00cV/cT3VqjhjF4o3N9xg/3q0W1pr9lPG5glgs924xyyiUBs+Tdxn35HvWiJ0/CibrDwLiyk5WGUbgoPPwt3x7Uc/gQRfxdg2/yJwB9qCla1pt1qtomxjbyhgQ8ZOQfaq0ses6Vr0Buy89w+VRFb5vr5VozSG5vlW1fYvzE47fQVE9R9Ni91DSNT3CFrIFZGL4BHl9T/vQROg3lxqceqJf2qWrRzhVfOdwxmm9QzvCod5XgEdql72BrWID4SJWD4+2D9PpUUYR4hbnvQBSo6L2oIndknyqbnTcuCQKhbqMgnGe9ANvNdXvhH3rqCcjXaOaehjLnOM80hDuIHrUjZxYYeQoHrNWCNuXinZBn4uwo2NAIxwO1D3C98UBdtYpqely20uCp7hu2PWsuuX1DpvVZIot+SxSMSLhcEZU/itP0S6NvdRwhgBK2MHsfaqn+qF6ur6hDplvmO7tSZnVzgMMHGPrQZ5bdW6h03q/jNFHfsXMpaQc7jwcY8hWqdKdea71RBu0zQrdQpCySXNzsUfQAEk1kWm6Nc6zdt42qQW3ODvj3Ae3etX6R6dk0pWit+qIVY/Oi2XB/LUErNBqXSGpfvbOVrvSr2UvdWjdrd2OS0XouT2ozW/3180bWhgK7sFW4avL2w1ggFNcguoyCslvPZ4SQHuMg5HenBp8VtbC4hO4xJsCSSHtnsCaB/TbCS2VvFbbPIedp9BwKzjq39UNR0K6XS2s9PuLtFzctEzMsTeg9TitC1rXrXR9GfU9RPhwRLu2nlmPkor5Z1e8fUdSur6QYa4naQjPbJzig3y31WPVLOK9jfckyhh7V4Zhms5/TLVyd+lStwuZIv8AUVfmagcfd3BqOkYEtnuOakCfg71EXpIPwjvQI8cegr2gvDf0/tXUFvWFQ2akbTPKkfCaCjUsAw7UZEwVaCRJWNcd/TmorWNRtdNs5b27mEUSDJ57+1dfX0dtZyzzusaRoWYscYArC+sOqbnqC72hmWyjbMUZGM/1H3oLDo3XFxf/AKg6ReXJMVlDcbY4s8LuBXcfU81qP6pWNtcWFtrVs0IvbY4KlgrTRk8gepHf8182KxjYMpIYHII8qmbW+1fqDXrBZrl7m68VFhEz4UYPA9qCxxNY3N8JZp3tYS25wPhIPp/+1o2hWXTqOWa/ZGZA4mExOfzRs+laNcXK2evWVuHmAImYYGe2A4xUVqH6XJGzSaPLdRJzjbNuA9uaCzwXNhpjtJJqRkX5VRnPf6VKrIBbPe36G3towZFE3BOBnc3oKxqx164/T3X9ut6bHf7u1w53TRj+k52/bGfeo/8AUH9S7nqSN7HT0e2sW+csfjlHofQUAH6mdYy9UauyW07/AOGW5xCuMBz5tiqYOTjFeZ4rqAi1uJLK4S4tpGSWM5BHrWudNdSWuu2+1cLdIBujbv8AUVj+3I7817BPLbSrNbyPHIpyGU4IoN2jLE4x9aFuEPicrVK6b65kDLb6uQc/LcAY5/qq8PcRzRbwwPmCPOgRtH/xrqG8euoLLHuWPg1Ga51ZpugIRduZJccQx8t9/SoXrnqptEtltbQj97MCQcZEa+v1rJJppbqZpJnMkrtlnY5JoLH1b1XddUTRqqG3tIhxCHzub1NV1UyxUtjA4JoyKElACe1JeBFwMEtQDiAOxAbGP71yJJbyJLG210YMp8wRyKPijwd+McU9oU8UXUenTXMSyQpdR7kbswyBQbD0h1pe6j03qF9rOjxs1l4cbSRn4pmbtlCOPrV0tL7TdSs1vltmjWWLBBbAAHkQD3oz/BdPeKU/tkUTLhwgwD6Zx3xWS/qi1z0dCsGl6nMV1JWR4WbO0ebAffGaCl/qFr9nqmomDTIIRbR8GVUwzHz5qnUtkKjPlSQMkCg5R606iEV6IjjtketEKgKDGcjzoExIC+TzxXlxGuOFGfrT8S8k0iRSzABec9vWgB5xVl6X6mksHW1vDvtW4BJ5j/4qEeIDOBxnzoVxtc4oNdW9smUMsqkEZByOa6shyfU/muoJfq2//wAR167mV9yBtiHOeBUSormO7JPJJzmlwjJoJKIfwVpcS5bkfmuh4jANPwLlznyoGrpvDAHbPlQsn8Lw5AM7SG49jT90RJcfD2HembjmMIOBjmg+q9Kv0n0eC4iO9XhVgRzkba+b+sNcuuqtel1G5iMEcY8KKHOdig/+fWr9o/UM2nfpFDdbw1zta2h5xg5IB+w5+1ZhtCwBDlge58zQRbFd5GD7UTBArDLBl/1omO1I+N8fD7UJe3X/ALSce9BzMocpB96ddCgGPTuKEtlIJPfNGNFuABH4NAs/IG8zSUIIPBLeVdIdiAE14jbF7nNBwiOfiP1+tBX2BLgUVLP4a57t2qPkbexPfNAiurq6g409ECcYprueQadi3Z4HGKCRgJ2AmikOFZvagbYEAg5x70RIWS3Y/igbQ8MTySDimmOAT3NeRviI+fsK8CPJGSuPSgkH1Oa4sNP08ZS2sw7Y9XZiS344FehwxBPIxUdC3gtsK58qKQqisT8tA5e3Qjt2C96giSzZPc0cIzeXD91UeWacvdN/aeE+5mDdx6Gg8slG0FqIkwSMjjypq3XgY+WnJDnt2oGLkhSNvB86RI/Gc04/C88n3oS5P8o7UCJHMmBXrLsQBuGpod6VI5Y8ntQJrqTXUF107o0ao0cNleSTXUi5WKGHd/fNS1x+k/VVm2YbNbuPAwY3Ct+DWq9CX0mqatdXn+G+HJ4e3xygUDnJUVZLzqazsbsWt+r27k4DSD4X+hoMk0j9HdWvLB5r64hspv5IXQsSPcg8f3qj9TaHf6G5tdSt3hbeQCV+FvofMV9SweFdxCWFmXPYo1RuuaJb63YTafqbR3EEg4EicqfIg+RoPkkEDIz+Kct2IflhjNWnr7oK96QeGaaaO6srhtkMyZDAgZwynscDyqtW8QjjDHjd2oOdGH8Q5+gpi6Y42hhnzxT882W9xUfI25yfWgXbzyQSGSLGfTGQaKa4muZVknbOOAOwX7UCOfrmjbZNxAbyOc0Do4OcivGkOc8E14zKrEY5PY00VAbJ7UCpHUggHJxQUj7uD3FPOGPynjPB9KadOTQNjvivSuOTSlUjzFeybR8jZX0Pega4rq9xXUH0H0B1vPLczwT201zM7AKsS8xqM+XufOrdq+uWz27Q65ok5t343PCXX/g188aL1ddaFrSapaRcum2WHdhSfUelbTo/Wmtazo8V/Z2FnKpGWiE+G98cUDujnopLo/4fqptnPeL9+ybf/qTxTutPbWsLvD1bPGv8oLRvg+mSM1WbjrjT5b4R6t0g/wC4jcEHw0YfXNUX9WNVtdSvbRrSCCHKlnSM8r6A44oJN+qkudE1mLqm5jv7qOTFrblQUPoeORz55qg3dwucRACI/Em3IHPl9u1AxSvFvCHAYbWHkRT8EyPB+zkjjUSSqRO2cxev2oEeLnlic4ofPNP3Fv4dzLDFKswRiA6dmA8xTGMEjzoDo9OnkgE4XGRlQTy1OQD4cnhuxHpTlvqOLdEZGJjAUEYoWCRndyFPxHP0oHJW5CryaaZvhIPlTpUqc55zTDgthj69qBa5CnPHGRTRzgZ796XI2Qo8/SkD5gc5oEbQOcmkNTrDimjxQJzXV7XUBTo3wjn4ewNPWGqajpb/AORvJoc91ViAftS4xytImA2A4GeeaB6+1fUdQP8AmrlyCMYTgEe9AeDwSR+aLgGXXPpXt3wnFAKsHOME0hlVHIY8+1LJItnI7g9/vTS8nnmgkdFs7a/eW2klEU+MwFjhXPmpPkT5UzqEjTOGnj2TxgIwxjcO2frTOB45GOMDim7hmMpySe3c0CVBPy0dbbYlY5ySMbQePvQaE880uP5Pv/pQEs4YYx3pn5cg9x69qbHevWA8ReBQJOQO4Oe+DS0TPY5J9K8cDC/euf5o/wDvnQIc4JApsctg07IBsJxzmkR/Mn1oFeE3pXUeVXJ4H4rq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 Ideology, mind and language</a:t>
            </a:r>
            <a:endParaRPr lang="cs-CZ" dirty="0"/>
          </a:p>
        </p:txBody>
      </p:sp>
      <p:sp>
        <p:nvSpPr>
          <p:cNvPr id="3" name="Zástupný symbol pro obsah 2"/>
          <p:cNvSpPr>
            <a:spLocks noGrp="1"/>
          </p:cNvSpPr>
          <p:nvPr>
            <p:ph idx="1"/>
          </p:nvPr>
        </p:nvSpPr>
        <p:spPr/>
        <p:txBody>
          <a:bodyPr>
            <a:normAutofit fontScale="55000" lnSpcReduction="20000"/>
          </a:bodyPr>
          <a:lstStyle/>
          <a:p>
            <a:pPr>
              <a:buNone/>
            </a:pPr>
            <a:r>
              <a:rPr lang="en-US" dirty="0" smtClean="0"/>
              <a:t> Ideology, mind and language</a:t>
            </a:r>
          </a:p>
          <a:p>
            <a:pPr>
              <a:buNone/>
            </a:pPr>
            <a:r>
              <a:rPr lang="en-US" sz="2900" b="1" dirty="0" smtClean="0"/>
              <a:t>Hermeneutics</a:t>
            </a:r>
          </a:p>
          <a:p>
            <a:pPr>
              <a:buNone/>
            </a:pPr>
            <a:r>
              <a:rPr lang="en-US" sz="2600" dirty="0" smtClean="0"/>
              <a:t>Science about he hidden meanings and sense, established as the method of interpretation of biblical texts</a:t>
            </a:r>
          </a:p>
          <a:p>
            <a:pPr>
              <a:buNone/>
            </a:pPr>
            <a:r>
              <a:rPr lang="en-US" sz="2600" dirty="0" smtClean="0"/>
              <a:t>Spiritual scientific tradition of social sciences</a:t>
            </a:r>
          </a:p>
          <a:p>
            <a:pPr>
              <a:buNone/>
            </a:pPr>
            <a:r>
              <a:rPr lang="en-US" sz="3800" dirty="0" smtClean="0"/>
              <a:t>Hans Georg </a:t>
            </a:r>
            <a:r>
              <a:rPr lang="en-US" sz="3800" dirty="0" err="1" smtClean="0"/>
              <a:t>Gadamer</a:t>
            </a:r>
            <a:endParaRPr lang="cs-CZ" sz="3800" dirty="0" smtClean="0"/>
          </a:p>
          <a:p>
            <a:pPr>
              <a:buNone/>
            </a:pPr>
            <a:endParaRPr lang="cs-CZ" sz="3800" dirty="0"/>
          </a:p>
          <a:p>
            <a:pPr>
              <a:buNone/>
            </a:pPr>
            <a:endParaRPr lang="en-US" sz="3800" dirty="0" smtClean="0"/>
          </a:p>
          <a:p>
            <a:pPr>
              <a:buNone/>
            </a:pPr>
            <a:r>
              <a:rPr lang="en-US" sz="2900" dirty="0" smtClean="0"/>
              <a:t>Hermeneutical circle</a:t>
            </a:r>
          </a:p>
          <a:p>
            <a:pPr>
              <a:buNone/>
            </a:pPr>
            <a:r>
              <a:rPr lang="en-US" dirty="0" smtClean="0"/>
              <a:t>Meaning of the whole came from the meaning of its parts which are without the whole unthinkable</a:t>
            </a:r>
          </a:p>
          <a:p>
            <a:pPr>
              <a:buNone/>
            </a:pPr>
            <a:r>
              <a:rPr lang="en-US" b="1" dirty="0" smtClean="0"/>
              <a:t>Preunderstanding</a:t>
            </a:r>
            <a:r>
              <a:rPr lang="en-US" dirty="0" smtClean="0"/>
              <a:t> (interpretation based on the understanding the whole)</a:t>
            </a:r>
          </a:p>
          <a:p>
            <a:pPr>
              <a:buNone/>
            </a:pPr>
            <a:r>
              <a:rPr lang="en-US" dirty="0" smtClean="0"/>
              <a:t>Language is part of social reality</a:t>
            </a:r>
          </a:p>
          <a:p>
            <a:pPr>
              <a:buNone/>
            </a:pPr>
            <a:r>
              <a:rPr lang="en-US" dirty="0" smtClean="0"/>
              <a:t>Ideas we formulate by the language – for the other (communication) </a:t>
            </a:r>
          </a:p>
          <a:p>
            <a:pPr>
              <a:buNone/>
            </a:pPr>
            <a:r>
              <a:rPr lang="en-US" dirty="0" smtClean="0"/>
              <a:t>– expressed and received idea is </a:t>
            </a:r>
            <a:r>
              <a:rPr lang="en-US" b="1" dirty="0" smtClean="0"/>
              <a:t>not identical with the original idea </a:t>
            </a:r>
            <a:r>
              <a:rPr lang="en-US" dirty="0" smtClean="0"/>
              <a:t>– </a:t>
            </a:r>
          </a:p>
          <a:p>
            <a:pPr>
              <a:buNone/>
            </a:pPr>
            <a:r>
              <a:rPr lang="en-US" dirty="0" smtClean="0"/>
              <a:t>Text is interpreted and begins to live independent on the author – alienation of text</a:t>
            </a:r>
          </a:p>
          <a:p>
            <a:pPr>
              <a:buNone/>
            </a:pPr>
            <a:r>
              <a:rPr lang="en-US" dirty="0" smtClean="0"/>
              <a:t>(also F. </a:t>
            </a:r>
            <a:r>
              <a:rPr lang="en-US" dirty="0" err="1" smtClean="0"/>
              <a:t>Lyotard</a:t>
            </a:r>
            <a:r>
              <a:rPr lang="en-US" dirty="0" smtClean="0"/>
              <a:t>– Death of </a:t>
            </a:r>
            <a:r>
              <a:rPr lang="en-US" dirty="0" err="1" smtClean="0"/>
              <a:t>Aut</a:t>
            </a:r>
            <a:r>
              <a:rPr lang="cs-CZ" dirty="0" smtClean="0"/>
              <a:t>h</a:t>
            </a:r>
            <a:r>
              <a:rPr lang="en-US" dirty="0" smtClean="0"/>
              <a:t>or)</a:t>
            </a:r>
          </a:p>
          <a:p>
            <a:pPr>
              <a:buNone/>
            </a:pPr>
            <a:endParaRPr lang="en-US" dirty="0" smtClean="0"/>
          </a:p>
          <a:p>
            <a:pPr>
              <a:buNone/>
            </a:pPr>
            <a:endParaRPr lang="en-US" dirty="0" smtClean="0"/>
          </a:p>
          <a:p>
            <a:pPr>
              <a:buNone/>
            </a:pPr>
            <a:endParaRPr lang="en-US" dirty="0" smtClean="0"/>
          </a:p>
          <a:p>
            <a:endParaRPr lang="en-US" dirty="0"/>
          </a:p>
        </p:txBody>
      </p:sp>
      <p:pic>
        <p:nvPicPr>
          <p:cNvPr id="88066" name="Picture 2" descr="http://upload.wikimedia.org/wikipedia/commons/1/1d/Hans-georg-gadamer.jpg"/>
          <p:cNvPicPr>
            <a:picLocks noChangeAspect="1" noChangeArrowheads="1"/>
          </p:cNvPicPr>
          <p:nvPr/>
        </p:nvPicPr>
        <p:blipFill>
          <a:blip r:embed="rId2" cstate="screen"/>
          <a:srcRect/>
          <a:stretch>
            <a:fillRect/>
          </a:stretch>
        </p:blipFill>
        <p:spPr bwMode="auto">
          <a:xfrm>
            <a:off x="6300192" y="2348880"/>
            <a:ext cx="1785918" cy="1324694"/>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en-US" dirty="0" smtClean="0"/>
              <a:t>H. G. </a:t>
            </a:r>
            <a:r>
              <a:rPr lang="en-US" dirty="0" err="1" smtClean="0"/>
              <a:t>Gadamer</a:t>
            </a:r>
            <a:r>
              <a:rPr lang="en-US" dirty="0" smtClean="0"/>
              <a:t> „</a:t>
            </a:r>
            <a:r>
              <a:rPr lang="en-US" dirty="0" err="1" smtClean="0"/>
              <a:t>Wahrheit</a:t>
            </a:r>
            <a:r>
              <a:rPr lang="en-US" dirty="0" smtClean="0"/>
              <a:t> und </a:t>
            </a:r>
            <a:r>
              <a:rPr lang="en-US" dirty="0" err="1" smtClean="0"/>
              <a:t>Methode</a:t>
            </a:r>
            <a:r>
              <a:rPr lang="en-US" dirty="0" smtClean="0"/>
              <a:t>“</a:t>
            </a:r>
          </a:p>
          <a:p>
            <a:pPr>
              <a:buNone/>
            </a:pPr>
            <a:r>
              <a:rPr lang="en-US" dirty="0" smtClean="0"/>
              <a:t>Speculative world structure in human mind</a:t>
            </a:r>
          </a:p>
          <a:p>
            <a:pPr>
              <a:buNone/>
            </a:pPr>
            <a:r>
              <a:rPr lang="en-US" dirty="0" smtClean="0"/>
              <a:t>Human e</a:t>
            </a:r>
            <a:r>
              <a:rPr lang="cs-CZ" dirty="0" smtClean="0"/>
              <a:t>x</a:t>
            </a:r>
            <a:r>
              <a:rPr lang="en-US" dirty="0" err="1" smtClean="0"/>
              <a:t>perience</a:t>
            </a:r>
            <a:r>
              <a:rPr lang="en-US" dirty="0" smtClean="0"/>
              <a:t> is ultimate</a:t>
            </a:r>
          </a:p>
          <a:p>
            <a:pPr>
              <a:buNone/>
            </a:pPr>
            <a:r>
              <a:rPr lang="en-US" dirty="0" smtClean="0"/>
              <a:t>Will, Spirit.. are infinite</a:t>
            </a:r>
          </a:p>
          <a:p>
            <a:pPr>
              <a:buNone/>
            </a:pPr>
            <a:r>
              <a:rPr lang="en-US" dirty="0" smtClean="0"/>
              <a:t>Hermeneutical method is deducted from the ultimate experience– depends on language, which is created in communication (see </a:t>
            </a:r>
            <a:r>
              <a:rPr lang="en-US" dirty="0" err="1" smtClean="0"/>
              <a:t>Platon</a:t>
            </a:r>
            <a:r>
              <a:rPr lang="en-US" dirty="0" smtClean="0"/>
              <a:t> – dialog Parmenides)</a:t>
            </a:r>
          </a:p>
          <a:p>
            <a:pPr>
              <a:buNone/>
            </a:pPr>
            <a:r>
              <a:rPr lang="en-US" dirty="0" err="1" smtClean="0"/>
              <a:t>M.Heidegger</a:t>
            </a:r>
            <a:r>
              <a:rPr lang="en-US" dirty="0" smtClean="0"/>
              <a:t> – history doesn´t belong to human, but human belongs to history (Author becomes subordinate to his creations)</a:t>
            </a:r>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Ideology, mind and language</a:t>
            </a:r>
            <a:endParaRPr lang="cs-CZ" dirty="0"/>
          </a:p>
        </p:txBody>
      </p:sp>
      <p:sp>
        <p:nvSpPr>
          <p:cNvPr id="3" name="Zástupný symbol pro obsah 2"/>
          <p:cNvSpPr>
            <a:spLocks noGrp="1"/>
          </p:cNvSpPr>
          <p:nvPr>
            <p:ph idx="1"/>
          </p:nvPr>
        </p:nvSpPr>
        <p:spPr/>
        <p:txBody>
          <a:bodyPr>
            <a:normAutofit fontScale="70000" lnSpcReduction="20000"/>
          </a:bodyPr>
          <a:lstStyle/>
          <a:p>
            <a:r>
              <a:rPr lang="en-US" dirty="0" smtClean="0"/>
              <a:t> Ideology, mind and language</a:t>
            </a:r>
          </a:p>
          <a:p>
            <a:pPr>
              <a:buNone/>
            </a:pPr>
            <a:r>
              <a:rPr lang="en-US" dirty="0" smtClean="0"/>
              <a:t>K. R. Popper – “Objective knowledge“, 1973</a:t>
            </a:r>
          </a:p>
          <a:p>
            <a:pPr>
              <a:buNone/>
            </a:pPr>
            <a:r>
              <a:rPr lang="en-US" dirty="0" smtClean="0"/>
              <a:t>Meaning containing in the world image</a:t>
            </a:r>
          </a:p>
          <a:p>
            <a:pPr>
              <a:buNone/>
            </a:pPr>
            <a:r>
              <a:rPr lang="en-US" dirty="0" smtClean="0"/>
              <a:t>3 worlds: </a:t>
            </a:r>
            <a:r>
              <a:rPr lang="en-US" sz="2800" dirty="0" smtClean="0"/>
              <a:t>1- physical, 2-subjective mind,3-theory</a:t>
            </a:r>
            <a:endParaRPr lang="en-US" dirty="0" smtClean="0"/>
          </a:p>
          <a:p>
            <a:pPr>
              <a:buNone/>
            </a:pPr>
            <a:r>
              <a:rPr lang="en-US" dirty="0" smtClean="0"/>
              <a:t>World 2 – everyday life vs. World 3 – logic</a:t>
            </a:r>
          </a:p>
          <a:p>
            <a:pPr>
              <a:buNone/>
            </a:pPr>
            <a:r>
              <a:rPr lang="en-US" dirty="0" smtClean="0"/>
              <a:t>			interpretation</a:t>
            </a:r>
          </a:p>
          <a:p>
            <a:pPr>
              <a:buNone/>
            </a:pPr>
            <a:endParaRPr lang="en-US" dirty="0" smtClean="0"/>
          </a:p>
          <a:p>
            <a:pPr>
              <a:buNone/>
            </a:pPr>
            <a:endParaRPr lang="en-US" dirty="0" smtClean="0"/>
          </a:p>
          <a:p>
            <a:pPr>
              <a:buNone/>
            </a:pPr>
            <a:r>
              <a:rPr lang="en-US" dirty="0" smtClean="0"/>
              <a:t>Creation of the image of the world in the world 2 and its mind transformation into the world 3 by the language,</a:t>
            </a:r>
          </a:p>
          <a:p>
            <a:pPr>
              <a:buNone/>
            </a:pPr>
            <a:r>
              <a:rPr lang="en-US" dirty="0" smtClean="0"/>
              <a:t>SYMBOLIC IMAGE OF THE WORLD</a:t>
            </a:r>
          </a:p>
          <a:p>
            <a:pPr>
              <a:buNone/>
            </a:pPr>
            <a:r>
              <a:rPr lang="en-US" dirty="0" smtClean="0"/>
              <a:t>Norm starts be valid, regardless its truthfulness, as far as it is accepted in the society</a:t>
            </a:r>
          </a:p>
          <a:p>
            <a:endParaRPr lang="en-US" dirty="0"/>
          </a:p>
        </p:txBody>
      </p:sp>
      <p:sp>
        <p:nvSpPr>
          <p:cNvPr id="86018" name="AutoShape 2" descr="data:image/jpeg;base64,/9j/4AAQSkZJRgABAQAAAQABAAD/2wCEAAkGBwgHBgkIBwgKCgkLDRYPDQwMDRsUFRAWIB0iIiAdHx8kKDQsJCYxJx8fLT0tMTU3Ojo6Iys/RD84QzQ5OjcBCgoKDQwNGg8PGjclHyU3Nzc3Nzc3Nzc3Nzc3Nzc3Nzc3Nzc3Nzc3Nzc3Nzc3Nzc3Nzc3Nzc3Nzc3Nzc3Nzc3N//AABEIALoAkAMBIgACEQEDEQH/xAAcAAABBQEBAQAAAAAAAAAAAAAGAgMEBQcBAAj/xABAEAACAQMDAQYCBggEBgMAAAABAgMABBEFEiExBhMiQVFhcYEHFDJCkcEVI1JiobHh8CQzctEWNUNTkvElNIL/xAAUAQEAAAAAAAAAAAAAAAAAAAAA/8QAFBEBAAAAAAAAAAAAAAAAAAAAAP/aAAwDAQACEQMRAD8AxxmNILGuNSTQK3Gkbua9mkmgVuNd3Gk8+ldUZPX40Hd1KGTk0pY8nrxVjBaxRcyqzZHGeBQVoDEcU/JEAUVGfcVyQRTjsMjuVGc4BIzRNpthDYqrXEbS3Ei5ZvQnkD3+FBTt2eu+67xZYguAQr+E4/vy61UukkYO7oDitNtLW6aC4uu8MOxRGvXC85bHXnyzzVfMLSS5WGLu7l2wHUMcEn9rpk/Ogz/dg4PFdLEHB61oqdltM1BXSZFsiPtSRTIQnPXG/p8qFNf7KapoiGWeLvbUMVFzF4kPofbPvQUwalB8Ux7g10GgmRzsBy1cWUl+pPxqOGryHDUCWpJpRpJoE1Ks7Lv8tJIsaD161K03SZpts8qFIM4LYz88VPu7DBxbSRnnhYyeff3oKaRNjlU6ewpUUTzvs8O8/KpkVrM75dGc4yRzkVdafp8bITOh2/dO3BzQUcNoyNtYL7eYarn6hJKixofEQMsedo9veraz0gfWNyI5jBBDNyT7US2GkKuHWMDOcDHWgGOz3ZtTcxyy+FVfHPUN/T+dFk0MFlj9UN6jKrjy9eKs9O03uYFVlBIYksfPJ86WdPW4uM7cxLgMv/cbyB9vM0ARqjXd5bk26vHbAZLPwufRR5/GhptIu4VDH7bnaiBMkg+ePLJ6edatqWkm4kCNluM8DHwFetdEb69LM+1UjXAOM4PqPlx8zQAlnod5Fbo7oqeIYUNgEgceEck5/sdavtMl1d9FJSfNwGLyA4O0DjB5wBx/A+tXv1H61eDqkCDbtC459DVwtlYtYyxlF7ps5jHFBjGqaFFqXfXOm7Eu0AaS12BRKMZLJgkD4UI59OlbRDo+nW2pm52XQZZMAqwBJ9znp+VCv0g9mLe1L6rpztIhYG5VSGAJ+/kAeftQAa+9dB8VeAOOlcXrQePWuYBIGQPc9BXjT1pC091FEnVmx9nd/CgNLOIfVVgOUQADeshI+OPP/wB01NZC1l/Vkgg5BOME+uBVza2U0VkyRLGJEwWUg59sc1A3S97iRUjY+W0D8cUDcdvGVNw6bD0PdvwfbHvVtptsbhVeRVygICY5x8agkjdH4CuB1Ricj1oj0oGCBSwQburMeR7UFlplisaA46dTiruCBc52jPTimrcB0VldWAHQEVZ28eegPPPwoOJHzgjAzxT0NuqoNoAHXilxRNjxD8KkRR/0oI7W4LZz9o596YuoCwEQwC3RvSrQx8e+aaeLOeOaClFkFARc7FHTy+J96n6fahIu72bQfvelOsMEZFS7QBm65GfWgFu02ixpbloy5bdnfuxj5CoGlLZfU2hvmhcTDYYymBt9Dn+Xxot7Q2zS2MkZwrtnDbAePyrPXs9RtJI2jACKTtO4rk+uf6D5UAL2+7L3Oi3wuo4R+j58dy6/d9VPvQmB4uK+hbGCTV9Pl03WIFubKYHKsP1iEdDnoenUViXafQ5uz2szWExLhTmOQrjeh6GgpGq07NsF1WM5IIBxj+NIsrGK5tpnaXEynwx+o9a7ojJHflJm2KyFcnyPFAdS3V0VAtO6GfQYP9ahrKA+24jUSL0LcHHxpmYiNXafvAuCAiNgk+3oKr3vYHcEhznwhep+dBYo7Ncfq5V2ltoCnrRroihbVQFOBgHagOfgaBdOKJcQgKxIGNuByR5Cjyw3Sd3IiFjjB7pcgD060F7YSQzPhXXK9EZdrCrqCDYvgyR5gnrVTZTJ4YpSHY9BKvP4Hmry2gXYdm9fYZIFA7GhYcVMhiwvQZpKBlJ5Dj0HWpCnjpxQIdfUCmJFFSyVPnTEgU8KaCvlXmn7IgY6VycYGKZicRlcetBJ1kKbQSMcAHmg2Zpg7C3lZkz9ktnHyot1QpLp7xNlgecj2NAF4k0crtayncGwUA9fLFBb6ReEOC4Iz/23yp9xzx8qoPpm0qO80a31aCLLwOFkfGGCnPX2B/nVlZbZyAjrBOf8yMuNr+4PkflzVtrVtPBpk0UwW5tJoWD8YYccggdc+VB86W8jRzxiMEseMDzzTdw5FwWGDg07CGi33GMbV2of3iP9qjN4gGoCBpWnsIHbxMy5JxgKPSoxURuecnJO6ptpbN9RRGGR3Y4Pp/ZqvkmbvO/VVAXgKOlAR6RGiWkUs58Z42ngsp+PQfzNHPZ68hmhSNZtuw4xEAFHz86x0apqG5pFZwzADdt446D8KudD7QRRM5vHlRiOGiw3I55B/Kg28b1Aiv40nt26SAdD7+nxFXNlaSWnNrJvjxwkjc4/1f7/AI0A9mO2NndxGOe6jwAOCu0f70d2l3EFXZIpT91gcUE1pI5Dht0EvkTx/Q0sTyxJi4i3Y/6kfiB+VOEwXKENtcdePL3FMxxzQ8Rzb18hIOfxoHFubeQeCRPhTfeI7FlZCV8g1ONlh44j8uajzNGwwYz/AOPNAzctjyKt6Coe55GI2nP7Q6Zpy5VcZEj4Pl15qHuKSjaevBGcUD+o3Z7lTGSrMM7fehq8Z5JWltz3bdCCuVPng45qbqF0JpAeQcZIHn7VStdyC53QspBwVOcEex9+KCfaySxypvgkaJ+QQN6/Jh1ol1vY/Z27dYQ2LdiI2yM8fj+FVFgYyS8GGYHcwVsc1c6hcrJo9wd/djuid/Hh+P8AtQfMd4DHbQp5AZPxP9j8Ki2qtLKkS/eYCp2tSKyw7FGQvOD1rli8UeowgqGSDxHAxvP9mgIdRRookAztChOD5dP6VVTxqszQptZYlC8HPiPJ/KrVVOpPtjVii/aAPkfP+NXGlaTHFp82GWWczBWgbhm9cH2x6UFFLczQiPT47NXmcAru4AHvSH7CdoHgNxBaQToRnZBJuOKZ1yz1PUr3Ub6aHY0LhZYB1RccceYq8+i3TJzr+ZFuPqrx4V4Lhoyp8jx1HXg8dKANjee1u+6kV4ZlOCJFII+INbZ2Hu41WCNx/mrndny8qD/pY0C6h1Fbi7w0uz9VcBdq3Cc+EjykH4EdPQDfYnV7+PX9OtkldleZU2+1B9Giygz3oXZJ03KSKdEjqcMd2eldmLIhKjLdNtCGq9oEs50ebKKG6+1AapOMdGzXS+4dMmseX6TLhL9gVhjt88b2LN19hRdpvaiW9tu/t4y8Z44IJHvgeVAUXMW/luvlVHeMYpGwnTyp+31dWuRBcvHknB8X4ce/5U5rsLMI3A5PDDP2vSgFr5XKh+C2dwUjrzQwzTXN3N9VRwSc8faXPt/ec0csm5GLL4iQMeoFCmko9lqsiywbvHtC5ww5zmgIuz+nStKHuQ5bBG/p/Ck/SDqq6b2duLS3eIzSDBjyCceZK/HGfar6aVrSwaSzt3nuWUFYVYDJPGSTwP6Vj3bjs72l7ibWdUtrVYBIHlFrOWCM2F3bT08s44oAqd1Onwg8ybmyfbyFIs2Pfk+ZU13Gbb/9E122jZJmVxhgvI9KA87CohnVzknzPmPga0+zss2klxtzIg8HrWSdj7lo7oKTwOgx51smjzobddxG7PPvQB13os/16TV7N2DXDEu2eY3Bwcj9njmijQo7m3RAILUFuWeMbAfTgV2TTpI7ozafcNGG+3EwypPqD69KWllcsc79qkc7cYFBM1pbe+0qeLUEjddvx58vnWO/Rp2dLdsRPL/kWLMQueS3QD5Zov7TanNbAiMDanhUfvetPfRjpjW9oHlA7yTxMfM8+dBo/eLsO4CsF+knQdTsr039zdK8N05MZJPh9seVbncDai44z1qv1eJXsgssamMHq3T4H2NB8zJbJJeRWjySB5XCZfCgE8cknge9Etp2bu7R42tbna7ru+rXMexnHqhOUk/GtH/4P0G9vBPJ/h3J3CJxkKfY+lXWv6ZZ32jPYFYTGF2orEbF44I9D8KDMZ3v9Me1u5xG9uSAkixEDGMEEZyD5Yz1Fado9019o6GQh5IyAWGcYI8s0KdmdF1FILvStd/XQFhLHKOjEjkEfEfzo706zgt4TLHtCsoA29CPhQN29ukmZnI2Dlia5Lptg0pu+5XvWGN2PKnNSDJbKkZATGTj41XT33+IS0RgpPzwBQN6lrcGnxG30+2NxcrhRGp8K8cbm8v50B9oL7W00rVZNVuh3UkAj7iNdqZdgOPejmK1h+tpCgPhBYn1NBv0pXC22kR2qlVe4uFyB+yoJ/nigzSPuSziJZO7Xks/P8ulesWMssjv9pjyaLuxFra3PZfV4p0V3lboRyMDKkfPNCVp4Ymx97HX4UF32f79LgvE3DcNWn6FdPNbqrMN5OM9PjWZ6HKo3qFGTkdPzrQOzSFTjdlQT784oDiwiLJukbxHJNe1S9hs7AyXDKkUf2yTiuCdLeAyM/gXk561jv0j9p2vb1LIcxqQ7IG4A9D6mgfj1OTtL2l7uGNktU8eXGCfIfKte7PWC20aIo4xjFY/2Z1u2m1OKZI0jklwrqn3cema2/SiO4Rgc7gOaB67TIGRgUpI1liMTfZYV27IIIPz5qBHfpBqC20x294pZCfQdR8sig5LbLaHDw74f3QDj4im1tbOUb4kjOPhkVcHawHPPrUKS1t2mDvHiUdCpwTQMPbLJLlRgjjd6j0pAjNsjqBjPI9x+dTHdYo8LgHzqFJJuhxjJB4PpQNhBcW5j6DPn6VQ9otPL6hHdWgI/V7Hb15yMfxogbACKAcfaKjzNcu1AAM5woGWfyoBfU9Xg0DT31G9P3QiqPtOx8gPlWKa9rNxrmqyXt11PCJ5Io6CrX6RO0C65rbLbSb7K2zHCQeCfvN+VC69aAk7GakLS4kt3PgmGBk+dVtzGIbq4ReB3hIquikaKQMjbSOc1Z3UyztHcLjLjaw96B3S2f64gj6nitd7PQLb2Qnlbu0Vd5ZugxWbdjLEXmqCPb0GeaP+2c31OOz0228G9TNIPVR0X+Z+VBM1W+kuLY3HIjPESkeX7R96xPXyTqczfvYrRG7SQ3USQMQWCANzx8aGtQ0Jr0FoDmRj4R+VAL2s7QvlXKnyI8jW2dke3sA02GC9fbLGACfI/Os5tPo91q6AKqozzyc0edjfo2trKVJ9WIuXzxGR4R8vOgLb3Wr+6j/+DszeyMQN5bbGvvk9aX2h0+4XRo79n3XtkRMzIMAr95fhj+VEcEUcS7Y1CqBjApbhSmxlDKRggjgj0oGbK4Wa1SWM7lYAg0mds+LOG6Cqjs6P0f8AWdLcnNrJtiyckxnlf4HHyNWcxJI+NAzKz4VcefnXNmCx2jOT8KRuzKN2cGlXIURMpl2ZjLOfMDHOPegaYyxyB41DORwDQR9LvaB9P0eKwSQfWrwHcq9EToT+XzPpWi2rJc20U6j7SKenUEVi/wBNOjX0eurrJJlsZ0WFHH/RZfun48kUGa0pPtUilJ9qgQTUm2l+43Q01dR91OyehptDg5oNB+jhlXXtu7DFT1rQ+21taz6XLdSgCRLcoMjnzI/iaybshepb6xBJK+xNvJFajeTpeJtlG5iNxVj5dOlBhm27jIchlBONx6UR2dzr1giXL2Ms9vwxdBuH8OlF95oMP6LmhESkksUyMVF7GapJZyNY3e6J1A2qw4xigJOx/b3Rr4LbzSfV5gMbJuP40Y/X9OcoyXMQyMDDjk0J3Q7P6m7JqmjwSNj/ADRECfxAzUm27E9k7qBZLeyRMHgZbg/DNAWxX8Rz4sj1HnS1vomA8Q56ULTdntOjJjilniOeBbSSIR891U3aLRtY0d7fU9FvLqSJWCzW1xJuIU/eBoC3VmFtrNneL0mQwPjzx4lz8PF+NWpIccemaqRBNfWVrJIpRo5BIQB0OCPzqwB2xdcEedAvYqrubAwPOqW5mkluZJW3KjcBMc7f61YSSfWLiK2ZsrnMgPmPSo2sKEvJWPhJAIIoFJcS6VY/rWEiBdsZB549RVPYG27QWt3pGrJvgugRyOh8iPfzqW36+3Id9y4PIoasrprLtAsUjHqDx1IxQZJ2h0ifQdZutMujmS3fAbGN6+R+YxUBDzW4fTN2VXUdMGv2Ee66tVCzKo+3F6/LP4ZrGtHsmvtRhgUZDNzj0oO6zDsu3wwZSTgjzquA5ow7R6M1tM6suSufsnpz50JyKUfBIoJNjcGF1ZeGU8Gj7s1q31yZluJACnQM2OP7NZspwas9NvntpBIh8Q6j1HpQbjEscimMAHu8EDdz7/zqUOz9lcOrvbwu4GcHgj4EUH6D2ghuGgIcLK/BU4HNH1rdrHL3b+Lng5oGf+GIgpEcbAdPC/P9a9adn7iBz3d9MU/YZRkfOr+G8iPG4Z8wald4pGRj5UEG3sVh8RyWxyT1pnUoFubeWIvjeMZ67feps7DBANQXuoIPvLk8E+p9KCPo90RYRxXGRIvgZc+Y96Y1K/iiDcgj9mqjUJJpbju9Ow5Y7iQeBjqSKtk0ktoFysrM0u4SmQ/a9OPkTQc0rO5JHIZ28XB6mnNWT600o4B24pMf6pEUgeEcso6j4V66XcVmQ4VuuTQVelyhImgOVEfhOar7yyeLWIplXcHTA8iPnTelytFrt5bSM24MHXOOVI4q6vYXYRk5D5yDg0BPZOssUKygMk0WCpGQfLn/AGrMeznYpNK17VZlKvbRXDRwHPReo/DpRbrGptp2lWYtyqXsxZIv3OOX+XX8Kp7bU47q/h0aybEAHjbdkyEdefj+NAv6RNCjMLXcUDmQkDanT1yaxTW4O7u5AqFSDyD5V9Q9plX9FzHAztHOPevnjtYB9dm4HX8qASNLiYqc9DXvIfCuDrQW1mxchlco4OQw8jRho/ae/tNouCJ1HGelBlh1+dXEX2RQaFpPbKKa5kWXdGM5AZcZokXtJarHkXCFR+8OKyeJ32x+NvPzoY1GaX6w47x8f6jQbvN2qtHu47K1lSe7lYKiI2cfHHSrK37GTX6rPqmozpIy57qABQvzPWs1+hy3hfX7YvDGxwxyVB5xX0Ev2jQCNhotro6NBCXbx8vKdzN8eKnQqBGyMWO5cVIvD/iZP9VN/eHxoKVN6t3PkFycnpjyrksYkk3Kp29evB98Uif/AJrOPLaf5VNveF445/KgA+1P+D1+1vUTarpscdA3P/uii0lW8gWQEYUZGfKh/wCkgD9DxnHIdcH51Y6CT+jlPns60AP9IOrSN2i7uGUiK2hWMAHzJLN+X4U32JvjBr9pI4wghYY96re2v/P77/Wfyp/s9/8Aah/0Gg//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86019" name="Picture 3"/>
          <p:cNvPicPr>
            <a:picLocks noChangeAspect="1" noChangeArrowheads="1"/>
          </p:cNvPicPr>
          <p:nvPr/>
        </p:nvPicPr>
        <p:blipFill>
          <a:blip r:embed="rId2"/>
          <a:srcRect/>
          <a:stretch>
            <a:fillRect/>
          </a:stretch>
        </p:blipFill>
        <p:spPr bwMode="auto">
          <a:xfrm>
            <a:off x="7429520" y="1285860"/>
            <a:ext cx="1371600" cy="1771650"/>
          </a:xfrm>
          <a:prstGeom prst="rect">
            <a:avLst/>
          </a:prstGeom>
          <a:noFill/>
          <a:ln w="9525">
            <a:noFill/>
            <a:miter lim="800000"/>
            <a:headEnd/>
            <a:tailEnd/>
          </a:ln>
          <a:effectLst/>
        </p:spPr>
      </p:pic>
      <p:sp>
        <p:nvSpPr>
          <p:cNvPr id="6" name="Šipka doprava 5"/>
          <p:cNvSpPr/>
          <p:nvPr/>
        </p:nvSpPr>
        <p:spPr>
          <a:xfrm>
            <a:off x="2357422" y="4000504"/>
            <a:ext cx="41434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p:txBody>
          <a:bodyPr>
            <a:normAutofit fontScale="55000" lnSpcReduction="20000"/>
          </a:bodyPr>
          <a:lstStyle/>
          <a:p>
            <a:r>
              <a:rPr lang="en-US" b="1" dirty="0" smtClean="0"/>
              <a:t>John </a:t>
            </a:r>
            <a:r>
              <a:rPr lang="en-US" b="1" dirty="0" err="1" smtClean="0"/>
              <a:t>Langshaw</a:t>
            </a:r>
            <a:r>
              <a:rPr lang="en-US" b="1" dirty="0" smtClean="0"/>
              <a:t> Austin </a:t>
            </a:r>
          </a:p>
          <a:p>
            <a:r>
              <a:rPr lang="en-US" dirty="0" smtClean="0"/>
              <a:t>How  to do Things with Words, 1962</a:t>
            </a:r>
          </a:p>
          <a:p>
            <a:r>
              <a:rPr lang="en-US" b="1" dirty="0" smtClean="0"/>
              <a:t>John Robert Searle</a:t>
            </a:r>
          </a:p>
          <a:p>
            <a:pPr>
              <a:buNone/>
            </a:pPr>
            <a:r>
              <a:rPr lang="en-US" dirty="0" smtClean="0"/>
              <a:t>Theory of speech acts</a:t>
            </a:r>
          </a:p>
          <a:p>
            <a:pPr>
              <a:buNone/>
            </a:pPr>
            <a:r>
              <a:rPr lang="en-US" i="1" dirty="0" smtClean="0"/>
              <a:t>Speech Acts: An Essay in the Philosophy of Language</a:t>
            </a:r>
            <a:r>
              <a:rPr lang="en-US" dirty="0" smtClean="0"/>
              <a:t> (1969)</a:t>
            </a:r>
          </a:p>
          <a:p>
            <a:pPr algn="ctr">
              <a:buNone/>
            </a:pPr>
            <a:r>
              <a:rPr lang="en-US" i="1" dirty="0" smtClean="0"/>
              <a:t>Instead of weapons we have words today</a:t>
            </a:r>
          </a:p>
          <a:p>
            <a:pPr>
              <a:buNone/>
            </a:pPr>
            <a:r>
              <a:rPr lang="en-US" i="1" dirty="0" smtClean="0"/>
              <a:t>Dynamics of communication</a:t>
            </a:r>
          </a:p>
          <a:p>
            <a:pPr>
              <a:buNone/>
            </a:pPr>
            <a:r>
              <a:rPr lang="en-US" i="1" dirty="0" smtClean="0"/>
              <a:t>Speech acts</a:t>
            </a:r>
          </a:p>
          <a:p>
            <a:pPr>
              <a:buNone/>
            </a:pPr>
            <a:r>
              <a:rPr lang="en-US" i="1" dirty="0" err="1" smtClean="0"/>
              <a:t>Locutionary</a:t>
            </a:r>
            <a:r>
              <a:rPr lang="en-US" i="1" dirty="0" smtClean="0"/>
              <a:t> – syntax</a:t>
            </a:r>
          </a:p>
          <a:p>
            <a:pPr>
              <a:buNone/>
            </a:pPr>
            <a:r>
              <a:rPr lang="en-US" i="1" dirty="0" err="1" smtClean="0"/>
              <a:t>Illocutionnary</a:t>
            </a:r>
            <a:r>
              <a:rPr lang="en-US" i="1" dirty="0" smtClean="0"/>
              <a:t> – semantics, semiotics</a:t>
            </a:r>
          </a:p>
          <a:p>
            <a:pPr>
              <a:buNone/>
            </a:pPr>
            <a:r>
              <a:rPr lang="en-US" i="1" dirty="0" err="1" smtClean="0"/>
              <a:t>Perlocutionary</a:t>
            </a:r>
            <a:r>
              <a:rPr lang="en-US" i="1" dirty="0" smtClean="0"/>
              <a:t> – pragmatics</a:t>
            </a:r>
          </a:p>
          <a:p>
            <a:pPr>
              <a:buNone/>
            </a:pPr>
            <a:endParaRPr lang="en-US" i="1" dirty="0" smtClean="0"/>
          </a:p>
          <a:p>
            <a:pPr>
              <a:buNone/>
            </a:pPr>
            <a:r>
              <a:rPr lang="en-US" i="1" dirty="0" smtClean="0"/>
              <a:t>Intentional  semantics – random assignment of meaning to the sign „ People say something somehow, just because they say, it haven´t  another meaning  (1994)</a:t>
            </a:r>
          </a:p>
          <a:p>
            <a:pPr>
              <a:buNone/>
            </a:pPr>
            <a:endParaRPr lang="en-US" i="1" dirty="0" smtClean="0"/>
          </a:p>
          <a:p>
            <a:pPr>
              <a:buNone/>
            </a:pPr>
            <a:r>
              <a:rPr lang="en-US" i="1" dirty="0" smtClean="0"/>
              <a:t>Argument of Chinese room (how to outwit the Turning´s AI test)</a:t>
            </a:r>
          </a:p>
        </p:txBody>
      </p:sp>
      <p:sp>
        <p:nvSpPr>
          <p:cNvPr id="92162" name="AutoShape 2" descr="data:image/jpeg;base64,/9j/4AAQSkZJRgABAQAAAQABAAD/2wCEAAkGBwgHBgkIBwgKCgkLDRYPDQwMDRsUFRAWIB0iIiAdHx8kKDQsJCYxJx8fLT0tMTU3Ojo6Iys/RD84QzQ5OjcBCgoKDQwNGg8PGjclHyU3Nzc3Nzc3Nzc3Nzc3Nzc3Nzc3Nzc3Nzc3Nzc3Nzc3Nzc3Nzc3Nzc3Nzc3Nzc3Nzc3N//AABEIAKAAhQMBIgACEQEDEQH/xAAbAAACAwEBAQAAAAAAAAAAAAADBQIEBgAHAf/EADsQAAIBAwIEBAQDBQgDAQAAAAECAwAEEQUhEjFBUQYTImEUMnGBI5GhM0JSYrEVFiQlQ3LB0VPh8Af/xAAUAQEAAAAAAAAAAAAAAAAAAAAA/8QAFBEBAAAAAAAAAAAAAAAAAAAAAP/aAAwDAQACEQMRAD8ARWp9A9wKM64G9BtMcK9Nh/Sjyn00ADvmgsAN+tTOc/WhSg43oPjkEZqSWM12voZEXqznArk4VXdlHu3IfWrdnG97MFs42uH5FyMIPpQfVgSFFjt445pcbyM2R9qq3SXsqgSsT/IMCtHH4LurpQ13OVP8Kk0G48DzoMRTucnqc7UGSnt7qFMi3mAJ5hTVI3EwbiRznsRWx/u3qVnymLr2NKtSseBSXict3oFMWqtHlZkBz9qtxXcEpGDg9jSqU8PzIHXsaruVjJMRJU9+YoH92MoD0zQ4QPiMdOGlltenAjfl70yQjzwV5FNqBtaIrbHl3o6oCzb7VVtP2keRletXX9JxigHtk11Q8wBiCN66ghZAcC/QUaTYVC2XEan2FEYZGKCsVzvnFBePjKqvEzHkKLOuE96YaPaPcRTvuobEKHqzHt7CgD4V8N3PiS+YsfLsIG4ZJf4iOi16ja6TbWECxWkQRV2+XnXaDFDplitlAOGNF4R79zTNZAU24mPcLQUuFhtjbuaHIso9IUd+VNAUKYPmHHQLVeYR7ErJ91oEN4zDIKY61n7qNJOLYHbmK0epssQypIYnHKs7IOKUjI279aDKavonmZkhXDdQvI/akM2mEb53+nOvQlUKJHKjYbZrN3UZhZ+HqetBnIrHOQ3EG6DHWr1pBIsXE24QfkKZlEn4GTCN++D0JoFwzQ5ZP3Dhs/8A3LpQFiPpXYjfY1d6jO5+tLLOYMUxyydjzprIuGB7gGgANpH6711TUAs2f6V1BGA+hR7Cpn5qHbj0L9BRDscmgDcLmMknlWm8JjzbOI9UZmwenaszcEmMgVsPBygafFGFJc7sfrQaGLjDgowPWnFuszRrmUD7UK0tTGg40APTYU0jCCLAAP2oKfDKFH4iH6iqdyl0y+uaP7IaakRL8yqN+ZqndXmmwnhuJoEf+YjJoM5PFI8p4nVugyMUsuY/Jh4uHcnBNaaVLCQkCeDBG24rP6lGsSsI5vMj/wB2aBHdycAO3TekmovxQcfPvnr7U3vCH3B270j1coLcNFkPjGDyYUGemu5I3ABOBtn2ok1+Z34z8zLh/wCaqM54vYjoaHFmgc6NLgumcldxT3jJC8wQOtZbTpPLul/mGK0wIPD9KCQyGaur7Gyb5NdQfbMAxL7iiSLv0oVj+xXfoKM/KgDIAYmHQ020DXF0iCeYxl2RVVFHSlJZB82cdcVbmtI30ya6VfQxXbqDvsKAmpeP9dmLLAI+Edlzj8qs+HvGd9cSiK6mPmv6VONs0pa0127slWzaO0iDYFuhC5XuTzJqxo3hS/8AioWvJIy3mAsyNuu/60HpE63k9orvsMEtk4ryrxBc/F3joQSyH5ieQr1HxXei1sRbwsfMZeWaxdho9rLEZbmOR2znKnegx8EnkMC1/JEOm2c/am9pcOIuO2v0uFI9SDYj7VoP7u6e9pJGI24ZWDOHzkke9JLrwokV0rWULwAHZsk0BI5hMp4mwDuwI5VX1CzFzZPn0nmlM4NKmgR2kaPI5sBnP3NAvBtk8gO9Bhbi3l8zhK8RzgY3p/aaFpdlZJPrEk0tzLkpbQdB3JFRjRI52lxnLbjtgVo9Dgsp4XdLpJZ7kZKZ3X29qDH31ikDwXVqkiQNJw8Mm5U9s9dqdyAIAMgkY3FWNdjVNKWMgcclwgXf+ENmqIk2I9qD6g3NdQlkOWxj711Basv2S/7RRHbvQ7LAgUHtUmOSaCEaB5cNnHYda3nh2yt72xZWQAoxHCOXttWDU4kz+ta3w9eSWiAAgiRs5PegetYSg/gwPEBsSxxVmyslgu4Q+Wf5mPSr1vcgwlpME1Sg1O0F7K8z/IMYXpQJtcnFxfyNjfPJq+aJKq3AUMpyuCKUaxq1hJqxnDmOIHm5wKpy6pAL2NrCVSxPNTQeltYpJGCpKt78qV6zLHAoODsPrQtH14zoEm2lXY1T8R3GcDoR9qBLfXqrGyqx9X61nppjLIVU+30q3OpKlunSqllAOJ23PCcmg+6bDBOt0ZRyTPPrTfSdLijuLaS3UB5EUkZ5HrmlESSR3UkKKvE7DOeXf/itVawxm0ea6dkhRPxTnHEOv2oMl4klabVowrZhjDlT03Y4/TFUZJRGd88ulfbu9+P1G6nQBYmf8MdgBgfpQJjzz2oCxNxLkda6hwN6K6gaWWPKXPYUSTbpQ7M/hLjsKmSW50AJGAbH6VptCaKXTncZ8+MqB7DNZhhl96u6RdNbXaAHCueAj60G2N60dtsd2HblWa1qylMXnxSssrD1AHnTGd+Ek59I51RbVIJeISOiAHByedBiHsprq6X4mNiOQz0rR6Fo0VvIHC4bON6tvJpciFmuFyN/SMVUm1iFVK2sN047hf8AqgfXki4WWEhJlG65+YVxuhdW3q5nqBWVW7uZ5hItrciNdsttWqthGumq3LOcA9BQLbzCw4A5VVhmVID/ABEHfv7VPUHJVsHalMs+MKOfSgv2d5aW948t8WEQXdlGd8bUu8V+KVv7SOw09nFsD+IxGOP2+lV7g8aPGD8w4aWyWLfEpFGpYnYDuaA9n6I175zR7g+s9DjlQ4Ld2X0b/eulVhkNsR3oJwHCV1DQEDY11A5tAfLUjtVliOHlvVex+RR7UeRfyoAOOvU0LcEEHerBGKrMBnNBp7G4W7gHmMPUuPoaWyaPaWz/ABdxH54U5KnOPypba3DRP6TtnJFa3SpUuolYlSMd6BZDc7g2GlWaY/e4RtRPMvZ29Ua59l2zWjggsYHO+P0qMklpGvo4QSem9AngtnQEzeojtyzQLmbgjOCOEdM9KvXl7CmOHr1rMapqELtgD1dTnFAO9usxlsc6TCUyS+neoXl0ZXEUZyT2q3YxfDqrAFpDsB3NASKI+YOLki8be1anR/DsllaQ6tfRFr+5HBploRuzsP2jewBp74b8MW+h6ada8RrxEYdLfqzdMjqeWB+daS0WS0EniDWlBvpl4be3z+xToo9+5oMFceEpNG1cRysGh8lGzn9/GGH5jNJPFdvGoSVFAYbH3rZareyzyvPMcu+5/wChWR1yFri2dhuV3oM5HstdUUcYwQTjlXUD+yOUUY6f8UV+dV7U8Kr9BRnPWgHJzNBOMnNHJylVmPqoAE7kjn3q1Z3ktk3HGcg8xVYDiJqYUuVjjXLMcAUFq612fGQuV7mqX9uS8W+w9q00GjFtEnlkwlpGpYzEbyuP4f5R361iriDE3oGQd1x1FAa81Wafkxx70qdnY7knParUkLjAxVmzsPMfLA/aghpdsxIIQs7HAAG5PtXr/hDwhb6Ja/234gKrLGvGkb8oB3Pdqr+E9CsfDtl/beucKyqvFDG3+mOhx/EegpzbQXfimZL7WF+G0iI8cFo2xl/mk9vagPYLJrVyNf1VTFYW4LWVuw6f+Rh37Un1jVH1G7MhyEG0akchVvxBr0d+gt7M/wCFB+YbB8dvakMblieRz75oO8t5G2XPvUbmxU20jOn7pq9ESD2FRv5D5AiRcmVgo/5NBh28J3WzWzKUYZwx5V1bwDAAAG1dQeewnAX6Ciu3pocfyLtvgf0r629B8ZtqDjOwFHPqGOtQ4uFqAOw2rbeB/BzXkZ1PVvwbLGUUnBcdTnoKReFLEap4js4GVDGH8yXj5cC7nNeg6vFdeMJksdPlEOhRH8eZDgzkHHAuOgxQZi9aXxtqE1lYHyNFssqXQY83AwFUdqzdxbxFCIADLb+h1HQivQ9ZiOmWN1beGrdEhtVHnyhseWNsqO7YrGeH7G5ZJHNjiOYs6tO3DGoDEcTNzO3Qc/agX6PoFxqqPdzkWmnQH8W5kG30UfvGtXaWljpUMV9LatHFxAWVq3qkkbozdyegodprFuNThg1Cd7vTrZWaPyIgLeJgNhtz/XemXnTrP/aE1q91q0wxb2inPkqTgFu2epoC/Bov+eeLpwixnihtc8QQ9P8Ac9dq09/rFkLi/wDMsNLba2sh+0uPdz0HtTTTfDwhc634pnS5u4l4lT/RtwP4R1PvSrVL5tVuzPxAoNkVW+VaBSVywBx2xRokKkEk0VE3G3OrUEICkk7e56UEIoWb2NfB67zoREvL3P8A6qnf+IrG1f4e04ry75COLcA+56VZ0qKcQmW7CiaVuNgp5e1AaQHi2H611WQFxkk711B5vD8i/QVJu1dGPSn0Fcy9d6CI2HvVWZ/VVqQkAVUkQtjPWgbeGmlWW4ZYyyleBiG4djzGa9RsdVRtCuR4fto0msUX/C8Oc4GSBjuM796w2nWnwunJGPmPqciqya5f6Iwu9PbE8pJKlchwTsCKDVaxbTRx3F/pfC+n3kAN7FGcmJxuGK/oaF4bsRrHhq6utUYytFxxRRA+lQqDG3femtnrkF1LDFrUQsdRMOXmiGY98gqxIx05GlGlajcWGg3VtYxq0lzcS/DsQBlW2U46DAzQLBDZ23/51ZhCPjrj0R+rcNxnce/X7U6tNXh0izuJsfFam3rnLAAocbK3YYxgUpsdLWbxRpukjeCwgEzKD8ztyz/X71ZmWOLSr95lzNfai8qe6IeEH6bCgteN9Wnn0xrHzFASHinbo78OSPoOWK8j02HUXPmWkssfujECtRrWsIqfCRYkkYnLZzjPM1a8PIvw2CoOPagU20niYbRzswPIsoNX4dF1nUT/AJpqEvldUVsVp4kwB03qyg4VCnrQVdL0mz02MR28Y4jzYjf86Zon5UNNgTnNSnYrCWX70EJJV4sYyOldVNHLDIKn611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2163" name="Picture 3"/>
          <p:cNvPicPr>
            <a:picLocks noChangeAspect="1" noChangeArrowheads="1"/>
          </p:cNvPicPr>
          <p:nvPr/>
        </p:nvPicPr>
        <p:blipFill>
          <a:blip r:embed="rId2"/>
          <a:srcRect/>
          <a:stretch>
            <a:fillRect/>
          </a:stretch>
        </p:blipFill>
        <p:spPr bwMode="auto">
          <a:xfrm>
            <a:off x="7740352" y="1124744"/>
            <a:ext cx="1266825"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p:txBody>
          <a:bodyPr>
            <a:normAutofit fontScale="70000" lnSpcReduction="20000"/>
          </a:bodyPr>
          <a:lstStyle/>
          <a:p>
            <a:pPr>
              <a:buNone/>
            </a:pPr>
            <a:r>
              <a:rPr lang="en-US" b="1" dirty="0" smtClean="0"/>
              <a:t>Pragmatic (</a:t>
            </a:r>
            <a:r>
              <a:rPr lang="en-US" b="1" dirty="0" err="1" smtClean="0"/>
              <a:t>pragmalingvistic</a:t>
            </a:r>
            <a:r>
              <a:rPr lang="en-US" b="1" dirty="0" smtClean="0"/>
              <a:t>)</a:t>
            </a:r>
          </a:p>
          <a:p>
            <a:r>
              <a:rPr lang="en-US" sz="2800" dirty="0" smtClean="0"/>
              <a:t>Performance with help all non-verbal and verbal communication contents (</a:t>
            </a:r>
            <a:r>
              <a:rPr lang="en-US" sz="2800" dirty="0" err="1" smtClean="0"/>
              <a:t>Preknowledge</a:t>
            </a:r>
            <a:r>
              <a:rPr lang="en-US" sz="2800" dirty="0" smtClean="0"/>
              <a:t> </a:t>
            </a:r>
            <a:r>
              <a:rPr lang="en-US" sz="2800" dirty="0" err="1" smtClean="0"/>
              <a:t>Vorwissen</a:t>
            </a:r>
            <a:r>
              <a:rPr lang="en-US" sz="2800" dirty="0" smtClean="0"/>
              <a:t>, </a:t>
            </a:r>
            <a:r>
              <a:rPr lang="cs-CZ" sz="2800" dirty="0" smtClean="0"/>
              <a:t>S</a:t>
            </a:r>
            <a:r>
              <a:rPr lang="en-US" sz="2800" dirty="0" err="1" smtClean="0"/>
              <a:t>ituativity</a:t>
            </a:r>
            <a:r>
              <a:rPr lang="en-US" sz="2800" dirty="0" smtClean="0"/>
              <a:t>, etc.) as realization of pragmatics competencies</a:t>
            </a:r>
          </a:p>
          <a:p>
            <a:r>
              <a:rPr lang="en-US" sz="2800" dirty="0" smtClean="0"/>
              <a:t>Theory of use of meaning (Wittgenstein)</a:t>
            </a:r>
          </a:p>
          <a:p>
            <a:r>
              <a:rPr lang="en-US" sz="2800" dirty="0" smtClean="0"/>
              <a:t>Indexical semantics</a:t>
            </a:r>
          </a:p>
          <a:p>
            <a:r>
              <a:rPr lang="en-US" sz="2800" dirty="0" smtClean="0"/>
              <a:t>Language theory oriented on illocution with analyze of conversational </a:t>
            </a:r>
            <a:r>
              <a:rPr lang="en-US" sz="2800" dirty="0" err="1" smtClean="0"/>
              <a:t>implicatures</a:t>
            </a:r>
            <a:r>
              <a:rPr lang="en-US" sz="2800" dirty="0" smtClean="0"/>
              <a:t>: meaning minus condition of truth = pragmatics</a:t>
            </a:r>
          </a:p>
          <a:p>
            <a:r>
              <a:rPr lang="en-US" dirty="0" smtClean="0"/>
              <a:t>Analysis of adequacy or conditions of success of words</a:t>
            </a:r>
          </a:p>
          <a:p>
            <a:r>
              <a:rPr lang="en-US" dirty="0" smtClean="0"/>
              <a:t>Research of relations between language and context</a:t>
            </a:r>
          </a:p>
          <a:p>
            <a:r>
              <a:rPr lang="en-US" dirty="0" smtClean="0"/>
              <a:t>Understanding the language (AI –Turing´s test)</a:t>
            </a:r>
          </a:p>
          <a:p>
            <a:r>
              <a:rPr lang="en-US" dirty="0" smtClean="0"/>
              <a:t>Research of language taking into account structure of conversation </a:t>
            </a:r>
          </a:p>
        </p:txBody>
      </p:sp>
      <p:sp>
        <p:nvSpPr>
          <p:cNvPr id="92162" name="AutoShape 2" descr="data:image/jpeg;base64,/9j/4AAQSkZJRgABAQAAAQABAAD/2wCEAAkGBwgHBgkIBwgKCgkLDRYPDQwMDRsUFRAWIB0iIiAdHx8kKDQsJCYxJx8fLT0tMTU3Ojo6Iys/RD84QzQ5OjcBCgoKDQwNGg8PGjclHyU3Nzc3Nzc3Nzc3Nzc3Nzc3Nzc3Nzc3Nzc3Nzc3Nzc3Nzc3Nzc3Nzc3Nzc3Nzc3Nzc3N//AABEIAKAAhQMBIgACEQEDEQH/xAAbAAACAwEBAQAAAAAAAAAAAAADBQIEBgAHAf/EADsQAAIBAwIEBAQDBQgDAQAAAAECAwAEEQUhEjFBUQYTImEUMnGBI5GhM0JSYrEVFiQlQ3LB0VPh8Af/xAAUAQEAAAAAAAAAAAAAAAAAAAAA/8QAFBEBAAAAAAAAAAAAAAAAAAAAAP/aAAwDAQACEQMRAD8ARWp9A9wKM64G9BtMcK9Nh/Sjyn00ADvmgsAN+tTOc/WhSg43oPjkEZqSWM12voZEXqznArk4VXdlHu3IfWrdnG97MFs42uH5FyMIPpQfVgSFFjt445pcbyM2R9qq3SXsqgSsT/IMCtHH4LurpQ13OVP8Kk0G48DzoMRTucnqc7UGSnt7qFMi3mAJ5hTVI3EwbiRznsRWx/u3qVnymLr2NKtSseBSXict3oFMWqtHlZkBz9qtxXcEpGDg9jSqU8PzIHXsaruVjJMRJU9+YoH92MoD0zQ4QPiMdOGlltenAjfl70yQjzwV5FNqBtaIrbHl3o6oCzb7VVtP2keRletXX9JxigHtk11Q8wBiCN66ghZAcC/QUaTYVC2XEan2FEYZGKCsVzvnFBePjKqvEzHkKLOuE96YaPaPcRTvuobEKHqzHt7CgD4V8N3PiS+YsfLsIG4ZJf4iOi16ja6TbWECxWkQRV2+XnXaDFDplitlAOGNF4R79zTNZAU24mPcLQUuFhtjbuaHIso9IUd+VNAUKYPmHHQLVeYR7ErJ91oEN4zDIKY61n7qNJOLYHbmK0epssQypIYnHKs7IOKUjI279aDKavonmZkhXDdQvI/akM2mEb53+nOvQlUKJHKjYbZrN3UZhZ+HqetBnIrHOQ3EG6DHWr1pBIsXE24QfkKZlEn4GTCN++D0JoFwzQ5ZP3Dhs/8A3LpQFiPpXYjfY1d6jO5+tLLOYMUxyydjzprIuGB7gGgANpH6711TUAs2f6V1BGA+hR7Cpn5qHbj0L9BRDscmgDcLmMknlWm8JjzbOI9UZmwenaszcEmMgVsPBygafFGFJc7sfrQaGLjDgowPWnFuszRrmUD7UK0tTGg40APTYU0jCCLAAP2oKfDKFH4iH6iqdyl0y+uaP7IaakRL8yqN+ZqndXmmwnhuJoEf+YjJoM5PFI8p4nVugyMUsuY/Jh4uHcnBNaaVLCQkCeDBG24rP6lGsSsI5vMj/wB2aBHdycAO3TekmovxQcfPvnr7U3vCH3B270j1coLcNFkPjGDyYUGemu5I3ABOBtn2ok1+Z34z8zLh/wCaqM54vYjoaHFmgc6NLgumcldxT3jJC8wQOtZbTpPLul/mGK0wIPD9KCQyGaur7Gyb5NdQfbMAxL7iiSLv0oVj+xXfoKM/KgDIAYmHQ020DXF0iCeYxl2RVVFHSlJZB82cdcVbmtI30ya6VfQxXbqDvsKAmpeP9dmLLAI+Edlzj8qs+HvGd9cSiK6mPmv6VONs0pa0127slWzaO0iDYFuhC5XuTzJqxo3hS/8AioWvJIy3mAsyNuu/60HpE63k9orvsMEtk4ryrxBc/F3joQSyH5ieQr1HxXei1sRbwsfMZeWaxdho9rLEZbmOR2znKnegx8EnkMC1/JEOm2c/am9pcOIuO2v0uFI9SDYj7VoP7u6e9pJGI24ZWDOHzkke9JLrwokV0rWULwAHZsk0BI5hMp4mwDuwI5VX1CzFzZPn0nmlM4NKmgR2kaPI5sBnP3NAvBtk8gO9Bhbi3l8zhK8RzgY3p/aaFpdlZJPrEk0tzLkpbQdB3JFRjRI52lxnLbjtgVo9Dgsp4XdLpJZ7kZKZ3X29qDH31ikDwXVqkiQNJw8Mm5U9s9dqdyAIAMgkY3FWNdjVNKWMgcclwgXf+ENmqIk2I9qD6g3NdQlkOWxj711Basv2S/7RRHbvQ7LAgUHtUmOSaCEaB5cNnHYda3nh2yt72xZWQAoxHCOXttWDU4kz+ta3w9eSWiAAgiRs5PegetYSg/gwPEBsSxxVmyslgu4Q+Wf5mPSr1vcgwlpME1Sg1O0F7K8z/IMYXpQJtcnFxfyNjfPJq+aJKq3AUMpyuCKUaxq1hJqxnDmOIHm5wKpy6pAL2NrCVSxPNTQeltYpJGCpKt78qV6zLHAoODsPrQtH14zoEm2lXY1T8R3GcDoR9qBLfXqrGyqx9X61nppjLIVU+30q3OpKlunSqllAOJ23PCcmg+6bDBOt0ZRyTPPrTfSdLijuLaS3UB5EUkZ5HrmlESSR3UkKKvE7DOeXf/itVawxm0ea6dkhRPxTnHEOv2oMl4klabVowrZhjDlT03Y4/TFUZJRGd88ulfbu9+P1G6nQBYmf8MdgBgfpQJjzz2oCxNxLkda6hwN6K6gaWWPKXPYUSTbpQ7M/hLjsKmSW50AJGAbH6VptCaKXTncZ8+MqB7DNZhhl96u6RdNbXaAHCueAj60G2N60dtsd2HblWa1qylMXnxSssrD1AHnTGd+Ek59I51RbVIJeISOiAHByedBiHsprq6X4mNiOQz0rR6Fo0VvIHC4bON6tvJpciFmuFyN/SMVUm1iFVK2sN047hf8AqgfXki4WWEhJlG65+YVxuhdW3q5nqBWVW7uZ5hItrciNdsttWqthGumq3LOcA9BQLbzCw4A5VVhmVID/ABEHfv7VPUHJVsHalMs+MKOfSgv2d5aW948t8WEQXdlGd8bUu8V+KVv7SOw09nFsD+IxGOP2+lV7g8aPGD8w4aWyWLfEpFGpYnYDuaA9n6I175zR7g+s9DjlQ4Ld2X0b/eulVhkNsR3oJwHCV1DQEDY11A5tAfLUjtVliOHlvVex+RR7UeRfyoAOOvU0LcEEHerBGKrMBnNBp7G4W7gHmMPUuPoaWyaPaWz/ABdxH54U5KnOPypba3DRP6TtnJFa3SpUuolYlSMd6BZDc7g2GlWaY/e4RtRPMvZ29Ua59l2zWjggsYHO+P0qMklpGvo4QSem9AngtnQEzeojtyzQLmbgjOCOEdM9KvXl7CmOHr1rMapqELtgD1dTnFAO9usxlsc6TCUyS+neoXl0ZXEUZyT2q3YxfDqrAFpDsB3NASKI+YOLki8be1anR/DsllaQ6tfRFr+5HBploRuzsP2jewBp74b8MW+h6ada8RrxEYdLfqzdMjqeWB+daS0WS0EniDWlBvpl4be3z+xToo9+5oMFceEpNG1cRysGh8lGzn9/GGH5jNJPFdvGoSVFAYbH3rZareyzyvPMcu+5/wChWR1yFri2dhuV3oM5HstdUUcYwQTjlXUD+yOUUY6f8UV+dV7U8Kr9BRnPWgHJzNBOMnNHJylVmPqoAE7kjn3q1Z3ktk3HGcg8xVYDiJqYUuVjjXLMcAUFq612fGQuV7mqX9uS8W+w9q00GjFtEnlkwlpGpYzEbyuP4f5R361iriDE3oGQd1x1FAa81Wafkxx70qdnY7knParUkLjAxVmzsPMfLA/aghpdsxIIQs7HAAG5PtXr/hDwhb6Ja/234gKrLGvGkb8oB3Pdqr+E9CsfDtl/beucKyqvFDG3+mOhx/EegpzbQXfimZL7WF+G0iI8cFo2xl/mk9vagPYLJrVyNf1VTFYW4LWVuw6f+Rh37Un1jVH1G7MhyEG0akchVvxBr0d+gt7M/wCFB+YbB8dvakMblieRz75oO8t5G2XPvUbmxU20jOn7pq9ESD2FRv5D5AiRcmVgo/5NBh28J3WzWzKUYZwx5V1bwDAAAG1dQeewnAX6Ciu3pocfyLtvgf0r629B8ZtqDjOwFHPqGOtQ4uFqAOw2rbeB/BzXkZ1PVvwbLGUUnBcdTnoKReFLEap4js4GVDGH8yXj5cC7nNeg6vFdeMJksdPlEOhRH8eZDgzkHHAuOgxQZi9aXxtqE1lYHyNFssqXQY83AwFUdqzdxbxFCIADLb+h1HQivQ9ZiOmWN1beGrdEhtVHnyhseWNsqO7YrGeH7G5ZJHNjiOYs6tO3DGoDEcTNzO3Qc/agX6PoFxqqPdzkWmnQH8W5kG30UfvGtXaWljpUMV9LatHFxAWVq3qkkbozdyegodprFuNThg1Cd7vTrZWaPyIgLeJgNhtz/XemXnTrP/aE1q91q0wxb2inPkqTgFu2epoC/Bov+eeLpwixnihtc8QQ9P8Ac9dq09/rFkLi/wDMsNLba2sh+0uPdz0HtTTTfDwhc634pnS5u4l4lT/RtwP4R1PvSrVL5tVuzPxAoNkVW+VaBSVywBx2xRokKkEk0VE3G3OrUEICkk7e56UEIoWb2NfB67zoREvL3P8A6qnf+IrG1f4e04ry75COLcA+56VZ0qKcQmW7CiaVuNgp5e1AaQHi2H611WQFxkk711B5vD8i/QVJu1dGPSn0Fcy9d6CI2HvVWZ/VVqQkAVUkQtjPWgbeGmlWW4ZYyyleBiG4djzGa9RsdVRtCuR4fto0msUX/C8Oc4GSBjuM796w2nWnwunJGPmPqciqya5f6Iwu9PbE8pJKlchwTsCKDVaxbTRx3F/pfC+n3kAN7FGcmJxuGK/oaF4bsRrHhq6utUYytFxxRRA+lQqDG3femtnrkF1LDFrUQsdRMOXmiGY98gqxIx05GlGlajcWGg3VtYxq0lzcS/DsQBlW2U46DAzQLBDZ23/51ZhCPjrj0R+rcNxnce/X7U6tNXh0izuJsfFam3rnLAAocbK3YYxgUpsdLWbxRpukjeCwgEzKD8ztyz/X71ZmWOLSr95lzNfai8qe6IeEH6bCgteN9Wnn0xrHzFASHinbo78OSPoOWK8j02HUXPmWkssfujECtRrWsIqfCRYkkYnLZzjPM1a8PIvw2CoOPagU20niYbRzswPIsoNX4dF1nUT/AJpqEvldUVsVp4kwB03qyg4VCnrQVdL0mz02MR28Y4jzYjf86Zon5UNNgTnNSnYrCWX70EJJV4sYyOldVNHLDIKn611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p:txBody>
          <a:bodyPr>
            <a:normAutofit/>
          </a:bodyPr>
          <a:lstStyle/>
          <a:p>
            <a:pPr>
              <a:buNone/>
            </a:pPr>
            <a:r>
              <a:rPr lang="en-US" i="1" dirty="0" smtClean="0"/>
              <a:t>Pragmatics</a:t>
            </a:r>
          </a:p>
          <a:p>
            <a:pPr>
              <a:buNone/>
            </a:pPr>
            <a:r>
              <a:rPr lang="en-US" i="1" dirty="0" smtClean="0"/>
              <a:t>Binding of linguistic and social scientific theories</a:t>
            </a:r>
          </a:p>
        </p:txBody>
      </p:sp>
      <p:sp>
        <p:nvSpPr>
          <p:cNvPr id="92162" name="AutoShape 2" descr="data:image/jpeg;base64,/9j/4AAQSkZJRgABAQAAAQABAAD/2wCEAAkGBwgHBgkIBwgKCgkLDRYPDQwMDRsUFRAWIB0iIiAdHx8kKDQsJCYxJx8fLT0tMTU3Ojo6Iys/RD84QzQ5OjcBCgoKDQwNGg8PGjclHyU3Nzc3Nzc3Nzc3Nzc3Nzc3Nzc3Nzc3Nzc3Nzc3Nzc3Nzc3Nzc3Nzc3Nzc3Nzc3Nzc3N//AABEIAKAAhQMBIgACEQEDEQH/xAAbAAACAwEBAQAAAAAAAAAAAAADBQIEBgAHAf/EADsQAAIBAwIEBAQDBQgDAQAAAAECAwAEEQUhEjFBUQYTImEUMnGBI5GhM0JSYrEVFiQlQ3LB0VPh8Af/xAAUAQEAAAAAAAAAAAAAAAAAAAAA/8QAFBEBAAAAAAAAAAAAAAAAAAAAAP/aAAwDAQACEQMRAD8ARWp9A9wKM64G9BtMcK9Nh/Sjyn00ADvmgsAN+tTOc/WhSg43oPjkEZqSWM12voZEXqznArk4VXdlHu3IfWrdnG97MFs42uH5FyMIPpQfVgSFFjt445pcbyM2R9qq3SXsqgSsT/IMCtHH4LurpQ13OVP8Kk0G48DzoMRTucnqc7UGSnt7qFMi3mAJ5hTVI3EwbiRznsRWx/u3qVnymLr2NKtSseBSXict3oFMWqtHlZkBz9qtxXcEpGDg9jSqU8PzIHXsaruVjJMRJU9+YoH92MoD0zQ4QPiMdOGlltenAjfl70yQjzwV5FNqBtaIrbHl3o6oCzb7VVtP2keRletXX9JxigHtk11Q8wBiCN66ghZAcC/QUaTYVC2XEan2FEYZGKCsVzvnFBePjKqvEzHkKLOuE96YaPaPcRTvuobEKHqzHt7CgD4V8N3PiS+YsfLsIG4ZJf4iOi16ja6TbWECxWkQRV2+XnXaDFDplitlAOGNF4R79zTNZAU24mPcLQUuFhtjbuaHIso9IUd+VNAUKYPmHHQLVeYR7ErJ91oEN4zDIKY61n7qNJOLYHbmK0epssQypIYnHKs7IOKUjI279aDKavonmZkhXDdQvI/akM2mEb53+nOvQlUKJHKjYbZrN3UZhZ+HqetBnIrHOQ3EG6DHWr1pBIsXE24QfkKZlEn4GTCN++D0JoFwzQ5ZP3Dhs/8A3LpQFiPpXYjfY1d6jO5+tLLOYMUxyydjzprIuGB7gGgANpH6711TUAs2f6V1BGA+hR7Cpn5qHbj0L9BRDscmgDcLmMknlWm8JjzbOI9UZmwenaszcEmMgVsPBygafFGFJc7sfrQaGLjDgowPWnFuszRrmUD7UK0tTGg40APTYU0jCCLAAP2oKfDKFH4iH6iqdyl0y+uaP7IaakRL8yqN+ZqndXmmwnhuJoEf+YjJoM5PFI8p4nVugyMUsuY/Jh4uHcnBNaaVLCQkCeDBG24rP6lGsSsI5vMj/wB2aBHdycAO3TekmovxQcfPvnr7U3vCH3B270j1coLcNFkPjGDyYUGemu5I3ABOBtn2ok1+Z34z8zLh/wCaqM54vYjoaHFmgc6NLgumcldxT3jJC8wQOtZbTpPLul/mGK0wIPD9KCQyGaur7Gyb5NdQfbMAxL7iiSLv0oVj+xXfoKM/KgDIAYmHQ020DXF0iCeYxl2RVVFHSlJZB82cdcVbmtI30ya6VfQxXbqDvsKAmpeP9dmLLAI+Edlzj8qs+HvGd9cSiK6mPmv6VONs0pa0127slWzaO0iDYFuhC5XuTzJqxo3hS/8AioWvJIy3mAsyNuu/60HpE63k9orvsMEtk4ryrxBc/F3joQSyH5ieQr1HxXei1sRbwsfMZeWaxdho9rLEZbmOR2znKnegx8EnkMC1/JEOm2c/am9pcOIuO2v0uFI9SDYj7VoP7u6e9pJGI24ZWDOHzkke9JLrwokV0rWULwAHZsk0BI5hMp4mwDuwI5VX1CzFzZPn0nmlM4NKmgR2kaPI5sBnP3NAvBtk8gO9Bhbi3l8zhK8RzgY3p/aaFpdlZJPrEk0tzLkpbQdB3JFRjRI52lxnLbjtgVo9Dgsp4XdLpJZ7kZKZ3X29qDH31ikDwXVqkiQNJw8Mm5U9s9dqdyAIAMgkY3FWNdjVNKWMgcclwgXf+ENmqIk2I9qD6g3NdQlkOWxj711Basv2S/7RRHbvQ7LAgUHtUmOSaCEaB5cNnHYda3nh2yt72xZWQAoxHCOXttWDU4kz+ta3w9eSWiAAgiRs5PegetYSg/gwPEBsSxxVmyslgu4Q+Wf5mPSr1vcgwlpME1Sg1O0F7K8z/IMYXpQJtcnFxfyNjfPJq+aJKq3AUMpyuCKUaxq1hJqxnDmOIHm5wKpy6pAL2NrCVSxPNTQeltYpJGCpKt78qV6zLHAoODsPrQtH14zoEm2lXY1T8R3GcDoR9qBLfXqrGyqx9X61nppjLIVU+30q3OpKlunSqllAOJ23PCcmg+6bDBOt0ZRyTPPrTfSdLijuLaS3UB5EUkZ5HrmlESSR3UkKKvE7DOeXf/itVawxm0ea6dkhRPxTnHEOv2oMl4klabVowrZhjDlT03Y4/TFUZJRGd88ulfbu9+P1G6nQBYmf8MdgBgfpQJjzz2oCxNxLkda6hwN6K6gaWWPKXPYUSTbpQ7M/hLjsKmSW50AJGAbH6VptCaKXTncZ8+MqB7DNZhhl96u6RdNbXaAHCueAj60G2N60dtsd2HblWa1qylMXnxSssrD1AHnTGd+Ek59I51RbVIJeISOiAHByedBiHsprq6X4mNiOQz0rR6Fo0VvIHC4bON6tvJpciFmuFyN/SMVUm1iFVK2sN047hf8AqgfXki4WWEhJlG65+YVxuhdW3q5nqBWVW7uZ5hItrciNdsttWqthGumq3LOcA9BQLbzCw4A5VVhmVID/ABEHfv7VPUHJVsHalMs+MKOfSgv2d5aW948t8WEQXdlGd8bUu8V+KVv7SOw09nFsD+IxGOP2+lV7g8aPGD8w4aWyWLfEpFGpYnYDuaA9n6I175zR7g+s9DjlQ4Ld2X0b/eulVhkNsR3oJwHCV1DQEDY11A5tAfLUjtVliOHlvVex+RR7UeRfyoAOOvU0LcEEHerBGKrMBnNBp7G4W7gHmMPUuPoaWyaPaWz/ABdxH54U5KnOPypba3DRP6TtnJFa3SpUuolYlSMd6BZDc7g2GlWaY/e4RtRPMvZ29Ua59l2zWjggsYHO+P0qMklpGvo4QSem9AngtnQEzeojtyzQLmbgjOCOEdM9KvXl7CmOHr1rMapqELtgD1dTnFAO9usxlsc6TCUyS+neoXl0ZXEUZyT2q3YxfDqrAFpDsB3NASKI+YOLki8be1anR/DsllaQ6tfRFr+5HBploRuzsP2jewBp74b8MW+h6ada8RrxEYdLfqzdMjqeWB+daS0WS0EniDWlBvpl4be3z+xToo9+5oMFceEpNG1cRysGh8lGzn9/GGH5jNJPFdvGoSVFAYbH3rZareyzyvPMcu+5/wChWR1yFri2dhuV3oM5HstdUUcYwQTjlXUD+yOUUY6f8UV+dV7U8Kr9BRnPWgHJzNBOMnNHJylVmPqoAE7kjn3q1Z3ktk3HGcg8xVYDiJqYUuVjjXLMcAUFq612fGQuV7mqX9uS8W+w9q00GjFtEnlkwlpGpYzEbyuP4f5R361iriDE3oGQd1x1FAa81Wafkxx70qdnY7knParUkLjAxVmzsPMfLA/aghpdsxIIQs7HAAG5PtXr/hDwhb6Ja/234gKrLGvGkb8oB3Pdqr+E9CsfDtl/beucKyqvFDG3+mOhx/EegpzbQXfimZL7WF+G0iI8cFo2xl/mk9vagPYLJrVyNf1VTFYW4LWVuw6f+Rh37Un1jVH1G7MhyEG0akchVvxBr0d+gt7M/wCFB+YbB8dvakMblieRz75oO8t5G2XPvUbmxU20jOn7pq9ESD2FRv5D5AiRcmVgo/5NBh28J3WzWzKUYZwx5V1bwDAAAG1dQeewnAX6Ciu3pocfyLtvgf0r629B8ZtqDjOwFHPqGOtQ4uFqAOw2rbeB/BzXkZ1PVvwbLGUUnBcdTnoKReFLEap4js4GVDGH8yXj5cC7nNeg6vFdeMJksdPlEOhRH8eZDgzkHHAuOgxQZi9aXxtqE1lYHyNFssqXQY83AwFUdqzdxbxFCIADLb+h1HQivQ9ZiOmWN1beGrdEhtVHnyhseWNsqO7YrGeH7G5ZJHNjiOYs6tO3DGoDEcTNzO3Qc/agX6PoFxqqPdzkWmnQH8W5kG30UfvGtXaWljpUMV9LatHFxAWVq3qkkbozdyegodprFuNThg1Cd7vTrZWaPyIgLeJgNhtz/XemXnTrP/aE1q91q0wxb2inPkqTgFu2epoC/Bov+eeLpwixnihtc8QQ9P8Ac9dq09/rFkLi/wDMsNLba2sh+0uPdz0HtTTTfDwhc634pnS5u4l4lT/RtwP4R1PvSrVL5tVuzPxAoNkVW+VaBSVywBx2xRokKkEk0VE3G3OrUEICkk7e56UEIoWb2NfB67zoREvL3P8A6qnf+IrG1f4e04ry75COLcA+56VZ0qKcQmW7CiaVuNgp5e1AaQHi2H611WQFxkk711B5vD8i/QVJu1dGPSn0Fcy9d6CI2HvVWZ/VVqQkAVUkQtjPWgbeGmlWW4ZYyyleBiG4djzGa9RsdVRtCuR4fto0msUX/C8Oc4GSBjuM796w2nWnwunJGPmPqciqya5f6Iwu9PbE8pJKlchwTsCKDVaxbTRx3F/pfC+n3kAN7FGcmJxuGK/oaF4bsRrHhq6utUYytFxxRRA+lQqDG3femtnrkF1LDFrUQsdRMOXmiGY98gqxIx05GlGlajcWGg3VtYxq0lzcS/DsQBlW2U46DAzQLBDZ23/51ZhCPjrj0R+rcNxnce/X7U6tNXh0izuJsfFam3rnLAAocbK3YYxgUpsdLWbxRpukjeCwgEzKD8ztyz/X71ZmWOLSr95lzNfai8qe6IeEH6bCgteN9Wnn0xrHzFASHinbo78OSPoOWK8j02HUXPmWkssfujECtRrWsIqfCRYkkYnLZzjPM1a8PIvw2CoOPagU20niYbRzswPIsoNX4dF1nUT/AJpqEvldUVsVp4kwB03qyg4VCnrQVdL0mz02MR28Y4jzYjf86Zon5UNNgTnNSnYrCWX70EJJV4sYyOldVNHLDIKn611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2402" name="Picture 2" descr="C:\Documents and Settings\jirka\Dokumenty\Obrázky\MP Navigator EX\2014_02_22\IMG.jpg"/>
          <p:cNvPicPr>
            <a:picLocks noChangeAspect="1" noChangeArrowheads="1"/>
          </p:cNvPicPr>
          <p:nvPr/>
        </p:nvPicPr>
        <p:blipFill>
          <a:blip r:embed="rId2" cstate="print"/>
          <a:srcRect/>
          <a:stretch>
            <a:fillRect/>
          </a:stretch>
        </p:blipFill>
        <p:spPr bwMode="auto">
          <a:xfrm>
            <a:off x="1857356" y="3000371"/>
            <a:ext cx="6526217" cy="3613545"/>
          </a:xfrm>
          <a:prstGeom prst="rect">
            <a:avLst/>
          </a:prstGeom>
          <a:noFill/>
        </p:spPr>
      </p:pic>
      <p:sp>
        <p:nvSpPr>
          <p:cNvPr id="6" name="TextovéPole 5"/>
          <p:cNvSpPr txBox="1"/>
          <p:nvPr/>
        </p:nvSpPr>
        <p:spPr>
          <a:xfrm>
            <a:off x="71406" y="6357958"/>
            <a:ext cx="5039456" cy="369332"/>
          </a:xfrm>
          <a:prstGeom prst="rect">
            <a:avLst/>
          </a:prstGeom>
          <a:noFill/>
        </p:spPr>
        <p:txBody>
          <a:bodyPr wrap="none" rtlCol="0">
            <a:spAutoFit/>
          </a:bodyPr>
          <a:lstStyle/>
          <a:p>
            <a:r>
              <a:rPr lang="cs-CZ" dirty="0" err="1" smtClean="0"/>
              <a:t>Wunderlich</a:t>
            </a:r>
            <a:r>
              <a:rPr lang="cs-CZ" dirty="0" smtClean="0"/>
              <a:t>, D: Pragmatik </a:t>
            </a:r>
            <a:r>
              <a:rPr lang="cs-CZ" dirty="0" err="1" smtClean="0"/>
              <a:t>und</a:t>
            </a:r>
            <a:r>
              <a:rPr lang="cs-CZ" dirty="0" smtClean="0"/>
              <a:t> </a:t>
            </a:r>
            <a:r>
              <a:rPr lang="cs-CZ" dirty="0" err="1" smtClean="0"/>
              <a:t>sprachliches</a:t>
            </a:r>
            <a:r>
              <a:rPr lang="cs-CZ" dirty="0" smtClean="0"/>
              <a:t> </a:t>
            </a:r>
            <a:r>
              <a:rPr lang="cs-CZ" dirty="0" err="1" smtClean="0"/>
              <a:t>Handeln</a:t>
            </a:r>
            <a:endParaRPr lang="cs-CZ"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i.idnes.cz/12/023/cl6/ALH416289_7761666.jpg.JPG"/>
          <p:cNvPicPr>
            <a:picLocks noChangeAspect="1" noChangeArrowheads="1"/>
          </p:cNvPicPr>
          <p:nvPr/>
        </p:nvPicPr>
        <p:blipFill>
          <a:blip r:embed="rId2"/>
          <a:srcRect/>
          <a:stretch>
            <a:fillRect/>
          </a:stretch>
        </p:blipFill>
        <p:spPr bwMode="auto">
          <a:xfrm>
            <a:off x="3143250" y="214290"/>
            <a:ext cx="6000750" cy="3848101"/>
          </a:xfrm>
          <a:prstGeom prst="rect">
            <a:avLst/>
          </a:prstGeom>
          <a:noFill/>
        </p:spPr>
      </p:pic>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p:txBody>
          <a:bodyPr>
            <a:normAutofit/>
          </a:bodyPr>
          <a:lstStyle/>
          <a:p>
            <a:r>
              <a:rPr lang="en-US" dirty="0" smtClean="0"/>
              <a:t>Totalitarian ideology use </a:t>
            </a:r>
          </a:p>
          <a:p>
            <a:r>
              <a:rPr lang="en-US" dirty="0" smtClean="0"/>
              <a:t>Periphrases:</a:t>
            </a:r>
          </a:p>
          <a:p>
            <a:pPr lvl="1"/>
            <a:r>
              <a:rPr lang="en-US" dirty="0" smtClean="0"/>
              <a:t>Euphemism</a:t>
            </a:r>
          </a:p>
          <a:p>
            <a:pPr lvl="1"/>
            <a:r>
              <a:rPr lang="en-US" dirty="0" smtClean="0"/>
              <a:t>Fix  phrases</a:t>
            </a:r>
          </a:p>
          <a:p>
            <a:pPr lvl="1"/>
            <a:r>
              <a:rPr lang="en-US" dirty="0" smtClean="0"/>
              <a:t>Hyperbolas</a:t>
            </a:r>
          </a:p>
          <a:p>
            <a:pPr lvl="1"/>
            <a:r>
              <a:rPr lang="en-US" dirty="0" smtClean="0"/>
              <a:t>Word clusters („working class“)</a:t>
            </a:r>
          </a:p>
          <a:p>
            <a:pPr lvl="1"/>
            <a:r>
              <a:rPr lang="en-US" dirty="0" smtClean="0"/>
              <a:t>Slogans </a:t>
            </a:r>
          </a:p>
        </p:txBody>
      </p:sp>
      <p:sp>
        <p:nvSpPr>
          <p:cNvPr id="4" name="TextovéPole 3"/>
          <p:cNvSpPr txBox="1"/>
          <p:nvPr/>
        </p:nvSpPr>
        <p:spPr>
          <a:xfrm>
            <a:off x="5750238" y="5013176"/>
            <a:ext cx="3232552" cy="923330"/>
          </a:xfrm>
          <a:prstGeom prst="rect">
            <a:avLst/>
          </a:prstGeom>
          <a:noFill/>
        </p:spPr>
        <p:txBody>
          <a:bodyPr wrap="none" rtlCol="0">
            <a:spAutoFit/>
          </a:bodyPr>
          <a:lstStyle/>
          <a:p>
            <a:r>
              <a:rPr lang="en-US" b="1" i="1" dirty="0" smtClean="0"/>
              <a:t>Who doesn´t know own history,</a:t>
            </a:r>
          </a:p>
          <a:p>
            <a:r>
              <a:rPr lang="en-US" b="1" i="1" dirty="0" smtClean="0"/>
              <a:t>Is convicted to repeat it</a:t>
            </a:r>
          </a:p>
          <a:p>
            <a:endParaRPr lang="en-US" b="1" i="1"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a:xfrm>
            <a:off x="155575" y="1046177"/>
            <a:ext cx="8988425" cy="4525963"/>
          </a:xfrm>
        </p:spPr>
        <p:txBody>
          <a:bodyPr>
            <a:normAutofit/>
          </a:bodyPr>
          <a:lstStyle/>
          <a:p>
            <a:r>
              <a:rPr lang="en-US" dirty="0" smtClean="0"/>
              <a:t>Stereotype</a:t>
            </a:r>
          </a:p>
          <a:p>
            <a:r>
              <a:rPr lang="en-US" dirty="0" smtClean="0"/>
              <a:t>RITUALIZATION OF LANGUAGE USE</a:t>
            </a:r>
          </a:p>
          <a:p>
            <a:pPr lvl="1"/>
            <a:r>
              <a:rPr lang="en-US" dirty="0" smtClean="0"/>
              <a:t>Totalitarian language doesn´t require agreement with content of ideology, but ritualization of language use</a:t>
            </a:r>
          </a:p>
          <a:p>
            <a:pPr lvl="1"/>
            <a:r>
              <a:rPr lang="en-US" dirty="0" smtClean="0"/>
              <a:t>Scheme without content, doesn´t fulfill communication function</a:t>
            </a:r>
            <a:endParaRPr lang="en-US" dirty="0"/>
          </a:p>
        </p:txBody>
      </p:sp>
      <p:pic>
        <p:nvPicPr>
          <p:cNvPr id="79874" name="Picture 2" descr="http://i.idnes.cz/10/041/gal/JB322e08_FO02044308.jpg"/>
          <p:cNvPicPr>
            <a:picLocks noChangeAspect="1" noChangeArrowheads="1"/>
          </p:cNvPicPr>
          <p:nvPr/>
        </p:nvPicPr>
        <p:blipFill>
          <a:blip r:embed="rId2"/>
          <a:srcRect/>
          <a:stretch>
            <a:fillRect/>
          </a:stretch>
        </p:blipFill>
        <p:spPr bwMode="auto">
          <a:xfrm>
            <a:off x="3347864" y="3833929"/>
            <a:ext cx="5796136" cy="3024072"/>
          </a:xfrm>
          <a:prstGeom prst="rect">
            <a:avLst/>
          </a:prstGeom>
          <a:noFill/>
        </p:spPr>
      </p:pic>
      <p:sp>
        <p:nvSpPr>
          <p:cNvPr id="79876" name="AutoShape 4" descr="data:image/jpeg;base64,/9j/4AAQSkZJRgABAQAAAQABAAD/2wCEAAkGBhQSERUUExQWFBUWGBcaFxgWFxccGBwYGRcYFxsYGB0aHSYeGRojGhgXHy8gIyctLCwsFx4xNTAqNSYrLCkBCQoKDgwOGg8PGiwkHyQpKSwsLCwsLCwsLCwsLCwpLCksLCwpLCwsLCwsLCwsLCwsLCwsLCwsLCwsLCwsKSwsLP/AABEIALkBEQMBIgACEQEDEQH/xAAcAAACAwEBAQEAAAAAAAAAAAAEBQIDBgEABwj/xABGEAACAQIEAwUEBwYEBQMFAAABAhEAAwQSITEFQVEGEyJhcTKBkaEUI0JSscHRBzNykuHwFWKCokNTssLxJGNzFmS00tP/xAAZAQADAQEBAAAAAAAAAAAAAAABAgMABAX/xAAlEQACAgICAgIDAAMAAAAAAAAAAQIRAxIhMUFREyIEMmEjcZH/2gAMAwEAAhEDEQA/APk9xSDqh+H5ivWgD5HypraxSHZl+MH5xVxwytyB9w/GuNyrwdtJiZbTDVW+BIPyppw/tPjbH7u/dA6Z5HwaaHxmCyxkkTMgHp60MHIOp36yKOzZtUbTBftgxajLeS3eGg8Sw3x/pTzBftSwTx3li5hyTq1lio/2EE++vmS325rPmIPyO9X3LVonwwATEFoafIEDT8CazryjU/Z9uwPa7DXoFvHqTvlxCqdeniAc+56afRQxzdxZu7+Ow+Rz+J/31+enwSgEloHnrvtNWYN7iH6m9G+iOV+QMUvBqZ+g7b5d3xVocg698o+HefOPWrEuF+eGxGwKq2Rt+YlxPkVWvi2E7f8AErMfWs4BGlwBx8T4vnTrCfthcwMThbV0abCCI6BpHzo0KfTu6VCQbeJsnUgoSVHuRtv9FTS6XIyX7dxtsl1AG89u7ce8H31jeG/tUwJA0xGHP+Ull94mP9taDC9rsLeGVMZh7k65b6BWJ9RkH+2aBhk2EyyThyp3zWbkf/zJjoZrn00CD37KP/uLYyz/ABkATygPXbFgEZrdseZw16PkMo+dSN50/wCLcX/57OZY83tx8TcoGOrbZwZtWb6nnaYa/wClsw/30ObSKBlOJsHYaOV9IUusf6asFtXOYW7F0kRmsuFb4GT86uJKga4m3/EO8HpB7z8KFGsrsXLhJyXrF+I0YLm9CbbAj3rNUYrDCAbuGYGd7bqxGvLMEb4VfcuhyZOGvRpD+Bx8SYPuFcXClcpFu/bH/s3cy+9WIX5Gs0ZOilMTbVoGJu2t/DeLRM/+6rIentUSBdKlh3OIHKJUkdc1sup/lG1UviIk9+o8sRZKe7MoQH11qTYIOR9RafnmsXBPLfQE/wA1YwPirKTD4d0b71vIx/mUq+/lVaYgAnu8YyfdW8Y5bAYhZOvQ1c10qCRcxVnkA6NcUDzkXQP9tdt4kv4Rdwl4cwfq2nzAYj/bQCXravgSUs3QeYDWzpqNVNxTueQobEtaOl3DOAu5C27gEb+yc/PcCajcw4QZ2wty3P2sO69JnQp8ZNB3+0FlDkONe0ROYYlNJEj27lsgjN91486JgkPaBi1izaOkJcuOpmfuYjcegq27axS5TltXtjLIUM6x47RK6fwCsTxH9qqi41s2rWKUMQDZN1cw0MwQynUx7qxeO43dFwvbIwU8luP3mru85LcMD4sviUCFFGrCfRuI9qsKvgxWHuWiuUFvq7qeLMwE6MCYnadBNZbivbwWbkYLE3yJTwjNkO5c5buaDsFVRA1NYfGcQDuXc3L7ndrrED4Kxc+9hQr4pjpoo6IAo+Wp95NMoAZqeMdvcZiECXntWwIk5EVzG2ijNp6AVnb+IUy7Z7rMSSWOVZmZMSzTP+WhLGG5n4fnVmNErFNxdGp1ZW+Ob7JW35II/wB2rH3mhdDzmuDDmrFtRVeEidNke7rgt0QFqIWlspqU9xXqviu1rNqQx+MF1ywt27QIAy2gwTQRMMzGTz1qq3eK7Ej0Jpv2fw+DNvEHFNdDi0fo4tgkG7rGeAYWYmYqPZjgK4vErZa/bw4YMTcukBRlWeZEk6CJ51Q5kwReK3I1aY60SnGj9pQR8P7/AKVTg+DvexC2LMXHd8iQYDGSAZOwgTM1ZiMFfwmJKHMl+08TbaSHH3Su51iBzmkcIsfZl646y3tIR5gfmDV6Lab2bkeRIj4NSviFq6tx++V1uElmFxSrS2skMAdZmqFNI8fplFMenhR5ZT6SPw0qAwDKZAII5gKf0NBYpkUp3LXfYXPnyrFzXNkyHVOk69anhuJXZADySQBmKxr1LbDXedN6m4MdTRfazISZ1PUkfiI+dTW+4U+HMSSZIBA22jlU7vGLltmS4qEqYaCCJ8ipKt6g11eLWW9q2R6Qfwg0tP0PaZ21ctMYdQD1gjp51M4C02zED1B/GpLfw7fbK+TTHzBFWLw9G9h0Ppp/0n8qR2hlT8EbOBdNbV0r5iV+a06wna7iVr2MSzD/ADEPp/qBpOeEONp9zfkaruYG5EEtG0EH5EE1tn7NrH0bOz+1HGD9/hrN7qTbIMeoJplhv2t2R+8wt61/8V0gfy6D418zw1p7RJXmIgtpy1AMGfdR44ieaE+gouTXQqxpn1W1+07A3AQb9xZ5XrCsPigH401wfHMHdM2r+GJj7Nx7Lf09Ir4kcZbJhl1PkJ/WvZbJ0j5MK2/8B8T9n6AtLcgZWukf5Xs3l+Lw5oe9YUyXW0STu9m5bPx1r4Xh7iprbutbP+S4VPyijR2xxllZt429Hm2fy2YGmUkwPG0fYL2LS2rOGYLbBJ7rFI8QCT4L0KPSshxz9pmHCfUsMTcmDbvYcSRG+dCFEeU718t4jx65iLjXbx71m3zAgfBYoO5jGMiYHRRlX3hYB99PqIavi/b67cuB7IXB6QRauXMx1zTCsPTXkYrPcQ4sbrF3a7ec7tdb/tUz8WoCuqtHoKRLvmkwYnfLoPlUFTSrIrsVmx1EgEroSpiuM1LY1EhoKFxGJB22r1y2zbnTpUPo1NFJCOUn0R+keVTQ11bYruYU9rwCn5OgV6oM/uFRzHz91AJbNcqOQ+fyr1ExVcRMqZM2YAlyfZmdAo8hU+5IQEMCST4RuAsCTIjWTXhhCp6fEfjUwDt+YptvRBYzuHdkh1Yq4YZcoYMND4gyxBBjbWp4fib27qXwT3gfOGJk5w2aTnBzEnUz0rwbqDXFccxp/fUUNg/GFX+0D3sT9Iv/AFzl1dhcWVaCPCcpELAiBV/EOOJicWb99EVWdS9u0AgCLC5UBEA5RuTzoBUSZ284H5ULigA2ms77/nRUk2BwaH2MfDX8ZNu39FwzOohD3hS3oC0SSWO5G0169wrD3cZ3Vi6bdl3yrcxZVYWNXc5VAG5AjoKSsoHhPIEzA1kTVzWSqgqcsxsTHXkelBsFMb2Oy5v4w4fC3Uv6tFycilVAzOcx0UH46aVRhezF+9de1ZTvmQMWNtgUCr9vMxACnkTE0ttsxOrA+sGfjrVlnFXVUjUK0BgCQp1kBgpGbrBnnWNyjtjA3HDFEdwi5nyqWyr95soOUeZ0rtl0CuGUl4XIwcLlbNqzLlOaRpuKLtcWvpZayrutp2DMgYhWIG5kGRAGm1eudorv0cYactpWLEKigsxk5rjDxOROhO1Aa2gW3i3X2WYehP4cvXzo69xa4hGW73kqCZQgBjMr4hqRp4gYNEYvjlq5dtd5hrduzbGlqyDbJB18V0hmYkgSZ2mIk16xxDCNee5dw+VIHd2bFzIkgAQ7vL5YgkjUkk6bUuqG3Z3Cccu3GK5LbGGYywTRQWPtMBMDbc15eP2zva/lI/pQ9uzhvo7Em619j4Lad33aiRBdpZn0mAFB1GtFXOCWe8tpaxaMzBjcuXbb2rKgDN4Wf6xzuIyCSBvSvHHwgrKX2RbvawwUbhjCn1o+39FOk2ZHmoPx0NJW4EX75lxNg2bZgXLjm2HMAxbtEG4x1+7XbPAcTbFp+6Vmugi3aPdXLrZgfEtnxNpE5soil+J+xvmQ7PA7L7D+V9PxIqh+zCcmYeqqR+FI27LYtbjWxYuM6KGYIM5VY3Y2ywX0JBHOhrb4hbfejvRbkLn8YTMZgZoyz5TW+N+w/LHqhvd7LwDDrEaysDbckE0oscMZxCITBPijSPU7iisPxm4CBcvEAxo41IPkR0/Ki37TKpyqpYjkSAPgPyrfdDXAWPwW6PsN7oP4GqXwrjdG+DfpT1+0pXLmtKcyhhkuq2hmM0TkOmqtBHMCur2gUoX7q5kBClgAVDMCVBO0mNqH38oP1M7JB10/vzrpcVoF47ZbQZ56ZJ+QnoapfH4Zua+9T+YrW/RuPYh78T76sJpnc+jkaG2egmKWm2DroP4Z/XWjaMVtcA3rguSYg0StlenxrrXANyBRv0g17YObRPkK8cP1Pw0rz49Bzn3UPc4p0HxplGTFc4IJWyo5V1zS1sax5x6VSzk7k06xPySeePgad4Oor1Kq9TfEhPn/AIaq3x+2d1Ye4H86uXieHbePep/Su/4FYwmJs/THW9YdM7fRLyMwBBgEkrBmJ9NKHx/Z1zafF2bTrg+9KW2dkL6nwggNJPmKk8cSmzDFTDNsU9xIq5eD2m9k/BwaEx/Zy0wT6Dcu4tha7y/FghbZ3gmNva36UPY7Pq2F7/6RZD58iYfxNeYzvlA0ESduVLp6Y238Gj9mlOsn3qDVTdlujL8CPwNC8E7P4i+l57brbSwAbjXLvdgTMLqZmQdI30rvB7eNxFzu8Obt1yJyghtOZJOkUusl5G2Ra3ZZ+UH0b9RVNzszc+6fgD+BqwcUxa3O71Z8xXLkViWBIgZdzIO3Sr7naPEWmKXLSqw0KujIwMTBEyNxQ+w1xFt3gNzQkMInkw/KqL3C3kmAJEQIAmI5kU/TtgwMNZAOn2iN9eYNEp2xtnQ2m9xRv0rbTRvqzN3bVwhoTcCIjQgAFgeU12zamFa3mMdGkn5zWnHH8I26EetsfODVycUwgMqwVgeedYj1BFDZ+gqMTKXcOpjMpUwYmRMfd0E1FYAIDMqkQdDEdDWze/h7sZ7iCNvGANdeajpUf8Cw7bOh9DaP4a0N2ZwiYnEoMg8QZREQFnUmSSNSdeZnboK5cteItKLMwIAUaRsIE7GfOtq3Y5eR+AYf91UXuxc/a+Jbf3rTrKK8SMd3bDZhvqZadRsdYjfodTrUwGDysgACMpXNOXqVGkyTHXSd60bdi2GoPrqDVL9lLkRy00gchHJqPyoR4BH39xbRQFxmaTbiLbACAzZTLN6ijLXaTFBlPfP9SkWs5YwIyBUR2ZRvoQNIJq+52YvaQCIA5N0InQVSeCOpnKZ23O0c5jzpvlQvwPwSXtViTn+tJa80XHbL3pEAKGvMpcJAIyho0OmteHa5jAazhWS17Fo2UFrMYXOFUL3jQCfrCw12of8Aw64BBBHpl6ADXp5VS+Bfof5ZH40VlQHgZPFdplZHX6Nh87znum0C+p/4ayLdrT7iTzmk2XwkzGoEHoRvR1zBtmOhiNIU76f1qlsM3MfI1RTQnxSRRh8W9tgyOyMNmUkMNxoRqNz8aqk1ecPXDhzzEdNqbYGjRJLLIquyMFecjEEK0GGyk7wdPdV92+MiFWDMwOZcrDJBgCTo0jXTaq7WZZBUMIgeUkGRB0Oka8idK4tvfTz91B15HWyLO/LW8pUAhicwzZjIAynxZY56KDrudqG7ir0NeFJfI1KuQbFJEUNFH3rRYCPnVa4Hz+FVjNJckpY23wCgVKKNXBr513uF6UHkQ3xMAmuUw7odBXqHyI3xMYdnOMYjDM9/DT4UIdu7V1CuQPFIyrqBqetB8P4obV1HKpcysHyXFm2xH3lB5+VE4MWxabMoLHYncamlmXUihGSbYNeB0e0VzvLlxYtJeb6y3YL2rZWZ7vKpgLlzDnvV57VtbxJv4NFwemVUtMSACADq4Mk9Y5CPOpkQYXKCwJYMRJykgQDlGkgTrvrSCV6/376WLUgtNdmnx/aCyMSt7C2SpTUjEOt8u+uZ3DiJMjQdJ3ovH9orZxIv2RedmAN7vcircYkFlyWChFvTbMZge/M4u+pVFDyFEARsJmPPXrRPBMMveAuQVWDBAIMawQZBFZ0lYVbNJju0FpcZbv4YsoAUP3Vo4dcp0KW8hdguTdjLE0TiuL2LfEbd2xc8OZSxUXFALaMQ+IFwsdQTcZRqdqxeLsw5jaeg9eW3upo3DgMIrgjOzzMtmCwfDo2WJ1nLM840pG4odJmpvcQsXOKo/fW7iFhmd7neLOVhObFBEJEbxA5A0RYFnFcVYu9m7bAZiXNtkhQAJyGwuUE77D/NWK4BhTdvKGYBZlvGVJAIJGbWJAOsGKHxltlusoIYZjGs89Nefr5UGl0aj6FwnhVnEYy/duJaaxaBPhypb6LJtMEIgTGYZutQ4R2es3vpGLuWcthCciIb1tWIjYAOSBpKq8zNZDi/DDZt2WiWdSWJyEe0Yy+GRAiZJ1oTBoXDg/ZUsogETKg7+X3ZJ50qSfTDybDDdlrCYZsViUdFc/UWlZ1DCTMs1tm9OoFQu9jLdq2gvG4cRf8A3NhGtSM05WdmkMNNfZrK4PF3XuJLOCpWHElkVeaagjLuBpEcquw/aDFLdYpdvB2BUt3lwMQTsTnJEwNJo0a2aJuwsFbNq6buJgNcS0tvu7SyA3euLkggHpVtjsndZ8tjFMypm72+c64ZCokgXQxFw7aRNIcdxvE2M9kXrpR4Z4ZhmJADZvGSYOmpqo9scRCS2ZUMqjLbZAQMs5DbKkxzIrVYLZpl4Hio7z6WVs+EC7dS+oYsCQEQ22dxpuBG1dfhfEUC5rqhrmtq24+tcTEhMkr/AK484pGO2+KU9+bgNw+FXa3bNxFC6d2xtQi6xCsDpt1nhe0uKFprgYBA694MsNdIzH6xlAZ1EEGXG40raobZjk4XiAJUGxcZQS6o9ljbA3N0ghE16tXg2OgkW7DoNDcFy33U/dFw3QhbqATFLLX7QsSUPhtFEjKptgIkt9m2GCMZMkurHTer7Pb/ABLKbmS23dgZ3bP3m4HhY3s6+IzltQPKIoOKBvIMd8cAC2DOpgLrnb+FJLsPMAiq3u4rNlbh9wmJ8Ks2nn4Dl98UNge3d242VMPh87Hn3iqQd+9m6Bc11m47Tt5UrbtpiULq2XUNFvurIRHOgYIbbL15AmN62iujbsY3eJMqs74G6qKYZsjZQehYqAD60Ce0dg/8FpPTL+tI8Txa/efPdc3TBH1njAkR4QdEI5ZQIgUPh+8RgyOyMDIK6EGCJHnBNP8AHHyBZJGiXjuGY6W7ny//AGopuCWrhLZCJJ2Y7+e4rIjB+vxNWMGktneTucxknzPOl0XhjLI/KNK3Ze1yZx7xVFzsgDtcPvWfwI/Ck68VvqABdaB6dZ161ba7T313KvvEqo16mBqPhR1l4ZvkXlBt/srcP20b3EflQz9m7wnwo3ow/OrbXbO4PatKf4cw/GaLHbG3pNt9hMcj013rVNA3ixTe4ReG9pvcQfw1oV8PcHtIw9VP/mtThu0di4wUFgSQBmWB8Zj41db4zZba6nvMfjW2kvA3DMW10enur2cdR8DW5dkbmje9T0oe7wy2d7a/y/0rb/w1GP7wf3NerVf4La/5a16jujUZG0TsNZnyrgSW/SautFIgzBIyjTQzuTvETRWHJAzwrAs0SARoIzMSAViRHWqPgmooGe8Y35c59NNKo7lhzgxBGxgwI0plhWti27s0EZQEZSZ1kMIIGjHYiIol7QbNlC5QnjKTtIOkxuIHoDS7a+BvjUvIg7kztvtRuGukmF389B50fZwa5QzBYCgkSQT4m0I0mI5A7jWiMObYjKGZizeE6TmnK2nmdvKhLImNDFQpcswPMzyPT8aJt4vwqhI05c/w2pjbwKZbYZCodS3eWyGksZXMCTCiNonnQN3heZ3YBhlQMQBmMyF8UwTMA6CdaVNPhjSi/AsOGY8hpA6dRr+p6VPA2SrAsCB15TExWgw/D2VWNywwAUtDZ01AALDqwDZgPI1FQrI3hYBIzEdC2VWbNq2g5A78qzyN8G+JJlOK4l3iqDMAb8v6aVRw26Tc8OoYFfiB+dV2sUgMZZPMQY66AzBnnvyijsaO6RMqQS3oSw0KQNoJAI6kGkquEFJdsV4ywwbw5gR0023+FSwttkurMiIJn0kc6ezh3dbfiDtAuMuiG4BqFiSo1yHTcTpXrGBlEORmZrjKBpoYSADsdJGpEzRc2lQVjFfEMZ3lzWSY1oREknyrQXOD5Lr27gRWCrObL9uWmZ8JAnkYofBpbuZcvK4uacobKWVQPa8UmCY6nTSgpJKkDQRtduExLZATl6e74immB4ifo1y0xkFgRPkP1qdrDpH1nNrikxoqh0hgx9sjxQP0q2xgEMIM2hl30ChBLnXXUqQBsKaUk+AKFCo3YtsuupB+B0rj451tZEJAJlhA12g6j+5pnb4aoBnMWDZCsHNsWOVVBnbkdBMkg1yxhQwGSTn8Cnds0ggMAeagiRtGu1ZSSNoAdnuJPZuhuUMDp/laPnXeJ4rvLjO25Ov4/rTAcOGWXgEGBMT4tV2zBxBEEagj1rg4ahukLczEMNQoIOYEgrmIJXUCY5is5JuwfG0hTbiru7ou7wkKEJiXGYdJAEgbzM6c5B9K7jOFFAy5CHYwubQRBaddvD/0k0LTNqwLLUGFFW1m46nwEFogyNFBjSZ9k/zVAYMEDVgGJhhroBEQWk6wdOpo9GUbBjbqkrTV8JbFx5bSCVBWDI5OAfACRGk1T9EQ5ocSuXWQBqIO+p8VMpCuItyV0pRxwWX2mjeNNzpy6anWoHDjrI8qO/kVwrgAS1Jr18UW1gg+HVeu3xqS2bYDF2JII8K6ZhzyvrBB5EU21iuILg74QkzlkEGJEg7gxyqH09lPgdgPJjXL2ChugIJXUbSQAYjWRQ/0c8o3A3HOqJLsk9ugr/Gr3/Nf+Y12hforeX8y/rXqb6ifcIciSdySdZ/prTDBvbe3kytmBkEMSuUb5h85FLmsDqPSf7inPZbiIs3hlQMTIaWAJU7gE6DT41Gf68HXjtSJNwNmy/VwAeemn+rz1qdvhVzZisRlH1sc5kgDXnp86heLMxAYyCQYjlpqeYqzCcKJVy7ZSAuVphdScwPNjECB1PSobOuWdcqk+Ecx9qytsqWfvZXugoXuwpEuWY7ydABtQGAwtxmkWy4UyRy9PhNFXOEt35W5mUBGKsiFwSNgY5E/CnPCOGXnLBICr7WcgDNziTmPwoymoxNhxqcns6QU9j/0TG0+ckDMpAzqyLDZGYs6ZjMqIBziDypPw27LXGvG6SA3UySQBBO0SxjYwKlxW79WbiqsysmPENdPVSYOuxXoaUWsars5ue0xY5hAhjJ1EQQdNKEFtEXPWOdDoYjvMO8o7lrgXOx+tkkkKdYIgZeW9d4pfNl7JupC+FLlsNoVQqxBKMQ3taEHltQ3BMD3qPnbIogCFBll8QJ9AYJ6VztN+6w6FhIDEkCPtZZHlA+VZJb6it/TYZtxa1iMRaw9lVs288Z1QS3nBB02EHeKQ8culLr2gipkdh4Z3nQiSdY10il9h2W4uSc0gqRuD5e+n3a7BF2N4CWWFv5R9uARcYLIGYaGOYp1FRml7QjlKcG/TGeIxj5beMKd4bhQeHKIZUXvGIAzePWD7MzrVTWGN2yRcti095u7BUDLLDcakaRvtuKXcCxly3aIARlbVQ86OpYBo9CdNtRTCxcAw5S45JzFtCCiCdFCkaHdpHpUZvVnUotxTYRxO2LiveuOCHhbO40UwDOkgiZ0moYTDW7rXFSEaC1tQVCnxK0FmKs0yQus8tal2pS0qpbQQqhZQMSAwBXMZHTU853pfwtbigkswIyxOacugK6giMo6aUE1rZN2pHrXEM90IApQuYh8ts5lylobRdwT5jamWH4CxV+5hblj97Dq2dWAKlOumYnpHOoYnszctXhfuoBZMPl01kBYKqAJzEaQCd4rnF0hLmZWF3IhXMqB2DHKWLeKfisAaiSazpv6himv2COLWWS7bNnIEVBdJRjBMEEAFQJygKIB5HWapXHIIXD3H7wEEW9faBPjzIFSchOmXWNp3q40Vt4O0AxllAueNiTqp6QYedOWXfSlGHwtwAXAoW24IVmgkkGCFgyDqRy0NFRtWK21Kkhx2pz4a4qC4lwXFJa2jMQrtEhmygPJJIPKeUV3GEhT9WQ1k91cXMykBZbwMT/kIPWF0oXE421iLkXMyscgCqS4UbHTXXbnHlzq65xPuO7KW2YqWF5nDtLDwnvFaVmemoo+k1yDjwwXi4GVHzG/4J8R0UkzyAPKCGB3JBovD3WaVTMbzZItqxEnmotqoYIFBbQ7ESTzI7RWu+tq7qiu+v1eSVIgHOAxgsDqOcSau4Z2dvDDi8Fa+SjZQQispUeBkZmzONIIHLSKGya/ozi19q4EfEuILaviLbEKgUpda6HBMk6kKwInTSlOJ4qGuDw5bYb2R90kZp6mKcY82xeuNdUupHhS8WDLmEgMEIYOusDakmKwFvuw1p3Zh+8BtgKoJhSGDHckbgb710QS8nNl2XkcNdtvibC4cwO7CswRScy5xnC6DMUVTqd6tuYRStxlbKpcHxkLdYFgvihRJIloXaDvSbs13X0hTfUui65QJBM6BhBld9AOlPeM4ZQD3YuGzmQjvjBCyRlheQ01gGDFLkpOh8KclbEfHMSGYlMo5GCxk675ucAe+lXf0w4vaVLly2pDZXYZlnKYO4nWP0oWzhkbQllPWJHwHi+Aq8EkjnyNuXYw4ACxYsxRFAlwQCpJ8O5E6jYeddYs7XWZpZjBBGrMxzCPtRoDNTFo28OyK6NmcEhfFmAGkGQREmRHP1qrH44OtsZmJVQJY5iIJ2MbARU+3wUXXIVcJOYxtkV1K5cwXTQSZPPU7maGsX2jNBJgIsFhBG2x6dailhrvjkKSQJIgeEdFBjQbzXhfJQ22RVkyhUH2hymdQdd61eAquyXeXPvP8BXqh3Nz/l/38K9WHoiCzW8ptKTM55M+yAJgiY11/wA1C2mIaDoZ35yOnOrbmHyPNts65gJGnxFEphgXzTz2pnJI2PDuvr2mRt8QaTlJ31Y7k/rR3DLrd4uY+DTMdDoDy/CtB2DweCVycSqO7MBb7xvAvmVGhMx7XwrRdqP2fl7puWWySB4AvhMDTKBEDbQCK55yi+EPTi3ZRd41ctsEsISoA0UqMwjn0FKuK8aW4Azo66wy5iGncAQYcaRr96kHDMbqUux4dlcsoDAnkCOfI0Nb4on0pWyrkS7nygtBylWYAyTBho9anHDbo0smqsv4gUFy5auQhUZQFBgMAOnQ6EdRSzCYBWWc4zfdHT1NTxGFNxcRiC4AV4E6s73HZgPQLmYmqcBwt3XOoLDaARv566CunXWPZOWSWWStDnAwtk28yqWLeJyQI0GkA+m1CYx7b3bSghstvKdW9rMZ10ncn31XxXhL2wgIWSJ9oEmcp25ATFAi2UaWjblFBK1aY3KaTXB9A4zw7C4a0v1Slu6zKyyrlpjxb5lJg6wazuB7Qm25NsZS2hyaEg6QdJI0Fdfi9/EWoyo2UKAxUZtNMoY9ekcxVGBQ2QCQFYnUsNN+p0qEY6r7dnRLlpLhF+P4mCXYhgxOoaZLHXU9Zk+kUosTdcsxAgiRygg8uex+Ve4/iyzxmmBqeRO2nlAFC8MtO1xQok66baAEkydNp+FXhjqLZGf5DlKMH0iV/FkuzqdWLSY6k8uVP+y15ZLXDspgkZoiDMSNQAYnSlqIgMqgMDXcnadPOjrV+01mCuV1PgbTY7q4mdjoRNLNqSpISP8Ajm7Y67Tdola1bS2bjqQWLXHlyTHNYA1UiOXKln+OIUFzIIHhPtEFmEkeIzlkUjxitmnUL7KmDH3oHImGBjoRUrFq46NlQkCC2mg6ajnRWKKRllldIIvYoXAUCxmOb2Ty1nnoBOkUfiLfdpkyW2LBbloq8qyk7oTqNQZEggggjShOFWbqZnRHZ4bLlEkARLabxmGnnXMPbdrXdswyA5rfiHhbSYgSJEiOR1iaDqikI5E1StkOB4xrV7N4ixkEI0EglRpGp100ptx7tGjWoUtnNzMDECCCHV9ZM+HcSYM0i/w10GYMAV1GXNMjWR0I0OlGdwMTeBdgGuH2iQi5oEu5homCTHNqb67bCvHkUWmq8lYsXRYFwFyNSQYCiADI1316a1oR2wCWrVtQUAVcxBmdAdeYkyY86zly6oUgHwn7ObkNIzc9PL4UBeUE7EDyM/nS6qXYJTSVJmq47xW3i7IzmHRoW4YllYfu25wGAIJ2DGleGhbd0LZZsyGTkLroNGBIBEabaCluKwBWBmzKRKsNi0AkdQRMa1suzGIRPGHbNAWAqzAgyWnUCOlB/RGgnLk+elyp6dd6Js8QYLGYwdhOgnnTjtJYtXMTdayygkzl0EmNSI0GtZpjrXWqkjjblB8MvN7XrXRiDQwNemjqT2Cu/B3/AK1S/QVXmq7CkZlkgCRM7e/yrVRrvgPXAXX/AHaOZABA5kDXQRp5RXHwp7uCuWCfEZETGhHurQW+NJZdTZUhWIhC8kSdQDMASYnnR3bPK2Hs3Lnhc8s2YkmM6zJ02I9TXPu7qjs1S5MbDf8ANH81eqedOvyFeqnJPge8Qw1wh2BLJaXMxYBQWJAhRzJmefrSJcYIgyPMRTPgrv8ARcUsSHU+LSQUIYhueoE1nyZ/vrSRguvRSWaXa8jCzDHwgkjnoAfL/wA1uuxnGri4Upce4EzsFIJkLlGke1lkEaViMDcTKFKg+k/OKb3OIILVsIvizFyFbRd/vGZkz7zRT+1ULOLcbT5NeOD2G0uKIgtbfqQCSs+e8TUsTgbIQi5aVwfCJUTyA1JkNJGoNZf/AOor/dADIlsQBIVi3SEPiI31MCibnbQ2yj5A7KQQCYUuNQxGux1iaZ1F8CRhOcL8IhxrsRdtYe7daFtKy92DJZlY6t5RIEneeQ1rNYG8E2kdNprXDt9fvKRfa3kYEFQgggiNZJNVcM4NaxKk2jGTUjKDEDkcwJ15RNczk+mdUb7sI4R2IGNs5lum3cAGXvBKalvCY1WSB4hPpWQfg1y3euWriwySGmY010MQQZ0r6jhEawgBhFAa54iMzlFJGxgDaAPvHnWX7b3AzLcUhu8trJB0zrpH8uWhGbXA/wAanJv+GdtcQCqoAUDbaTJGpIJ125034ZY78t9YtpVEElQZPSBHLzrH90S+UTJ/8iBTjgxySGYK3INt76fJjSVrsTFNyfITjmbDF0IW4kkgOJRlKpqF2Bhp01Fd4dew1tjdtgaqytaurnChmCyrcjHM7Sa5xvEIQM5LuSc2pA5EFRtGwAHz5HKbNm19HcZVdAbmX2s51XU/dgCOs0N/qjLGtm00c4Zxbu8o8I5giDAmdSIkxQ3ELBvuxRjnnTKD4hBYjaJEfM0mS0TtJHz6bcqd2eJXbNm2yBlyXMyts2aY25iN5pNdZWh27i9vAZwHDm5gMYrHObJt3V5Mp9lmA3/diD5elOeC4g/RJnaW11BO5DfqazOJ7TXcUWHssUIYjLJBB3YrmaZIgnnRXZXjgtF0uDQ6wdtdSDRlF9st+PlSVGq4aFeHSQDuGlSOZ2Oo3APn6Ui4tw8G5dNsQUgsvUHXOsb+YqCXMMreLESv3csQJ1AKss6HnO1Sv9qMFbd2w9prl0gAO4i2sTrbSW67tNJq2dMs6x8sSnWl2IwbQAIJExqNqN4hxq1ddmClc+sCCAY1PKJaeVKcTiYAHUVTHBpk/wAnPjnBtPwWthI9px6ak8jp8flXFthRIy+7eOvWhBczch6GYHpU7aRvV2vbPJ4fQT9NUe0J6daZ3cMBhO+QyCZ3iIbKysOolSD0as9dAny/vamnZ/iCjNbuGEcHQ7enwGh6gUsocWiv48/s4P0L7ZB2OvQ9fI0E25o3KUZoEqpgkCRzj8D86Du7n1roj7OKfBGa9Xq9Tkz1dFcr1Yw94ZhQUJNtnZh4YIgafjPIilWLxjORJ9nQDkPIDlXUvNGlVZJNSjGnbOieS4pIrmu1P6MeteqlojTGdrGtbSASubcDSfWgr14tvt0rmKbxVWjVKK8nVlyO9fB4kmrVuEbE1EGr8VxBriW7eVYtghcqAMZMkuQJczzNMRuumHYfGWjh2QoBdDoVcADwa5lPyg9Knasi5dAPiWAdJ08jIFLrGCuclM+786b4fFhSQ6giArAabazpzqGT+Hbi/WpKjT4e9h1UfUoSI1EEgjrrXcPiCbzOg7tMkEAgAmQRtvEdaz2EwFm4WVB4rghBJknMJA8/XrWiwnZg2rFxx3ea2rtlnvD4QYmDCnQ1ypJPvkvJNro5xfi6WrQsqFt984zEbkAySY2WdB60p7YdoLdy2iIwuOPaYZsgAkBVzASepAis9xXiTNAJ8z+VL89dcMfk48uTWWqHXBMGuJPdZsl7U221huZUxqCDJBHnUOL4K5hbmS6IYgNowaQdjI2mOetLcHi2tOtxGKuhDKw3BBkH+/Ot7xfE28dbN7MguXrIV0Y+MYm3cZvB/lyhB/DdHMUWuf4TjN1wZLDcTVXLC0moA8WZiukSviAn1Fa7gHAlxTNfvyVmIXRnbQ76wBI23286wmFsZyANufpWlHGjbUJaJ09TJ5wAQPeZqOZdanZgyfVpj7jHYkls2HIjkj/gpjQ9JHvph2P4TbFopiLKl3YkC8oI2AyKeTaHoTyrI2+119GiSZ3AP6DetDwzt0TeVLqWzbIhyNGHnA8J8xGvlFQkp0Opoz3bPs2mGvsFju2OZIjMoEyjAcxI90UqsYS1Gsn3kfCKYY+xcv4u8qEMczeLNIj+I6nTnS7F8Bv2W1tsYBMgEj1muhXVN8kGndpFOPtBB4CY8yZH60DfxjOxZmLMdyTr01o9MSCIbXl8fzqi7hbQG7A+YFWhKuGTnjc+U/8ArATcos2cwEzoOXy91RwuCukygb1Ej57UQ19gwR7k+eaQDHM+XPpTSdvgTHHVPZcMos2ImatRJR2CyFGsmN4E/MVWwKMQZBG/WivpjAHJoGUqdBqD/Yqbuyq11dCpdTV+HIW4pYeEMC0HXLOuo20oZxBqVu8Qa6Ks4lKje2PoV1Cy4K93IY5mS7caDsCyyTsd461l+0+HsLcBw4IQrrJJ8QJBgn3VDg/HLmHuZ156MsCGGvtdd6p4pjhedmFtbYMmF8zPp7hFQjFxl3wdMskZw65F9er1erpOM9Xq9XqICStFd7yoV6lpDWT73yr1Qr1aka2SZ5ryROu1Rqy1YLmBWdJDJybGlkJEhQfXX8aJsKSQqjU6ACB+FDGwU8J5D5UxwDZBmOjESD0H9a4ZOz21JY4XQzs8MFsAsczn3hfTzpHxfDspzAetO/pmYaHU6RMa+vI0DibP2hmbzJJI9Qd/Oljw7OSc3LkVcOxJF5SojcQToQRBGvXWtXgeMMveBpOe26uTIYhlZQD5yay162Acw2jkfwp5wi8BbzE6zGusnlHnRy80w43xRksU/i9wofajeK4fJdZT6g9QdQR/fKgjXbHpHBk/YmGq6xiCpBHLX3xE0MGroNahUw5rZVQPefgI/vzqWHxB5UI2J9+kVy1d11pHG0XU0nQyXX2mPz/KmOAwobKpaCzCSIkLOp9YpH9II2086YcKxZLan31GcXVl8cotjBr4w9y4ynOucgNtIgRtt/SjT2wUrqH10idJ9aTtxOASACpLArMzBkE9N6ITjFvuMgty4MwQMkaaDnO9ScL5aOpSrhSB8RhAw70Sq5vkdOnWila0oHd2wD95vE3xIj4UFjeLm7CnwqIhQdN5HoKhZuRNM1KhsMsalyTxuMOxO/nS3ELPuqvFXZcyait2K6IQ1Vnn/k5nkm/Q24S6Xh3N2cwB7ph7UgSLfoTtNLrl7MfZy6AEeagLPrpXsIAbiy/dgsJf7vRtOh1qzirHvnLQCSScvsydSw6AnX302tNkHK0D3xNUZq0/ZLssMczhrotKigk5SxgsE2HIEgk9Aabdqv2fWrGHNyzde4ysoKlANC7p7yDbb3GqRi6N8cmtl0YLNVtgL9on3ConDt91vga4thiYyn4HeYrNWST5IV6tVc/ZtiltNcJteESy94uYEJ3hUrMhgnijeKy/ct90/A0QMjXJqfct0PwNaXE/s7xKWDePdlQJKh1LaBSRl3kB0n+IdaYUzFeqQtGYgz6Vw2GHI/A0BjleqNerGO0y4biQuka0uFWWd6ScbiUxScZcDbEYjMNd509KmmMBImRoBoJBgQOemlDWfbT3/nUfu1z6o7pTbQwuW4Byt5wdNuY31oi3i9s0Q0Qeh86g3L0/Kgrv7se78aSrJhmLwn3dOumnwn50stYwqcu0eZ3p3e291ZvE/vDTwW3DFk3HoZ4xxdt6jxKCVPluVPUaGkgpnY9lv4W/6TSwVXG+GSn2iaYYsfCCT5CfwoxeCXIliqAfeP5CT8qd4T9ynoPwoTHfu29RUXmldI71+FBY3Nie9hCoU9RVKW6Z4vYegoI1WM20c08UYvgLR1FvLlBLbsRqB0XpPM71Zh8sEQT7/Kgk5URa9qpsspdceAe8ldt44qCMok89Z/SrMTvQzVSPPZCVxfDLRczGdogfAUQja+tDWf7+FXilY0egG+sMRXAvSrsd7QqpN6qujll+zIgwakTP9/hXrtRWm7FXZrf2aY4JjlkqA6OvijKWKnKDOntRvX1PE9pfo2FZsQHVhDHM1oO9yR4LaouloyxJ06Dc18CwvtL/ABUw4v8AZ9TTxlUWi8M7jicKX+/R92wLLcYPBH12G0Yf+nW09m1cuq2YZCTmcgatmII51Wllu4Gtx7ow0grqRijmJW9lEZRNoBX8GUuTrrWN7Zfubf8AHY//AA7NZzA/8X0P/dS2SceT67duXFt3hbdpe9jGgXMwINhu7KhiRl72MvmB7vXMKoLEOzANhioa4GB8YXEAg6OMg1B0XUrlImviCf3/ADV5Nx6/maxM+0W8Jc7ss2XNMMq2idO/UF7DPNrMtovlFv2gQSCVok33TP3aXXtk4klLjXJYsuHFsnOe80+tKz4vA0axXxrFful934Gr+Hfuj/q/Olk6K4sayOmfT7nCdTdIl1NxUJQ5za721JU3ZObu2u5Q5LGJGoBqziaeF4zAJZvEd53/AHblpCK3e6yozMS0SWTUxXy+5uPVf+k0uxnst7vwpYybGyYtF2IM395h+ldqmvVQg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79879" name="AutoShape 7" descr="data:image/jpeg;base64,/9j/4AAQSkZJRgABAQAAAQABAAD/2wCEAAkGBhQSERQUExQVExUWFxUXFhcYFxoXFxgcFhcXFxgaGB0YHCYfFxokGRQXIC8gIycpLCwsFR4xNTAqNSYsLCkBCQoKDgwOFA8PFykYFBwpKSkpKSkpKSkpKSkpKSkpKSkpKSkpKSksKSkpKSkpLCkpKSksKSksKSkpLCwpKSwpKf/AABEIAJIA3AMBIgACEQEDEQH/xAAcAAABBQEBAQAAAAAAAAAAAAAGAAMEBQcCAQj/xABGEAACAQIDBQYDBQQGCQUAAAABAgMAEQQSIQUGMUFRBxMiYYGRMnGhFCOxwdFCUmLhM3KCorPwFRYkNEOSk7LSRGNkc9P/xAAXAQEBAQEAAAAAAAAAAAAAAAABAAID/8QAHBEBAQEAAgMBAAAAAAAAAAAAAAEREjECQVEh/9oADAMBAAIRAxEAPwCvaUw7Pkc/HinyjrlW5P1v70LpNbnRNvjCA0UIbSFLacLm1/wFD0GHuSvlpXLv9dnqzaUhML6UxLGVJH0rqFacKR3pFxwvxrmGXlXQBY2AJPTmau9lbqYpvEsFgbayjIBY30zWNGFUmnIn8qPYtxppI8srQoOqRliPk3hH1p/B7j4JNGZp26Zr/wB2IH6mrFoBygc+Pyqw2fsSaQ+CF3HUAlffhWm4TZUcf9DhbdDlVPctmb6VafY5SPEUXy8Uh+th9KMXJnKblYh21EUWgBBa59luasF3AjTWec26ALGPdzf6Ucps/k0jt5A5B7Las27VsscsKIAvhZm6m5AF/ajPg5VYJHsyJgoyOxIAvnmNybDQZVGvnRVh8CyaRwZPVIh/cBP1rHN2WDYvDre95Y/+4GvoRqYLVENlSE3Yxr8kMjf80h/KnG2eP23lb+0VHslqtGFNOtLOoUGz4l1REv1sCfUnWgffZ7Q44j93Dg+ssv6UVYqYriYQDowkuOtstqE9/QBh8ZyBOFv/ANSU/nVCygvfWibd3GEKU4W1HWx/z9aocLF3rgDlxPQCp32vu5VK/Cpt8150W+jPq82rhe+jdSSTxXyI/wA/Wg3vLLYH6UexqAeVri3rQjvDgu7mNh4Tdh68frV4qq0PfTWvVIrxWtf5V0K2y8I6U+eGoFhXK1pGxdgDGbMgQkDLPIxCkB5LBvApOmY34nhrQgAMHI2HEoU92jMpbQC5sQBfj6XqOcaKst5MXI7BJI+4EV1SC1hH+pPNudUvd04NE+MxJkZ36sT6E1Bd7G9OxykXHXnUXEC1ZdIsMXEssYI0I8qrVhtTuFmsD0rkyXN6S1HcPZUgwyFAmZi7MzXuAWyrbLqdEPMcaM4NjNxaQ/2FC/U3b61B3WjEOEjzkABEBJ/qg/ixogjmDC4vb5EfjSxUF9iRaXXOf4yW/wC69TBEFFlAA8tK4mkIfhcWPpXssll1425UB1FwvzNenjUfDxXYkltOF+fXSpDVBR7y4pozh2UgEzKp04huI/P0rMO1nFXx2XTwxoPe5rQ8ce/x8UYIKwKXe2tmbQA+lZP2k4jNtLEfwlV9lH60RqPOz6DNtHDDj4yfZWP5Vv0ha4ta2t+vpWH9lMF9ox/wpIfpb8622NCGYliQbWB0y8b/ADv51pXt01NK1768PxrqZqbJtp0oCjP3mNtyiT3L/wAhQd2gyXwmKP8A7uHUehc/nRpsaICWe/xZ7m/Qi4oI7RTfByAalsTCo5knuyQB1Nz9ap2WcYbHFBlUceJ5n9KRnPPjyqdtHdTF4cBpIGUf83DrbhVSrX1qwjLYmMzw2/ajIB+R4H8qjbzw5481tU/A8ahbvYoJKM3wt4T68D6GinFoDdeR0NHSZ27XI+Qr1Qdadx2D7qRkPI2B69K5tbnSy6Isb0R/6fX/AEeMOA4lWbvQw0AFrceINDpOtSXkFrCrVi52lvgZ4O6xEUczjRJiSsi/Ow8VDSw16y612jAchToxOKkHrULESlmOmnKrGeUKvn+FQsIt2zHgutDpHc65VCc+Jow3S7NnxCd5iS0MTKpTLYu2a/EEHKLDnxvQRJLmJY8TW09n2OMmFhVZAwQDPfVgSW0vfQgAWFuFMVoqkiCKEuPEdNL+dvnYfSpsNso6fK1NuABdrALr8rc6ppt6g/hwsbYluRUFYh5s5FrfK5qYXDEltACLnMTyt06m5rzFoMpubLzN7WHz5VXYzbrxLb7NM7dFC5Sba6ltBehnHzNij/t2IhwsI1MCyqWb/wCxr39BUBjs7FRSX7gh1U2zKbrfmARoT8qmTTqilmYKo4sSAB6mgLE7y4KNVTD40xRqPggjzknrcqfwqqk2vFMy3w+0seF+EPCViB6nwqpPmb1HBfuqVkfEyoQweUkMOBFhwPOsQ3rnz47EtxvK/wBDYfhWsNvRj7AR7Pjw68jNOigeg1+lBkfZvPK7M80IzFmOTPN8Rv8AsL51YTvY1BfGu37sTfUqK1zaeB7xQM7RkG4K9fMHQjyNZ3sXs7mgzd3ipULgBjHDlJtewvIwI40zLu3hmBOIx08liVZZsUkViON1ClqgvNq7exayFVbB4dAT45Jc7HztcW+VUWP29E3+8bXuOaYcBL/Mi7exFR/sGx4h/wClbrmabEk2/wCUGvRvZs6IWjH/AEsKifWTNViTMB2gYLDIVw6YiYniQrMzEdS2pohHdpFJNKo+6lV4w3JzCgB15+I+9Bs/ahGotHDiH/rzCIe0S08m1W2hs+Vu7XDiPELms5a4ZPiYvxPD2oSTjd6sRCO+nyurMURBwPAn6A0G9oKRjGXiACvHG9hwuwP6VrWx9nJ3EMfhkRL66HXrWe9sOxu6xEEqiySIU8gY7WHqG/umqEFBtKMtm43vYVJ4jQ26jr6UGxLfSrvYWIyPk5PYeo4f586qnu9eA+GS3AWP5E/550NpLb0rQZsH3iMh4EEHyoc3J2C0+0IoiB4HzPfhaM3Pvp71QUd7idmasq4jGKbtZkiOmnVx+VGU25WBa98NHrxIFj6W4VazY0XIGpAvaqzZm8Am4JIutjmUgehtY+lMGs1367M2w4abDXeEC7KTdk8x+8v1oBAr6gbxCxsQdCDWA747GTC4uSNNU0ZfINy9K1mpS45zfmOViOlWWwt258Ue5hTMxGdyTZVHBbnlfX2qnw2FaWVUjXMzGyquhJ6C9b/u7sqHAYfiM5y98/Eluh6AXsBWcaY1tzcrF4UnvIXZeOdAXT3UaetW3ZfFmmnOayiIcToC7hVJt0sbetbQcQCOY8yNDWSdoMzYPHM2FcwGaJDJksAcpa3y4mqLWu4GSwCMbtlB+emvzoa3g2LKGZ2x00MJOiqYo1X+HO/00oA3C7QnGIEWLmHdBWKu51UjWxbmDrpTPaB2kHGfcw+GAHW/xSEHQ+Si3CkCObDbO/4uKOIP8eJkk/uxKFrxNo7Ni/o4Q1v3cPr7ysfwoH2JIrdLiiFIgRRacWzdoKILRYaQ/wBZ0j/wkqHiO0Sc8IIh/WMkn4sB9KhNgxUWTDUaeKU2+uM/ZMcf9SJV+pqun3ox0hCHESksQAA2XU6fs05JGK63ewyvjcOrcDKl/wCyc34gVaskaPu7hfssEpKNJKthJLJJnDn9oAgsVUdONcbY2OMTg5JCiJKqsytGNDYXsVcA8uFWb41TIbGQmxPgIyjjwQG7c7mx1FWisHjHAhl+hFLL5wxhGfMEyBgGA5a8bacLg6VwIzRV2g7Ejw2IjWEFVZCcl75LNYeh1PpQ6ieVFbhoRdK0zcTZ0Mmy5BPpGZiX1tmsq2BPSs4ZbUbiaNNhKA1meXrzz6+gWxogol2TvK8kjLhoPuEKpnJso04DqbflS7V9nCTZzvzhIkB+Wjf3SardibdgCDC4ZluivI5PPKQL362F6H+0DtKjmw5w2HIkEi2kk/ZtzC9TWmQHhzerJDwN+HCqvZzBgRzH1FWQFFMGOFxWeMOOfH58DTOzdo/Y9oQ4i10m+6fyJIAPl/I1W7tY3VoidD4h8xx9x+FWO0cD3sLoPiIuh6MNRasitPxoMRcwpHmJ+8kkaw1Hu1hbS4p3ZuLzkglCRrdDcfI9Kpv9bMOuHimkYEyKnhGrXt4jbiNQb/Kmk3xjIR40LXbIeVr8B51tkV4pjka1gbEC/C54XrA98dqrJi3KZbLZSRwJXQ28r6elbftDDyPHKBxKEKOeaxt9a+bO6I0YFWGhB4gjQg+dbnSSIceYmWVSVZGVwR8XhN9Pat6E7yHRu7EhdlVVFza2Vy3O4r56mkubCtI3Z2tjJsA5SUqMKVU8BmDC+pPNRb0IrPk3Gr4LEMYx3gAa3iA1GnG1Yr2pbSE2OZUtaJVjJ6nifxqTtPtPmhvHEUaQGzTHxjTkgGh+etA2K2g0jMzG7MSXPUk3JokCNONTTd67KUQbo7ovjMwGnRjwA1uT62HvW0p8BjWRgRy9qLsFt9TxIB89KF9q7Jlw8hilXKw9iORB5g1FNZsMaGuMVqjzYigqHEsvA29amRbXfQFtCRfTWsY1q+lxq9R711sTaapioX4hZEJ1/iAJ9iaGcQ+ptw+dLA4QHxubjU26260it7xu1nin7vPAigLZdS1j5X63qXhdqR5Gswst7ngov15Cs/m3yjhmw7vBFKq4ZfGT4y5AsSSbWFrWsTrQNvRvfNjXPeOGQE5Y0GWJfkv7R4an6XpZLae1GklkdmLXZsut7Lc5QDzAFqbhx461C2pseWJEeRowH+FVkV3tpc2W4AFxfXS9VZkp4rlgqme63FcPtLM4hZgIVOYAjQMAASfI5R7UPLjmAtfSm3mJNHFasNuYfupQAfEyK5toBnvoPKwqsDVIw4MjG5J8Nv0qK6kEg1pk/DOVNxU4bRHM28qqxXBNWLcW8O2MjBl1IOnSrFd9pASQiDpxP50Lg10TRxWinZu9Au4lhWSN2zZQxVkY8TG2tr8wdK0/Ax4TCy5o5M8eIEZCBWcqWuVta/i1v10NYhhGv86NezTbggxahyAD8ObqdDbobW9jRU35I7D86+cd8sSn2/E93Zl71tRwvpm4dGvW3777xjBYKWW/iIyx+btov6+lfNt/MnzOpPma6S5ELdjbjvJkzMqu9yOFo1GryP5AWFupFO7w7xRd0uBwAvAmruP+M+l3Y/u6VQ7Q27K5bxEZhkIGgy/u6ctBUEyZVyrpf4jzP8qw04bTzPM/pXAFI0hTAewWCeZ1jjUs7GyjqT+A863nd7Yi4SFY11awzt1IH0FAHZPs4ZppzY5csa9QSMz/AEKfWjPeHedMMn70rfAp/E25CilT9oUWHdUEq55hfu8pIIDcSxHFdOFZxi9jMoLL4h9f51p+7W4ZxqfacVKyl9UC2uRwzG/AdAKod4dgPhsQMOPvC1jGQNWB0FxyINBZ2z2ryJrtWl7Z7O1aNTCDJiADnUG2c/wXsAR9aCdqbISFSD3iTo+R42ylbWJBBA+XM0hCaSxphpvUXvbW1cu3Wu0fKpseOh05cfyqTiaUta5/T0HKivY+9YghQL3GaNHK3iZ2Z2JsHNwBbjzoPY14DSl1vbt37TKuV2eOMER3UIfFbMSF0zHKLnyqitXTmuCaRSIr016iE8BerHC7MtYtr5UapDmx8NoWI4nT5CljcGGPQ1KElv5UwZLm9Y9lTyxFTY1wRVniYM3Gor4UjWt6yiCujSdLV6FpZeI1tRxqSmKPEGzDX2qMwpXos0jbfnfX7emGGqrEniB/akIAJHyAsD/EaEC55DSmy9zrw6VIAqR42uT7frTVPSkAkUw541NR6bV33WmlvfWmrVzm1qLWN0MM+F2b3gjeRjmksouBfm3QBbe1COLxplYyO2ZjxP1AHQVd9mW8gjaXDygtHMFHG2WwYNx01VvL4atMfhcHGSuDEchbul71m73L3hIuL+FTYg8OdFh0U9n22VkwcC8WXNGVy8bG48VrDw61N24inEhyAWjXKtuIz2Jv56C3r1oXj7R4MM6qgvGpyBF+I2LKznpyOupsaCt7d7GlxkmIwzyxhso1Nr5Ra9uFrcjUGvbDlBnIPNSB9PyvWeds2x44pYpU0aW+YAafdgeL5+ID0qy3K3s7uD7VjW1bOmHCrYuEtnZraXLEKCeSk86o+1Xay4j7I6kH7t2IB0BcqbewqTPX40nPKmzxpE04Crg15ekwvSNdV1CgLAU1ancPxqS1jAFtK9kfWo4l00NxV5uRsMY3FrE4bu7EuV0sANLkfDc1lpI3O3Y+3SsCxjjRQXcLfU/CByudfaou9WwPsWI7sMJEZQyMCDceduBvWsbr7FTBriBC8aoZIwVLMy3VbMwLMTchlGpPwedZTv8AY7vMdL90I+7Jjuv7eU6MeQ+QoxKgm9M4g6Vwsp5VxiWKrdgQCCRcWvYcr8fSkI0xrxRV3vjsRMLLEiX8UMbvds3ibjbkB5CqG9aZdWvSTQ1xnr1TUDjLXq14r11mqSxnlUtcxjXmpKg+moB+VRZbHhf1p12INuXSvMo1t7UNo/KuEW5FdzLTC8aSsotpSKjohNpAAwABJGmg0uNQOFP7O2g8dxquaxF9NRwOvmBV9uFHCIcRLKgZ0ZcjcwMh0HrVScDdc2o0J43IHIfICs1Yh4hNevn1J4mojTEaGnmb9amYPdHGTlO7w7sJL5CSsYfLxymRlvYG+nKmJ3tHboaGEA/0URXUcCTc29h7V7tnAvCsUbCxEYJ8i2tWG5O6zYjHCJ4/93bNOCR4craKdbG7C2l7jyNX++u7002KcRtFLNa/2dX++C9bNYEWPI8udWJm4QknnYEn5Cm2WifHdn+Khyd4YBJJbJh++XvySQAApAVjcjgxtVjjOyvERYUzyyxRsFLGJvi0F8ua+Ut5D3pAEtXpNFmyezDG4iMyKixgfCJWyFtAbgWNhrxNqjbv7i4vFmQRRqMhKs0jZVzAlSqkA5mBU8NPPUVDA5eirs2waPjVaQArEC9ibAtwS/UXv7Ch/aezZMPM8Mq5XQ2YXuOoII4ggg1I2ejCNnVipDC3nYfzqUFHaVGftSkBBnGgQW6fF568ar9mb3HA5o8PlLSKyzORct0Ca+HLr14mqt8YZpEMpIGilhqRrqbX+lWWPwOHjgMcLK8peMT6ltIlciSMkAoGd8rL/CKC8wu9LKVFyq3UM2pKrnUlgOGYAdOVSN5NsR4uWR4fAhvYEWLWsMxHIm1/WqA4Tjy6D86jtC8LDMGS/iW4IBHIi/EVIU9n+6qY6ScSE/cxB1AIAZiSAGv+z4eHnWj4zeHCTiTvVh+zwGO0htkMh8QRRzsLa+dutYzgd5p4EnjifIs4USaeLw3IynivxEGoRxp7vuxouYN7AgC3C2tWBY717RWae6G6qgRdAoAUmwAA4WIqlpFqVqRXlqQNImlRQRanY20pqnFNUSfIdb0yWrS5ey7CG+XHsD0kRRb6CojdjrNrHj8O/wA0I+oc1Nqvsx3cjxuNyTJ3kSRs7Lci5uAuqkG3GtawvZXs2OQSLhhmF9GkkddequxU+1VHZhuNLs+TEPM8T94sSoY2J0UuWzXUW1K248DWg56aqqU3OwYBUYaFQxuwCKAT1NhqapNt7k4aOJ37iNlVScqxtmI6LkkGtGDPVNvKpfDyJ4hmW1xcEcOBGo9KAzLBbB2fNNHGcFMmdlQaYlVseNz3pAFuZrre7b2Fkkke+JWWMOkIDSxRrbwAKCuQD11qZszCth8ThyZpv6RLgu5BBNjcMTYa1w2z0DTDGyTywBnDR58uoa6m62awtwv70l7sPEYSLA4dZHOeSGRiuZkMhLm7HKpzNoBqwtQru/taZRjMbn73FRwwZHcXKCSQpJccCQoHlqaLn2tghhYUKTxYc95ECrK5VQ3O6ltcw4G9UeCxOyIZJVWfFGOVGicsgKZXt4jcBhlOt/nUkXB4LET4zDSY6UyJGks6+IZrQqjkeEDLdzHr/CeFQtr7x4/G4cd7lMU7eFFVQCyOqAC92HjdRx19KKot1cLhMW8BxsjSthpVCvEWAV1zFgyCxICE2HSoewdz1thJF2nBJAMRC6pkdCW71WChS11Zm01A1NSO7x73yYN/smGHeDCoI5pHYuGZgo+E6ZQSALfvWoL2PvPi8GpjhlMaZy2WwIDEAG3lpw4UVYrcjE4rE4xsPisHIWlcyoJiGX7xmRXGQ2IK+6mhfYW5+Lxne9xGHELZXJdVAbxaAsfF8P1FSVOPxbzSNJIxd2N2Y8TV5sLZjS4VspjzF3sGkRDYBBwYjnepEvZptHlhSfMSwkf4lTtnblbRjjsI8REbnwr3TDU3v8dSUP8Aqfize0QPyngP4S1Y4bYWMu8ksLs7sCTdNbak+FrW1qJtHaU8bMjYiQOpsyvGAQR8wb/zpgbdxB4zqR5xp/4VJJj3fxbGT/Z5Rci3hv1HI01tXC4+VY45YpmWG4jvHqoNrgEC5HhGhNSINv4hV8LYYjzj19xakm9GK4Wg/vLx+UooVULbKmHGCb/pP/40xLhXA8Uci+bIwH1FFa7zYoW8CEeUsn/603tveWaTDujwBVawLiZ2tr+6TY+tQCBpXpV6opTwrXVeE0gdKmXleivQK7SpPqYxjXQe1RJ9nxHjGh05qD+VKlWGwtteIR/AAn9UZeflVThNpyhtJZB/bb9aVKtzpUT7Hx0jOLyOfmxP50XjhSpVoOSgPEA01isFG4IZEa/G6g39xXtKs0hjebY0H2cr3MWXNfL3a2vbja1r6Viu8kCrnCqFFjoABy8q8pVkNF32UDbmCsLXjkB8wI5RY9dCR61l+7o+/wAIeffYbXn/AEiUqVaSZvhIVx+LKkqe/m4G37Z6VqnYSo+xYg//ACT/AIMX60qVNTQpEHQU2qC/AUqVCZJ2jwL9rJyi9k1sPOqLDwrmAsLfKlSrLSGYh49BoNNPOqeRRcaUqVSRZUGY6Diabc+E0qVNSPSpUqWCNerSpVB7XaV5SqT/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79880" name="Picture 8"/>
          <p:cNvPicPr>
            <a:picLocks noChangeAspect="1" noChangeArrowheads="1"/>
          </p:cNvPicPr>
          <p:nvPr/>
        </p:nvPicPr>
        <p:blipFill>
          <a:blip r:embed="rId3"/>
          <a:srcRect/>
          <a:stretch>
            <a:fillRect/>
          </a:stretch>
        </p:blipFill>
        <p:spPr bwMode="auto">
          <a:xfrm>
            <a:off x="357158" y="4143380"/>
            <a:ext cx="2475865" cy="1643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obsah 2"/>
          <p:cNvSpPr>
            <a:spLocks noGrp="1"/>
          </p:cNvSpPr>
          <p:nvPr>
            <p:ph idx="1"/>
          </p:nvPr>
        </p:nvSpPr>
        <p:spPr/>
        <p:txBody>
          <a:bodyPr>
            <a:normAutofit fontScale="85000" lnSpcReduction="10000"/>
          </a:bodyPr>
          <a:lstStyle/>
          <a:p>
            <a:pPr>
              <a:buNone/>
            </a:pPr>
            <a:r>
              <a:rPr lang="en-US" sz="3900" b="1" dirty="0" smtClean="0"/>
              <a:t>Than and now</a:t>
            </a:r>
          </a:p>
          <a:p>
            <a:pPr>
              <a:buNone/>
            </a:pPr>
            <a:r>
              <a:rPr lang="en-US" dirty="0" smtClean="0"/>
              <a:t>Ideology and language, with help of it was ideology narrate, stay as the link apparently allow understanding and making a sense to otherwise nonsense reality of grey, hypocrisy, deficit and failure. </a:t>
            </a:r>
          </a:p>
          <a:p>
            <a:pPr>
              <a:buNone/>
            </a:pPr>
            <a:r>
              <a:rPr lang="en-US" dirty="0" smtClean="0"/>
              <a:t>The collapse of the whole system immediately archaized its language, and even make it from the point of view usual conversation incomprehensible.“</a:t>
            </a:r>
          </a:p>
          <a:p>
            <a:pPr>
              <a:buNone/>
            </a:pPr>
            <a:endParaRPr lang="en-US" b="1" dirty="0" smtClean="0"/>
          </a:p>
          <a:p>
            <a:pPr>
              <a:buNone/>
            </a:pPr>
            <a:r>
              <a:rPr lang="en-US" b="1" dirty="0" smtClean="0"/>
              <a:t>Dictionary of communistic totality, s.15</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fontScale="92500" lnSpcReduction="20000"/>
          </a:bodyPr>
          <a:lstStyle/>
          <a:p>
            <a:r>
              <a:rPr lang="en-US" dirty="0" smtClean="0"/>
              <a:t>Ideology = worldview system, system of ideas which help us understand and explain the world</a:t>
            </a:r>
          </a:p>
          <a:p>
            <a:endParaRPr lang="en-US" dirty="0" smtClean="0"/>
          </a:p>
          <a:p>
            <a:r>
              <a:rPr lang="en-US" dirty="0" smtClean="0"/>
              <a:t>Ideology is elaborate </a:t>
            </a:r>
            <a:r>
              <a:rPr lang="en-US" dirty="0" err="1" smtClean="0"/>
              <a:t>syst</a:t>
            </a:r>
            <a:r>
              <a:rPr lang="cs-CZ" dirty="0" smtClean="0"/>
              <a:t>e</a:t>
            </a:r>
            <a:r>
              <a:rPr lang="en-US" dirty="0" smtClean="0"/>
              <a:t>m of opinion, attitudes, values and ideas with apologetic or offensive function based on formulation of political, worldview or similar interests of specific group</a:t>
            </a:r>
          </a:p>
          <a:p>
            <a:endParaRPr lang="en-US" dirty="0" smtClean="0"/>
          </a:p>
          <a:p>
            <a:r>
              <a:rPr lang="en-US" dirty="0" smtClean="0"/>
              <a:t>Political ideology = opinion and ideas about political reality</a:t>
            </a:r>
          </a:p>
          <a:p>
            <a:endParaRPr lang="en-US" dirty="0" smtClean="0"/>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 Ideology, mind and language</a:t>
            </a:r>
            <a:endParaRPr lang="cs-CZ" dirty="0"/>
          </a:p>
        </p:txBody>
      </p:sp>
      <p:sp>
        <p:nvSpPr>
          <p:cNvPr id="3" name="Zástupný symbol pro text 2"/>
          <p:cNvSpPr>
            <a:spLocks noGrp="1"/>
          </p:cNvSpPr>
          <p:nvPr>
            <p:ph type="body" idx="1"/>
          </p:nvPr>
        </p:nvSpPr>
        <p:spPr/>
        <p:txBody>
          <a:bodyPr>
            <a:normAutofit/>
          </a:bodyPr>
          <a:lstStyle/>
          <a:p>
            <a:r>
              <a:rPr lang="en-US" dirty="0" smtClean="0"/>
              <a:t>Dictionary of socialism</a:t>
            </a:r>
            <a:endParaRPr lang="en-US" dirty="0"/>
          </a:p>
        </p:txBody>
      </p:sp>
      <p:sp>
        <p:nvSpPr>
          <p:cNvPr id="4" name="Zástupný symbol pro obsah 3"/>
          <p:cNvSpPr>
            <a:spLocks noGrp="1"/>
          </p:cNvSpPr>
          <p:nvPr>
            <p:ph sz="half" idx="2"/>
          </p:nvPr>
        </p:nvSpPr>
        <p:spPr/>
        <p:txBody>
          <a:bodyPr>
            <a:normAutofit/>
          </a:bodyPr>
          <a:lstStyle/>
          <a:p>
            <a:r>
              <a:rPr lang="en-US" dirty="0" smtClean="0"/>
              <a:t>Physical fitness</a:t>
            </a:r>
          </a:p>
          <a:p>
            <a:r>
              <a:rPr lang="en-US" dirty="0" smtClean="0"/>
              <a:t>Executive of </a:t>
            </a:r>
            <a:r>
              <a:rPr lang="en-US" dirty="0" err="1" smtClean="0"/>
              <a:t>Cominterne</a:t>
            </a:r>
            <a:endParaRPr lang="en-US" dirty="0" smtClean="0"/>
          </a:p>
          <a:p>
            <a:r>
              <a:rPr lang="en-US" dirty="0" smtClean="0"/>
              <a:t>Intervention army</a:t>
            </a:r>
          </a:p>
          <a:p>
            <a:endParaRPr lang="en-US" dirty="0" smtClean="0"/>
          </a:p>
          <a:p>
            <a:r>
              <a:rPr lang="en-US" dirty="0" smtClean="0"/>
              <a:t>American billionaire</a:t>
            </a:r>
          </a:p>
          <a:p>
            <a:r>
              <a:rPr lang="en-US" dirty="0" smtClean="0"/>
              <a:t>Imperialistic blockade</a:t>
            </a:r>
          </a:p>
          <a:p>
            <a:r>
              <a:rPr lang="en-US" dirty="0" smtClean="0"/>
              <a:t>Imperialistic chieftain</a:t>
            </a:r>
          </a:p>
          <a:p>
            <a:r>
              <a:rPr lang="en-US" dirty="0" smtClean="0"/>
              <a:t>Gotha program</a:t>
            </a:r>
            <a:endParaRPr lang="en-US" dirty="0"/>
          </a:p>
        </p:txBody>
      </p:sp>
      <p:sp>
        <p:nvSpPr>
          <p:cNvPr id="5" name="Zástupný symbol pro text 4"/>
          <p:cNvSpPr>
            <a:spLocks noGrp="1"/>
          </p:cNvSpPr>
          <p:nvPr>
            <p:ph type="body" sz="quarter" idx="3"/>
          </p:nvPr>
        </p:nvSpPr>
        <p:spPr/>
        <p:txBody>
          <a:bodyPr>
            <a:normAutofit/>
          </a:bodyPr>
          <a:lstStyle/>
          <a:p>
            <a:r>
              <a:rPr lang="en-US" dirty="0" smtClean="0"/>
              <a:t>Dictionary of capitalism</a:t>
            </a:r>
            <a:endParaRPr lang="en-US" dirty="0"/>
          </a:p>
        </p:txBody>
      </p:sp>
      <p:sp>
        <p:nvSpPr>
          <p:cNvPr id="6" name="Zástupný symbol pro obsah 5"/>
          <p:cNvSpPr>
            <a:spLocks noGrp="1"/>
          </p:cNvSpPr>
          <p:nvPr>
            <p:ph sz="quarter" idx="4"/>
          </p:nvPr>
        </p:nvSpPr>
        <p:spPr/>
        <p:txBody>
          <a:bodyPr>
            <a:normAutofit/>
          </a:bodyPr>
          <a:lstStyle/>
          <a:p>
            <a:r>
              <a:rPr lang="en-US" dirty="0" smtClean="0"/>
              <a:t>Physical disabled</a:t>
            </a:r>
          </a:p>
          <a:p>
            <a:r>
              <a:rPr lang="en-US" dirty="0" smtClean="0"/>
              <a:t>Chief of executive</a:t>
            </a:r>
          </a:p>
          <a:p>
            <a:r>
              <a:rPr lang="en-US" dirty="0" smtClean="0"/>
              <a:t>Agriculture intervention fund</a:t>
            </a:r>
          </a:p>
          <a:p>
            <a:r>
              <a:rPr lang="en-US" dirty="0" smtClean="0"/>
              <a:t>Russian billionaire</a:t>
            </a:r>
          </a:p>
          <a:p>
            <a:r>
              <a:rPr lang="en-US" dirty="0" smtClean="0"/>
              <a:t>German blockade</a:t>
            </a:r>
          </a:p>
          <a:p>
            <a:r>
              <a:rPr lang="en-US" dirty="0" smtClean="0"/>
              <a:t>Communistic chieftain</a:t>
            </a:r>
          </a:p>
          <a:p>
            <a:r>
              <a:rPr lang="en-US" dirty="0" smtClean="0"/>
              <a:t>Gotha sausage</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41" name="Picture 9" descr="http://www.stepmap.de/landkarte/karte-gotha-169686.png"/>
          <p:cNvPicPr>
            <a:picLocks noChangeAspect="1" noChangeArrowheads="1"/>
          </p:cNvPicPr>
          <p:nvPr/>
        </p:nvPicPr>
        <p:blipFill>
          <a:blip r:embed="rId2"/>
          <a:srcRect/>
          <a:stretch>
            <a:fillRect/>
          </a:stretch>
        </p:blipFill>
        <p:spPr bwMode="auto">
          <a:xfrm>
            <a:off x="0" y="0"/>
            <a:ext cx="6096000" cy="6096001"/>
          </a:xfrm>
          <a:prstGeom prst="rect">
            <a:avLst/>
          </a:prstGeom>
          <a:noFill/>
        </p:spPr>
      </p:pic>
      <p:sp>
        <p:nvSpPr>
          <p:cNvPr id="120834" name="AutoShape 2" descr="data:image/jpeg;base64,/9j/4AAQSkZJRgABAQAAAQABAAD/2wCEAAkGBxQSEhQUEhQWFRUVFRgUFRUVFRYYGBQWFRcWFhoVFBQYHCggGB0lHRcUITEhJSkrLi4uFx8zODMsNygtLisBCgoKDg0OGxAQGywkICYvLCwsNywsLCwsLCwsLCwsLCwsLCwsLCwsLCwsLCwsLCwsLCwsLCwsLCwsLCwsLCwsLP/AABEIALgA9gMBIgACEQEDEQH/xAAbAAEAAgMBAQAAAAAAAAAAAAAAAQMEBQYCB//EADwQAAEDAgQEBAMGBQMFAQAAAAEAAhEDIQQSMUEFUWFxBiKBkRMywUJicqGx0QcjUoLwFOHxFjNTY7IV/8QAGwEBAAMBAQEBAAAAAAAAAAAAAAIDBAUBBgf/xAAuEQACAgEEAAUCBQUBAAAAAAAAAQIRAwQSITEFEzJBUSLwYXGRodEVUoHB8RT/2gAMAwEAAhEDEQA/APuKIiAIiIAiIgCIiAIiIAiIgCIiAIiIAiIgCIiAIiICFKIgIUoiAIiIAiIgCIiAIiIAiIgCIiAIihASi1XGePUcK2arrnRou4+my4biP8QqziRRa2m3YnzO9dlVkzQh2y3Hgnk9KPpqL467xZizf4zo7W/RX4bxnimwTVDgf6g0jt0Va1UGXPR5EfXEXB8O/iBcCvTA2JYYj+0/uuu4bxalXE0nh3MfaHduoV6mn0Z5Y5R7RnIoUqRAIiIAiIgCIiAIiIAiIgCIiAIiIAiIgCIiAIiIAiIgIK5zxh4kbhGQ2DVcPIDcD7zhyXQ1XhoJNgBJ6AL4R4g4qcTXfVOhMN6NBsPZUZ8uyJq0uDzZ/gYuNxz6ry55LnuNydUa0mRJaQBDot2E6lV0TfSefS36qSzN5HsOYOGWDM323n3XO27uZHcUUlSL6U1IDcwcDBGWHCLkwbcjKsNM6F2ZsS9wEho+8WgSLa/morOj+X8TzEy+IgR9lxAlxF+0IC55DWS5ujWwBJ55dJ3v/wATdIi+efYsqgBojN9mJLRaRcU7kjrMK+ljS1wLCWn+qAD6ZTKingfhn+dlYA2cgdBcZmQSPMewVdYsL5pZi0wcroseltL7qe2ceUZXJSXpf7HceH/G2jMRJH/kGo/EB+q7qhXa9ocxwc06EGQV8JZUsfukNMwbu0uAAtzwPj9XDu8jvLN2m7XfseoVsdQ4vbMy5NI2t0VR9hlStLwPxFSxIgHK/dhN/wC3mtyCtikmrRgaadMlERengREQEFSoKlAEREBClEQBERAQUQogJREQBERAEREBq/FFXLhMQf8A1P8AzBH1XwJr7xyX33xNhzUwtdg1NN0dSBP0XwMsgnusGr7R1fDa+osqUy4BpY4hwsQLSbCVktcGVDLico0baT/Tm2G091jYSuGuLocDFhtmEgO/PXopaqG0kjqKNvktJzGdzsNOgAVjqRgu0NMxeRdwsbHaSb7dFSF6abnvPqbWUITp2yGbDLJUU6RdWxGc5qmZ2WLFrpABBEmBA9pWRUxoFqflkQc4vubSPKfdYRElouXaDUu5QCbrNw9KWTU8jNHaF1VwNw3aLfhHUq1TcnZ7KEYr7+2eW0DGZwysiGmQCYvDQ65udYP0U06MgvOZrBzaXd/MBHulGtDiYBJtT+IS4tjYA2eeQPsVFd9RznSM2Ui7nwbgEECNL6W09FFtP8fv5PHGXRf8cNINObXBmLjddp4c8aFoDMTcbVNx+LZ3cLhasAtcc2w8oJDmnZ2oO+06KYgkQLDy3MHoQCp48jg7sy5dPGaPudDENe0OYQ5p0IMhWSvjfA+OVcMQabvL9phJLT3n9bL6RwHxJSxIgHJU3YdT+HmFtx5oz6Zysunnj/I3qIiuKCCpUFJQEoiIAiIgCIiAIiIAihSgChSolAJWsx3HaFIw94noCY7xovHiLEuZThti4xPILkPg2vdcXX+Kf+eflxVs36XRrKt0nwdbR8R4V+lZo/F5f/pfIfEeBbTr1AwgszHKQZEG+oXXf6Bjvsi61HFeAkAlmn6LJ/V45vpmqOjh0cMcvol+pyJCkFXVqBBgiD+R7KgLSnfRs5i6Za0r1KrC9hs21m0c5sB7pXJO+DNwj/PlpNmoQGtfyzSXHpsJ2EndVeUODTUBGYtY4mARMyCdBO/bmrqr2UxUaw+Yn4bj0a1uYt/ETHoqabDDmVGMIlsETB11JvbpG/MLQ1xTKIvmyalGA4VgHNF2EAtc0TMQNB/k7i01JLXhxyx/2yOUQeY762Xn4tgQTvtEi4EjlrbsqKtaO/vHVVTn7IsjC+zJLpJ6mbLy6dtf82TDNLrEK3Dz5szHNLRYmCDyd0HXRUqMpdnsqiiplF5PpPsrqFQiHNJsYkAyD21HdUl4DicjyWw01GsG0axpqOSsqnzAg20c03Dh22PUFXKCi7KZx3LlHceH/Gbm/wAvEy4CwqAXH4o+buLq/G+L69Oqf5IdRN2ObJzibQ8HLMRZcJ8IgNJa5rC6JOaOlnfN6QsylijSaW5nmmXAkOacpOoi9itXmSapM5WbSJO0dtw/xN/q89DKaNRzSGO1BNwNR029Fz+G4niMHXc2qS4thrgS5wdIAaR0gDlusbFcca6uMQ8Pa0NblFLKXNLWuAbmJIHPT7RWnrcazkuqFxdLn5mjzAOAbBmBpF+lgqpyk/zRicGnTPsvC+INrsD2TB5iPbms0L5DhfFLslKnRzMy6kvJzE2JbyH3V9S4RiviUmOmSWibRfe2y14c+97X2VtUZqIoWk8JREQBFClAEREAXklSq67ZaexUZOoto9XZyHEeLGtVLI8gnLzJ5rEerjhgHTunw1+e6jUPNkc5dn0ONRjFKJTR1WW5trCfzXihT819NfbZecTj8sgGOyopylSDuUuDnOLcPz5rQdui5OrS56hd1XxQNhcn81yfHqRoOzOuxx8w3YeY5hd7Q5JeiRrm3st/aNa2d/de21C0hzdWuDh3Bn6L1AIkGQbgjdeYXRumQjJNE5BlMtLhYGD5rnXvIKyGhoMXIabSZk83Tqf2GwhY7LGZItEDQxcE9jK9AqbnS4JKJcXSbqKdCTa+8ded15Dlc1gLSXfLawkyQZvHoA3/AGVcY2+WTlLauC6pQaTDh8plpkmSNyG7TGukXsqQXVDJz06rXBoAMtdMbk3JB7LzLXxUa57HNcRuDa8RpoRfnMrPw9Nrh8St5mj5WD5qhG0DRoi5/wAOlPnaip/Srf3/ANLXNZTJBAq1SR5G/wDba6ABmy/O7oLBVVGvolzg5oquiabWtOQTziGHoJ+qop1WvcajmafIxgDGnk2bEC+oubrJw+D1eRabgSGjoAvJTX8FUqh6v8/wV1RnAIzl8h2d5iCCDYXPS5HZexMy5xMaSS6Cd55q+o6TYBrdh23J3XmpTMBxFnaHmq7bMzy+y4KPgyZ15rE4jhfiXBgxHQ3mTF5WficK8ATLZv1I+ijC0wA4OJM/KZnL0J3uNV6k/konUlyaGix1MxA8skkwJm1r3tHuvqH8PeJNOZhfqJaL3ix1tMR7LhMXhg4Xi2h/f2UcOqlpBaSC0yIJtG4gWK8U9slP4MObHsZ93ClaLwnxCpXpF1XZxa07kDc9VvV1sc1KKkigIiKYCKEQEoiIAoKlQvGDlOIUCx7h1kdiqQF0vEcIKjeo0P0XOFmx2XwvjGjenzOSX0vlHX02ZThXuUYmu1jSTYBcZxetVxLM9G1O9yYJjU5dYXYcQaC3LEz+a5qnwqrTb8Py/DBJbJMjMZMqGgeOP1Pv2NMtzh9JpvDFSp8UeYloF+22qz/EmIa6Gui9z/yq62MZhGvDcrqjzqBYDv3XJY3GAkuqEuJ9Y7BdjHheXL5lUlwvxNWLTtYXvdfmenVPgElvnpn5mg3af6m/tutgxwcA5pkHQ/7fRc/i+ItYQMvIyF7w+NyGW6HVux6jkV0JY7VmZqGNXGe5G9UPMAqv/VsIBmJ2Mgq1pBHNUU0a4vjk84YW+iyg1xy5HND80hr5giLiSINjMTPZUAQvXxNA9lmu8rxBJDjeBrMH9FZjq7ZKTb6MytTApZ3/ADVCS0CwgQDU58gB03XujWAp5KYgv+d2hcNmDcN1mblU4ivndmiBAa1uuVrdB+p7krJwVL7XsvJ5KlUStpRhukXYTDtaDrJ627LKDybHYWEwB1XnMMtxECB35leTTOWZETHXmZCK0c6cnNtsHzGB2HS3NW1XAtaN2iAP1KoLd9vqvObRe7miO2za8PxzDarrsSNuS1lZrXPcKegv6Lwf85lWUajgHNaBLhfoO6k5bkosio7W2ikUpnpdYVKuW1HbADXLpZZrXRfotjwLw++uXVHWpTB+/scvKPoqm0kVaiNxO0/h25xwjSSSCSWyIjmO0yupWHwugynTbTp2awQP36rMC6+BVBJGB9hERWngREQBERAFClEBC5jxA4CoA2xiXfT1XTVHQCToBK4avic7nvO5t2/yFyvF3F4djV3/AKN2hg3Pd8Hl2JAuVyvijj3lLGE5jaeXbqt5UOa5XK+IMPDiY1H5hfO6PBj822fRafHFy5Obe5xPmMnqtfXP9UumDIiIGw6rY4gbrGaSBPKBBHPcSdl9EuuCHikWnGCXHJRDCMxsZy3At2G5WHYOuY9NLnRXMh783XrcneV5e3MXTaDpvb6K1cHCk00Wvxb2CzZA1G8bHqs/CYmcr2/KbOA2neFhMJbFpkwQBztbssygwUmuOl83r/gUZ1R29DKWXE9ztU/zXwbZrpXpUYHFCqNIdy59lkELG1RHHkT6PVMSYW6piBEbLU4G9QD1W+xFJzWtJiCPYFSjF9lOqydRKariY0gWt0U4amXOABgndKbQNZ2gc+/KyycUAw5Wiw80jWSOfRTS9zG37GOKRLsuozRaff8AVZeIwTWAFxk2sOqpw+JytMRmJ13vqvOGo/FBBdBYN9T6qcdtdWQd+/BS8hriBBE7/RTUqNa7yXGWCT+cALxTMRPP3U16wc6csACwGqgmToprAAw0z++ui7bwvUDKTGnlPqei4MuAgmy6zwyGulwDgBbWx7LDrHLaqKs10kdtga8ugFbFYOBwQaAT82ttOyz12tBDJHCvM7OfN2yFKItpEhFKICFKIgChSoQGp8R4rJRMau8oXJVacgAarp/EOGLy3lH5ytOcKP6vcLgeJNyyU/Y7GicYYzX08PAMrUcWwgqAjfboV0dbCE6Fp9Vi1OHHkfRc3Y4u4nRxZ0ndnzJ1O+V3OD6L3iMJl2JbFieRW/8AE/BSz+a0Ej7djbqtNSx72iLEDmupGcpRUonfx5Flgpwp/Jq3YWPlgf5ssarhMt9zO+tydPVbQySSfXkrKOGc/wCVrj2H10V26uzFm8KwTTbW1v8AE0+EwxF3G2scipxdYEhusXXTYfw/VL256QLTMy75ett17xfg4gTTIP3dPZQeeCdM52ZxwweHCrXuzRYbTQgDQj6LYYXEZvK+ztjs7p3WM7DOp2c1zR1ELGrif1XvEjlRm4SN9hmw8c1u61dzmtB0H5xouW4ZjSbPBIb9sXgfe6dV0TanlAmwuI915H6bVl2WW+pGe+KzSdHNHoY6rzhiILCINS2YmQOyw61Qk2ESdlWSIvrsp7+Slx4L8bhPhmJnfoQscPI+qvpYvLILc02k7Kp3mJNuQhRlTdolG+mZVSn/ACm5WwSYnd3ZYxOQuBtIiBBPp3Uitlba7p+b+kDkVruOVXNpB7bBxiZkzujkuDzrlmvx1cudb5Rr1K+oeHsJnosNMANyiNp5r5JhavmvoV9T/h7jzeiLtMuH3TvHQqrJijOUdxnlnkro72mIAHRe1AUrurowkKUReghSiIAihEBKhFKApr0Q4QViVOGA7/ktiipyYIZPUiccko9M0zuEnaFU7hzhst6pWeXh+F9cFq1M0c1Xwrogg/qPVaHEeFaDzPw2jt5fyC+hrwWDkPZUvw2vTIvxa/Jj9PB87p+FKDTPw5/uKzRgGNEBpb2XZOwjD9kKp3DmHoqJeHZv7rLn4lKXqb/U5F2FHP3H7FPgdR7n6rqH8KB0PuFQ/gvKP0WeWhzL2JR1kPk5qthMwhzQ4ehWv/6fogz8EerZHsV1r+DuG3svH+jcNj7FVeVlj2mT8+D+Gc81jGCGgAaQGtA9gtTiuGFkuog5ftUxt1p/t7Ls34c7geoCrdhvuj0t+i8jKUGWeZFqjhBUzuuY27RsRqvNSxgG4N11uL4LSeZcwh39TTB9efqsceHKezn+sH9FoWeL7K6RzVdxmSQSRt9VZhcJUf8AIDE+k/VdNS4CxvI/in9Ct9wvAsZBcQTsNgvVkUnSPJTjCN9nFu8NVyZLfLbSST+IRYdF6x/BX1Gmm5gYOZE/3AL6VbZQWqyeBvncYvPTdyX7nzTDeA6eUDJUcd3TE/suw8J+HGYQEiczrGTMDkFvF7ar8OHbK27I5M29VVFylQpC6plCIiAIoRASiIgCIiAIiIAiIgCIiAhFKICEUogIhIUogPJYOSrOGafsj2VyKLhF9o9tmMcE3kqncNas5FVLTYpdxJLJJe5rTwvqqncMP/C26hVS0GF+xNZ5/Jpv/wA9w0JC8llQaErdoqn4fFemTRJaiXujTU6tTcj1CzsKZ6nmsrIFICni0soO3KyE8il7BSiLcVBERAEREBCKUQEIiIApREBCIiAlQpRAEREBClEQEIiIApREBCIiAlERAQpREBCIiAKURAQpREBCI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20837" name="Picture 5" descr="http://antikvariat-cesko.cz/files/7035.jpg"/>
          <p:cNvPicPr>
            <a:picLocks noChangeAspect="1" noChangeArrowheads="1"/>
          </p:cNvPicPr>
          <p:nvPr/>
        </p:nvPicPr>
        <p:blipFill>
          <a:blip r:embed="rId3"/>
          <a:srcRect/>
          <a:stretch>
            <a:fillRect/>
          </a:stretch>
        </p:blipFill>
        <p:spPr bwMode="auto">
          <a:xfrm>
            <a:off x="6429388" y="1285860"/>
            <a:ext cx="2135981" cy="3286124"/>
          </a:xfrm>
          <a:prstGeom prst="rect">
            <a:avLst/>
          </a:prstGeom>
          <a:noFill/>
        </p:spPr>
      </p:pic>
      <p:pic>
        <p:nvPicPr>
          <p:cNvPr id="120835" name="Picture 3"/>
          <p:cNvPicPr>
            <a:picLocks noChangeAspect="1" noChangeArrowheads="1"/>
          </p:cNvPicPr>
          <p:nvPr/>
        </p:nvPicPr>
        <p:blipFill>
          <a:blip r:embed="rId4"/>
          <a:srcRect/>
          <a:stretch>
            <a:fillRect/>
          </a:stretch>
        </p:blipFill>
        <p:spPr bwMode="auto">
          <a:xfrm>
            <a:off x="0" y="1285860"/>
            <a:ext cx="2000264" cy="1496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  Text reproduction of ideology</a:t>
            </a:r>
            <a:endParaRPr lang="en-US" dirty="0"/>
          </a:p>
        </p:txBody>
      </p:sp>
      <p:sp>
        <p:nvSpPr>
          <p:cNvPr id="3" name="Zástupný symbol pro obsah 2"/>
          <p:cNvSpPr>
            <a:spLocks noGrp="1"/>
          </p:cNvSpPr>
          <p:nvPr>
            <p:ph idx="1"/>
          </p:nvPr>
        </p:nvSpPr>
        <p:spPr/>
        <p:txBody>
          <a:bodyPr>
            <a:normAutofit/>
          </a:bodyPr>
          <a:lstStyle/>
          <a:p>
            <a:r>
              <a:rPr lang="en-US" dirty="0" smtClean="0"/>
              <a:t>Text reproduction of ideology, </a:t>
            </a:r>
          </a:p>
          <a:p>
            <a:r>
              <a:rPr lang="en-US" dirty="0" smtClean="0"/>
              <a:t>Process of emptying of word´s meaning, </a:t>
            </a:r>
          </a:p>
          <a:p>
            <a:r>
              <a:rPr lang="en-US" dirty="0" smtClean="0"/>
              <a:t>Process of spreading of ideology in social mind wit help of text.</a:t>
            </a:r>
          </a:p>
          <a:p>
            <a:pPr>
              <a:buNone/>
            </a:pPr>
            <a:endParaRPr lang="en-US" dirty="0" smtClean="0"/>
          </a:p>
          <a:p>
            <a:endParaRPr lang="en-US" dirty="0" smtClean="0"/>
          </a:p>
          <a:p>
            <a:endParaRPr lang="en-US" dirty="0"/>
          </a:p>
        </p:txBody>
      </p:sp>
      <p:sp>
        <p:nvSpPr>
          <p:cNvPr id="4" name="Obdélník 3"/>
          <p:cNvSpPr/>
          <p:nvPr/>
        </p:nvSpPr>
        <p:spPr>
          <a:xfrm>
            <a:off x="3857620" y="4000504"/>
            <a:ext cx="4572000" cy="923330"/>
          </a:xfrm>
          <a:prstGeom prst="rect">
            <a:avLst/>
          </a:prstGeom>
        </p:spPr>
        <p:txBody>
          <a:bodyPr>
            <a:spAutoFit/>
          </a:bodyPr>
          <a:lstStyle/>
          <a:p>
            <a:r>
              <a:rPr lang="cs-CZ" dirty="0" smtClean="0"/>
              <a:t>„</a:t>
            </a:r>
            <a:r>
              <a:rPr lang="cs-CZ" dirty="0" err="1" smtClean="0"/>
              <a:t>Grau</a:t>
            </a:r>
            <a:r>
              <a:rPr lang="cs-CZ" dirty="0" smtClean="0"/>
              <a:t> </a:t>
            </a:r>
            <a:r>
              <a:rPr lang="cs-CZ" dirty="0" err="1" smtClean="0"/>
              <a:t>ist</a:t>
            </a:r>
            <a:r>
              <a:rPr lang="cs-CZ" dirty="0" smtClean="0"/>
              <a:t>, </a:t>
            </a:r>
            <a:r>
              <a:rPr lang="cs-CZ" dirty="0" err="1" smtClean="0"/>
              <a:t>mein</a:t>
            </a:r>
            <a:r>
              <a:rPr lang="cs-CZ" dirty="0" smtClean="0"/>
              <a:t> </a:t>
            </a:r>
            <a:r>
              <a:rPr lang="cs-CZ" dirty="0" err="1" smtClean="0"/>
              <a:t>lieber</a:t>
            </a:r>
            <a:r>
              <a:rPr lang="cs-CZ" dirty="0" smtClean="0"/>
              <a:t> </a:t>
            </a:r>
            <a:r>
              <a:rPr lang="cs-CZ" dirty="0" err="1" smtClean="0"/>
              <a:t>Freund</a:t>
            </a:r>
            <a:r>
              <a:rPr lang="cs-CZ" dirty="0" smtClean="0"/>
              <a:t> , </a:t>
            </a:r>
            <a:r>
              <a:rPr lang="cs-CZ" dirty="0" err="1" smtClean="0"/>
              <a:t>alle</a:t>
            </a:r>
            <a:r>
              <a:rPr lang="cs-CZ" dirty="0" smtClean="0"/>
              <a:t> </a:t>
            </a:r>
            <a:r>
              <a:rPr lang="cs-CZ" dirty="0" err="1" smtClean="0"/>
              <a:t>Theorie</a:t>
            </a:r>
            <a:r>
              <a:rPr lang="cs-CZ" dirty="0" smtClean="0"/>
              <a:t> </a:t>
            </a:r>
            <a:r>
              <a:rPr lang="cs-CZ" dirty="0" err="1" smtClean="0"/>
              <a:t>und</a:t>
            </a:r>
            <a:r>
              <a:rPr lang="cs-CZ" dirty="0" smtClean="0"/>
              <a:t> </a:t>
            </a:r>
            <a:r>
              <a:rPr lang="cs-CZ" dirty="0" err="1" smtClean="0"/>
              <a:t>gr</a:t>
            </a:r>
            <a:r>
              <a:rPr lang="de-DE" dirty="0" err="1" smtClean="0"/>
              <a:t>ün</a:t>
            </a:r>
            <a:r>
              <a:rPr lang="de-DE" dirty="0" smtClean="0"/>
              <a:t> ist der Baum des Lebens.“</a:t>
            </a:r>
          </a:p>
          <a:p>
            <a:r>
              <a:rPr lang="de-DE" dirty="0" err="1" smtClean="0"/>
              <a:t>J.W.Goethe</a:t>
            </a:r>
            <a:endParaRPr lang="cs-CZ"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pic>
        <p:nvPicPr>
          <p:cNvPr id="36866" name="Picture 2" descr="C:\Documents and Settings\jirka\Dokumenty\Obrázky\MP Navigator EX\2014_02_09\IMG_0002.jpg"/>
          <p:cNvPicPr>
            <a:picLocks noChangeAspect="1" noChangeArrowheads="1"/>
          </p:cNvPicPr>
          <p:nvPr/>
        </p:nvPicPr>
        <p:blipFill>
          <a:blip r:embed="rId2" cstate="screen"/>
          <a:srcRect/>
          <a:stretch>
            <a:fillRect/>
          </a:stretch>
        </p:blipFill>
        <p:spPr bwMode="auto">
          <a:xfrm>
            <a:off x="1714512" y="1060844"/>
            <a:ext cx="6429388" cy="5192308"/>
          </a:xfrm>
          <a:prstGeom prst="rect">
            <a:avLst/>
          </a:prstGeom>
          <a:noFill/>
        </p:spPr>
      </p:pic>
      <p:sp>
        <p:nvSpPr>
          <p:cNvPr id="6" name="TextovéPole 5"/>
          <p:cNvSpPr txBox="1"/>
          <p:nvPr/>
        </p:nvSpPr>
        <p:spPr>
          <a:xfrm>
            <a:off x="0" y="6027003"/>
            <a:ext cx="5037854" cy="830997"/>
          </a:xfrm>
          <a:prstGeom prst="rect">
            <a:avLst/>
          </a:prstGeom>
          <a:noFill/>
        </p:spPr>
        <p:txBody>
          <a:bodyPr wrap="none" rtlCol="0">
            <a:spAutoFit/>
          </a:bodyPr>
          <a:lstStyle/>
          <a:p>
            <a:r>
              <a:rPr lang="de-DE" sz="2400" dirty="0" smtClean="0"/>
              <a:t>Jürgen Habermas</a:t>
            </a:r>
          </a:p>
          <a:p>
            <a:r>
              <a:rPr lang="de-DE" sz="2400" dirty="0" smtClean="0"/>
              <a:t>Theorie des kommunikativen Handelns</a:t>
            </a:r>
            <a:endParaRPr lang="cs-CZ" sz="2400" dirty="0"/>
          </a:p>
        </p:txBody>
      </p:sp>
      <p:pic>
        <p:nvPicPr>
          <p:cNvPr id="26630" name="Picture 6" descr="http://www.craigwilly.info/wp-content/uploads/2012/08/habermas.jpg"/>
          <p:cNvPicPr>
            <a:picLocks noChangeAspect="1" noChangeArrowheads="1"/>
          </p:cNvPicPr>
          <p:nvPr/>
        </p:nvPicPr>
        <p:blipFill>
          <a:blip r:embed="rId3" cstate="screen"/>
          <a:srcRect/>
          <a:stretch>
            <a:fillRect/>
          </a:stretch>
        </p:blipFill>
        <p:spPr bwMode="auto">
          <a:xfrm>
            <a:off x="5718822" y="4071942"/>
            <a:ext cx="3425178" cy="2285992"/>
          </a:xfrm>
          <a:prstGeom prst="rect">
            <a:avLst/>
          </a:prstGeom>
          <a:noFill/>
        </p:spPr>
      </p:pic>
      <p:sp>
        <p:nvSpPr>
          <p:cNvPr id="3" name="Zástupný symbol pro obsah 2"/>
          <p:cNvSpPr>
            <a:spLocks noGrp="1"/>
          </p:cNvSpPr>
          <p:nvPr>
            <p:ph idx="1"/>
          </p:nvPr>
        </p:nvSpPr>
        <p:spPr/>
        <p:txBody>
          <a:bodyPr>
            <a:normAutofit/>
          </a:bodyPr>
          <a:lstStyle/>
          <a:p>
            <a:pPr>
              <a:buNone/>
            </a:pPr>
            <a:r>
              <a:rPr lang="de-DE" dirty="0" smtClean="0"/>
              <a:t>LEBENSWELT</a:t>
            </a:r>
            <a:endParaRPr lang="cs-CZ"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sp>
        <p:nvSpPr>
          <p:cNvPr id="6" name="TextovéPole 5"/>
          <p:cNvSpPr txBox="1"/>
          <p:nvPr/>
        </p:nvSpPr>
        <p:spPr>
          <a:xfrm>
            <a:off x="0" y="6027003"/>
            <a:ext cx="5037854" cy="830997"/>
          </a:xfrm>
          <a:prstGeom prst="rect">
            <a:avLst/>
          </a:prstGeom>
          <a:noFill/>
        </p:spPr>
        <p:txBody>
          <a:bodyPr wrap="none" rtlCol="0">
            <a:spAutoFit/>
          </a:bodyPr>
          <a:lstStyle/>
          <a:p>
            <a:r>
              <a:rPr lang="de-DE" sz="2400" dirty="0" smtClean="0"/>
              <a:t>Jürgen Habermas</a:t>
            </a:r>
          </a:p>
          <a:p>
            <a:r>
              <a:rPr lang="de-DE" sz="2400" dirty="0" smtClean="0"/>
              <a:t>Theorie des kommunikativen Handelns</a:t>
            </a:r>
            <a:endParaRPr lang="cs-CZ" sz="2400" dirty="0"/>
          </a:p>
        </p:txBody>
      </p:sp>
      <p:sp>
        <p:nvSpPr>
          <p:cNvPr id="3" name="Zástupný symbol pro obsah 2"/>
          <p:cNvSpPr>
            <a:spLocks noGrp="1"/>
          </p:cNvSpPr>
          <p:nvPr>
            <p:ph idx="1"/>
          </p:nvPr>
        </p:nvSpPr>
        <p:spPr>
          <a:xfrm>
            <a:off x="500034" y="1357298"/>
            <a:ext cx="8229600" cy="4525963"/>
          </a:xfrm>
        </p:spPr>
        <p:txBody>
          <a:bodyPr>
            <a:normAutofit fontScale="85000" lnSpcReduction="20000"/>
          </a:bodyPr>
          <a:lstStyle/>
          <a:p>
            <a:pPr>
              <a:buNone/>
            </a:pPr>
            <a:r>
              <a:rPr lang="en-US" sz="2400" dirty="0" smtClean="0"/>
              <a:t>LEBENSWELT (Life world) </a:t>
            </a:r>
          </a:p>
          <a:p>
            <a:pPr>
              <a:buNone/>
            </a:pPr>
            <a:r>
              <a:rPr lang="en-US" sz="2400" dirty="0" smtClean="0"/>
              <a:t>Phenomenological method</a:t>
            </a:r>
          </a:p>
          <a:p>
            <a:pPr>
              <a:buNone/>
            </a:pPr>
            <a:r>
              <a:rPr lang="en-US" sz="2400" dirty="0" smtClean="0"/>
              <a:t>World od social phenomena, world of everyday life (</a:t>
            </a:r>
            <a:r>
              <a:rPr lang="en-US" sz="2400" dirty="0" err="1" smtClean="0"/>
              <a:t>Alltag</a:t>
            </a:r>
            <a:r>
              <a:rPr lang="en-US" sz="2400" dirty="0" smtClean="0"/>
              <a:t>)</a:t>
            </a:r>
          </a:p>
          <a:p>
            <a:pPr>
              <a:buNone/>
            </a:pPr>
            <a:r>
              <a:rPr lang="en-US" sz="2400" dirty="0" smtClean="0"/>
              <a:t>Factual relationship (</a:t>
            </a:r>
            <a:r>
              <a:rPr lang="en-US" sz="2400" dirty="0" err="1" smtClean="0"/>
              <a:t>Sachverhalt</a:t>
            </a:r>
            <a:r>
              <a:rPr lang="en-US" sz="2400" dirty="0" smtClean="0"/>
              <a:t>) (Wittgenstein) – its existence is  substance of social interaction (interaction act</a:t>
            </a:r>
            <a:r>
              <a:rPr lang="cs-CZ" sz="2400" dirty="0" err="1" smtClean="0"/>
              <a:t>or</a:t>
            </a:r>
            <a:r>
              <a:rPr lang="en-US" sz="2400" dirty="0" smtClean="0"/>
              <a:t>- social world)</a:t>
            </a:r>
          </a:p>
          <a:p>
            <a:pPr>
              <a:buNone/>
            </a:pPr>
            <a:r>
              <a:rPr lang="en-US" sz="2400" dirty="0" smtClean="0"/>
              <a:t>Necessity of coordinated action in society – came out of communication-  target of communication</a:t>
            </a:r>
          </a:p>
          <a:p>
            <a:pPr>
              <a:buNone/>
            </a:pPr>
            <a:r>
              <a:rPr lang="en-US" sz="2400" dirty="0" err="1" smtClean="0"/>
              <a:t>Habermas´s</a:t>
            </a:r>
            <a:r>
              <a:rPr lang="en-US" sz="2400" dirty="0" smtClean="0"/>
              <a:t> typology of communicative action : </a:t>
            </a:r>
          </a:p>
          <a:p>
            <a:pPr>
              <a:buNone/>
            </a:pPr>
            <a:r>
              <a:rPr lang="en-US" sz="2400" dirty="0" smtClean="0"/>
              <a:t>According to formal –pragmatic criteria (speech acts), </a:t>
            </a:r>
          </a:p>
          <a:p>
            <a:pPr>
              <a:buNone/>
            </a:pPr>
            <a:r>
              <a:rPr lang="en-US" sz="2400" dirty="0" smtClean="0"/>
              <a:t>			- function of language</a:t>
            </a:r>
          </a:p>
          <a:p>
            <a:pPr>
              <a:buNone/>
            </a:pPr>
            <a:r>
              <a:rPr lang="en-US" sz="2400" dirty="0" smtClean="0"/>
              <a:t>			-orientation of action</a:t>
            </a:r>
          </a:p>
          <a:p>
            <a:pPr>
              <a:buNone/>
            </a:pPr>
            <a:r>
              <a:rPr lang="en-US" sz="2400" dirty="0" smtClean="0"/>
              <a:t>			-focus of communication action</a:t>
            </a:r>
          </a:p>
          <a:p>
            <a:pPr>
              <a:buNone/>
            </a:pPr>
            <a:r>
              <a:rPr lang="en-US" sz="2400" dirty="0" smtClean="0"/>
              <a:t>			-demand on validity</a:t>
            </a:r>
          </a:p>
          <a:p>
            <a:pPr>
              <a:buNone/>
            </a:pPr>
            <a:r>
              <a:rPr lang="en-US" sz="2400" dirty="0" smtClean="0"/>
              <a:t>			-relation to the type of the world (objective, social, subjective world)</a:t>
            </a:r>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sp>
        <p:nvSpPr>
          <p:cNvPr id="6" name="TextovéPole 5"/>
          <p:cNvSpPr txBox="1"/>
          <p:nvPr/>
        </p:nvSpPr>
        <p:spPr>
          <a:xfrm>
            <a:off x="0" y="6027003"/>
            <a:ext cx="5037854" cy="830997"/>
          </a:xfrm>
          <a:prstGeom prst="rect">
            <a:avLst/>
          </a:prstGeom>
          <a:noFill/>
        </p:spPr>
        <p:txBody>
          <a:bodyPr wrap="none" rtlCol="0">
            <a:spAutoFit/>
          </a:bodyPr>
          <a:lstStyle/>
          <a:p>
            <a:r>
              <a:rPr lang="de-DE" sz="2400" dirty="0" smtClean="0"/>
              <a:t>Jürgen Habermas</a:t>
            </a:r>
          </a:p>
          <a:p>
            <a:r>
              <a:rPr lang="de-DE" sz="2400" dirty="0" smtClean="0"/>
              <a:t>Theorie des kommunikativen Handelns</a:t>
            </a:r>
            <a:endParaRPr lang="cs-CZ" sz="2400" dirty="0"/>
          </a:p>
        </p:txBody>
      </p:sp>
      <p:sp>
        <p:nvSpPr>
          <p:cNvPr id="3" name="Zástupný symbol pro obsah 2"/>
          <p:cNvSpPr>
            <a:spLocks noGrp="1"/>
          </p:cNvSpPr>
          <p:nvPr>
            <p:ph idx="1"/>
          </p:nvPr>
        </p:nvSpPr>
        <p:spPr>
          <a:xfrm>
            <a:off x="500034" y="1357298"/>
            <a:ext cx="8229600" cy="4525963"/>
          </a:xfrm>
        </p:spPr>
        <p:txBody>
          <a:bodyPr>
            <a:noAutofit/>
          </a:bodyPr>
          <a:lstStyle/>
          <a:p>
            <a:pPr>
              <a:buNone/>
            </a:pPr>
            <a:r>
              <a:rPr lang="en-US" sz="2000" dirty="0" smtClean="0"/>
              <a:t>Targets of communicative acting human are:</a:t>
            </a:r>
          </a:p>
          <a:p>
            <a:pPr>
              <a:buNone/>
            </a:pPr>
            <a:r>
              <a:rPr lang="en-US" sz="2000" dirty="0" smtClean="0"/>
              <a:t>Utilitarian, Truthful and Affective</a:t>
            </a:r>
          </a:p>
          <a:p>
            <a:pPr>
              <a:buNone/>
            </a:pPr>
            <a:r>
              <a:rPr lang="en-US" sz="2000" dirty="0" err="1" smtClean="0"/>
              <a:t>Intersubjectivity</a:t>
            </a:r>
            <a:r>
              <a:rPr lang="en-US" sz="2000" dirty="0" smtClean="0"/>
              <a:t> – neither subjective, so determined by the exclusive status of communicating individual, nor objective, therefore crossing this subject into the world no. 3. </a:t>
            </a:r>
          </a:p>
          <a:p>
            <a:pPr>
              <a:buNone/>
            </a:pPr>
            <a:r>
              <a:rPr lang="en-US" sz="2000" dirty="0" smtClean="0"/>
              <a:t>By the creation of intersubjective relation in everyday life – in life world (</a:t>
            </a:r>
            <a:r>
              <a:rPr lang="en-US" sz="2000" dirty="0" err="1" smtClean="0"/>
              <a:t>Lebenswelt</a:t>
            </a:r>
            <a:r>
              <a:rPr lang="en-US" sz="2000" dirty="0" smtClean="0"/>
              <a:t>), are communication actors driven by rules and communicate by the agreed and therefore valid meanings.</a:t>
            </a:r>
          </a:p>
          <a:p>
            <a:pPr>
              <a:buNone/>
            </a:pPr>
            <a:r>
              <a:rPr lang="en-US" sz="2000" dirty="0" smtClean="0"/>
              <a:t>Character of rules is changing, as well as validity, principles of communication stay longer time without change (rules of Language game : </a:t>
            </a:r>
            <a:r>
              <a:rPr lang="en-US" sz="2000" dirty="0" err="1" smtClean="0"/>
              <a:t>Sprachspiel</a:t>
            </a:r>
            <a:r>
              <a:rPr lang="en-US" sz="2000" dirty="0" smtClean="0"/>
              <a:t> – Wittgenstein)</a:t>
            </a:r>
          </a:p>
          <a:p>
            <a:pPr>
              <a:buNone/>
            </a:pPr>
            <a:r>
              <a:rPr lang="en-US" sz="2000" dirty="0" smtClean="0"/>
              <a:t>Basics principles:	 	orientation of communication actor on success, </a:t>
            </a:r>
          </a:p>
          <a:p>
            <a:pPr>
              <a:buNone/>
            </a:pPr>
            <a:r>
              <a:rPr lang="en-US" sz="2000" dirty="0" smtClean="0"/>
              <a:t>				orientation of communication actor to be understand</a:t>
            </a:r>
          </a:p>
          <a:p>
            <a:pPr>
              <a:buNone/>
            </a:pPr>
            <a:endParaRPr lang="en-US" sz="2000" dirty="0" smtClean="0"/>
          </a:p>
          <a:p>
            <a:pPr>
              <a:buNone/>
            </a:pPr>
            <a:endParaRPr lang="en-US" sz="2000" dirty="0" smtClean="0"/>
          </a:p>
          <a:p>
            <a:pPr>
              <a:buNone/>
            </a:pPr>
            <a:endParaRPr lang="en-US" sz="2000" dirty="0" smtClean="0"/>
          </a:p>
          <a:p>
            <a:pPr>
              <a:buNone/>
            </a:pPr>
            <a:endParaRPr lang="en-US" sz="2000" dirty="0" smtClean="0"/>
          </a:p>
          <a:p>
            <a:pPr>
              <a:buNone/>
            </a:pPr>
            <a:endParaRPr lang="en-US" sz="2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sp>
        <p:nvSpPr>
          <p:cNvPr id="6" name="TextovéPole 5"/>
          <p:cNvSpPr txBox="1"/>
          <p:nvPr/>
        </p:nvSpPr>
        <p:spPr>
          <a:xfrm>
            <a:off x="0" y="6027003"/>
            <a:ext cx="5037854" cy="830997"/>
          </a:xfrm>
          <a:prstGeom prst="rect">
            <a:avLst/>
          </a:prstGeom>
          <a:noFill/>
        </p:spPr>
        <p:txBody>
          <a:bodyPr wrap="none" rtlCol="0">
            <a:spAutoFit/>
          </a:bodyPr>
          <a:lstStyle/>
          <a:p>
            <a:r>
              <a:rPr lang="de-DE" sz="2400" dirty="0" smtClean="0"/>
              <a:t>Jürgen Habermas</a:t>
            </a:r>
          </a:p>
          <a:p>
            <a:r>
              <a:rPr lang="de-DE" sz="2400" dirty="0" smtClean="0"/>
              <a:t>Theorie des kommunikativen Handelns</a:t>
            </a:r>
            <a:endParaRPr lang="cs-CZ" sz="2400" dirty="0"/>
          </a:p>
        </p:txBody>
      </p:sp>
      <p:sp>
        <p:nvSpPr>
          <p:cNvPr id="3" name="Zástupný symbol pro obsah 2"/>
          <p:cNvSpPr>
            <a:spLocks noGrp="1"/>
          </p:cNvSpPr>
          <p:nvPr>
            <p:ph idx="1"/>
          </p:nvPr>
        </p:nvSpPr>
        <p:spPr>
          <a:xfrm>
            <a:off x="500034" y="1357298"/>
            <a:ext cx="8229600" cy="4525963"/>
          </a:xfrm>
        </p:spPr>
        <p:txBody>
          <a:bodyPr>
            <a:noAutofit/>
          </a:bodyPr>
          <a:lstStyle/>
          <a:p>
            <a:pPr>
              <a:buNone/>
            </a:pPr>
            <a:r>
              <a:rPr lang="en-US" sz="2000" b="1" dirty="0" smtClean="0"/>
              <a:t>Reproduction of  ideology</a:t>
            </a:r>
          </a:p>
          <a:p>
            <a:pPr>
              <a:buNone/>
            </a:pPr>
            <a:endParaRPr lang="en-US" sz="1600" dirty="0" smtClean="0"/>
          </a:p>
          <a:p>
            <a:pPr>
              <a:buNone/>
            </a:pPr>
            <a:r>
              <a:rPr lang="en-US" sz="2000" dirty="0" smtClean="0"/>
              <a:t>Reflection of intersubjective relations is caused by distorted idea of their character</a:t>
            </a:r>
          </a:p>
          <a:p>
            <a:pPr>
              <a:buNone/>
            </a:pPr>
            <a:endParaRPr lang="en-US" sz="2000" dirty="0" smtClean="0"/>
          </a:p>
          <a:p>
            <a:pPr>
              <a:buNone/>
            </a:pPr>
            <a:r>
              <a:rPr lang="en-US" sz="2000" dirty="0" smtClean="0"/>
              <a:t>1.Understanding the meaning – 2.interpretation of meaning in out of text context of social reality – 3.sense</a:t>
            </a:r>
          </a:p>
          <a:p>
            <a:pPr>
              <a:buNone/>
            </a:pPr>
            <a:endParaRPr lang="en-US" sz="2000" dirty="0" smtClean="0"/>
          </a:p>
          <a:p>
            <a:pPr>
              <a:buNone/>
            </a:pPr>
            <a:r>
              <a:rPr lang="en-US" sz="2000" dirty="0" smtClean="0"/>
              <a:t>1.Pressure of ideology on the idea about character of </a:t>
            </a:r>
            <a:r>
              <a:rPr lang="en-US" sz="2000" dirty="0" err="1" smtClean="0"/>
              <a:t>intersubjec</a:t>
            </a:r>
            <a:r>
              <a:rPr lang="cs-CZ" sz="2000" dirty="0" smtClean="0"/>
              <a:t>t</a:t>
            </a:r>
            <a:r>
              <a:rPr lang="en-US" sz="2000" dirty="0" err="1" smtClean="0"/>
              <a:t>ive</a:t>
            </a:r>
            <a:r>
              <a:rPr lang="en-US" sz="2000" dirty="0" smtClean="0"/>
              <a:t> relations – 2.pressure on symbolic system – 3.changes in the language – 4.reproduction of those changes in the language – 5.reproduction of language </a:t>
            </a:r>
            <a:r>
              <a:rPr lang="en-US" sz="2000" dirty="0" err="1" smtClean="0"/>
              <a:t>distortio</a:t>
            </a:r>
            <a:r>
              <a:rPr lang="cs-CZ" sz="2000" dirty="0" smtClean="0"/>
              <a:t>n</a:t>
            </a:r>
            <a:r>
              <a:rPr lang="en-US" sz="2000" dirty="0" smtClean="0"/>
              <a:t> – 6.reproduction of distorted world image – 7. reproduction of distorted social structure, social relations, values</a:t>
            </a:r>
          </a:p>
          <a:p>
            <a:pPr>
              <a:buNone/>
            </a:pPr>
            <a:endParaRPr lang="en-US" sz="20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pPr>
              <a:buNone/>
            </a:pPr>
            <a:endParaRPr lang="en-US" sz="1600" dirty="0"/>
          </a:p>
        </p:txBody>
      </p:sp>
      <p:sp>
        <p:nvSpPr>
          <p:cNvPr id="5" name="Šipka doprava 4"/>
          <p:cNvSpPr/>
          <p:nvPr/>
        </p:nvSpPr>
        <p:spPr>
          <a:xfrm>
            <a:off x="1785918" y="3857628"/>
            <a:ext cx="4643470"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sp>
        <p:nvSpPr>
          <p:cNvPr id="6" name="TextovéPole 5"/>
          <p:cNvSpPr txBox="1"/>
          <p:nvPr/>
        </p:nvSpPr>
        <p:spPr>
          <a:xfrm>
            <a:off x="0" y="6027003"/>
            <a:ext cx="5037854" cy="830997"/>
          </a:xfrm>
          <a:prstGeom prst="rect">
            <a:avLst/>
          </a:prstGeom>
          <a:noFill/>
        </p:spPr>
        <p:txBody>
          <a:bodyPr wrap="none" rtlCol="0">
            <a:spAutoFit/>
          </a:bodyPr>
          <a:lstStyle/>
          <a:p>
            <a:r>
              <a:rPr lang="de-DE" sz="2400" dirty="0" smtClean="0"/>
              <a:t>Jürgen Habermas</a:t>
            </a:r>
          </a:p>
          <a:p>
            <a:r>
              <a:rPr lang="de-DE" sz="2400" dirty="0" smtClean="0"/>
              <a:t>Theorie des kommunikativen Handelns</a:t>
            </a:r>
            <a:endParaRPr lang="cs-CZ" sz="2400" dirty="0"/>
          </a:p>
        </p:txBody>
      </p:sp>
      <p:sp>
        <p:nvSpPr>
          <p:cNvPr id="3" name="Zástupný symbol pro obsah 2"/>
          <p:cNvSpPr>
            <a:spLocks noGrp="1"/>
          </p:cNvSpPr>
          <p:nvPr>
            <p:ph idx="1"/>
          </p:nvPr>
        </p:nvSpPr>
        <p:spPr>
          <a:xfrm>
            <a:off x="500034" y="1357298"/>
            <a:ext cx="8229600" cy="4525963"/>
          </a:xfrm>
        </p:spPr>
        <p:txBody>
          <a:bodyPr>
            <a:noAutofit/>
          </a:bodyPr>
          <a:lstStyle/>
          <a:p>
            <a:pPr>
              <a:buNone/>
            </a:pPr>
            <a:r>
              <a:rPr lang="en-US" sz="2400" b="1" dirty="0" smtClean="0"/>
              <a:t>Strategic communicative action</a:t>
            </a:r>
          </a:p>
          <a:p>
            <a:pPr>
              <a:buNone/>
            </a:pPr>
            <a:r>
              <a:rPr lang="en-US" sz="2400" dirty="0" smtClean="0"/>
              <a:t>Focused on the action of the other</a:t>
            </a:r>
          </a:p>
          <a:p>
            <a:pPr>
              <a:buNone/>
            </a:pPr>
            <a:endParaRPr lang="en-US" sz="2400" dirty="0" smtClean="0"/>
          </a:p>
          <a:p>
            <a:pPr>
              <a:buNone/>
            </a:pPr>
            <a:r>
              <a:rPr lang="en-US" sz="2400" dirty="0" smtClean="0"/>
              <a:t>Open – (with conscious aim of manipulation)</a:t>
            </a:r>
          </a:p>
          <a:p>
            <a:pPr>
              <a:buNone/>
            </a:pPr>
            <a:r>
              <a:rPr lang="en-US" sz="2400" dirty="0" smtClean="0"/>
              <a:t>Corresponding with communication in </a:t>
            </a:r>
            <a:r>
              <a:rPr lang="en-US" sz="2400" dirty="0" err="1" smtClean="0"/>
              <a:t>Lebenswelt</a:t>
            </a:r>
            <a:r>
              <a:rPr lang="en-US" sz="2400" dirty="0" smtClean="0"/>
              <a:t> – speech acts </a:t>
            </a:r>
            <a:r>
              <a:rPr lang="cs-CZ" sz="2400" dirty="0" err="1" smtClean="0"/>
              <a:t>connected</a:t>
            </a:r>
            <a:r>
              <a:rPr lang="en-US" sz="2400" dirty="0" smtClean="0"/>
              <a:t> to the objective world no.3</a:t>
            </a:r>
          </a:p>
          <a:p>
            <a:pPr>
              <a:buNone/>
            </a:pPr>
            <a:r>
              <a:rPr lang="en-US" sz="2400" dirty="0" smtClean="0"/>
              <a:t>Hidden – (with subliminal manipulation) – speech acts on the language level distorted by ideology – ritualization – (K.O. </a:t>
            </a:r>
            <a:r>
              <a:rPr lang="en-US" sz="2400" dirty="0" err="1" smtClean="0"/>
              <a:t>Apel</a:t>
            </a:r>
            <a:r>
              <a:rPr lang="en-US" sz="2400" dirty="0" smtClean="0"/>
              <a:t> – „communication machine“ highly formalized communication. </a:t>
            </a:r>
            <a:r>
              <a:rPr lang="en-US" sz="2400" i="1" dirty="0" smtClean="0"/>
              <a:t>Because it says so--- it can´t say differently)</a:t>
            </a:r>
          </a:p>
          <a:p>
            <a:pPr>
              <a:buNone/>
            </a:pPr>
            <a:endParaRPr lang="en-US" sz="24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smtClean="0"/>
          </a:p>
          <a:p>
            <a:pPr>
              <a:buNone/>
            </a:pPr>
            <a:endParaRPr lang="en-US" sz="18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  Validity and facticity in social discourse</a:t>
            </a:r>
            <a:endParaRPr lang="en-US" dirty="0"/>
          </a:p>
        </p:txBody>
      </p:sp>
      <p:sp>
        <p:nvSpPr>
          <p:cNvPr id="3" name="Zástupný symbol pro obsah 2"/>
          <p:cNvSpPr>
            <a:spLocks noGrp="1"/>
          </p:cNvSpPr>
          <p:nvPr>
            <p:ph idx="1"/>
          </p:nvPr>
        </p:nvSpPr>
        <p:spPr/>
        <p:txBody>
          <a:bodyPr>
            <a:noAutofit/>
          </a:bodyPr>
          <a:lstStyle/>
          <a:p>
            <a:pPr>
              <a:buNone/>
            </a:pPr>
            <a:r>
              <a:rPr lang="en-US" sz="2400" dirty="0" smtClean="0"/>
              <a:t>Karl O. </a:t>
            </a:r>
            <a:r>
              <a:rPr lang="en-US" sz="2400" dirty="0" err="1" smtClean="0"/>
              <a:t>Apel</a:t>
            </a:r>
            <a:endParaRPr lang="en-US" sz="2400" dirty="0" smtClean="0"/>
          </a:p>
          <a:p>
            <a:pPr>
              <a:buNone/>
            </a:pPr>
            <a:r>
              <a:rPr lang="en-US" sz="2400" dirty="0" smtClean="0"/>
              <a:t>World orders  (sources: hermeneutics, L. Wittgenstein,                 B. Russel, </a:t>
            </a:r>
            <a:r>
              <a:rPr lang="en-US" sz="2400" dirty="0" err="1" smtClean="0"/>
              <a:t>G.W.Leibnitz</a:t>
            </a:r>
            <a:r>
              <a:rPr lang="en-US" sz="2400" dirty="0" smtClean="0"/>
              <a:t> – secret metaphysic)</a:t>
            </a:r>
          </a:p>
          <a:p>
            <a:pPr>
              <a:buNone/>
            </a:pPr>
            <a:r>
              <a:rPr lang="en-US" sz="2400" dirty="0" smtClean="0"/>
              <a:t>„Transformation der </a:t>
            </a:r>
            <a:r>
              <a:rPr lang="en-US" sz="2400" dirty="0" err="1" smtClean="0"/>
              <a:t>Philosophie</a:t>
            </a:r>
            <a:r>
              <a:rPr lang="en-US" sz="2400" dirty="0" smtClean="0"/>
              <a:t>“ </a:t>
            </a:r>
          </a:p>
          <a:p>
            <a:pPr>
              <a:buNone/>
            </a:pPr>
            <a:r>
              <a:rPr lang="en-US" sz="2400" dirty="0" smtClean="0"/>
              <a:t>Problem of recognition of the world from language</a:t>
            </a:r>
          </a:p>
          <a:p>
            <a:pPr>
              <a:buNone/>
            </a:pPr>
            <a:r>
              <a:rPr lang="en-US" sz="2400" dirty="0" smtClean="0"/>
              <a:t>According to the analogy principle have </a:t>
            </a:r>
          </a:p>
          <a:p>
            <a:pPr>
              <a:buNone/>
            </a:pPr>
            <a:r>
              <a:rPr lang="cs-CZ" sz="2400" dirty="0"/>
              <a:t>w</a:t>
            </a:r>
            <a:r>
              <a:rPr lang="en-US" sz="2400" dirty="0" err="1" smtClean="0"/>
              <a:t>orld</a:t>
            </a:r>
            <a:r>
              <a:rPr lang="en-US" sz="2400" dirty="0" smtClean="0"/>
              <a:t> order, </a:t>
            </a:r>
          </a:p>
          <a:p>
            <a:pPr>
              <a:buNone/>
            </a:pPr>
            <a:r>
              <a:rPr lang="cs-CZ" sz="2400" dirty="0" smtClean="0"/>
              <a:t>l</a:t>
            </a:r>
            <a:r>
              <a:rPr lang="en-US" sz="2400" dirty="0" err="1" smtClean="0"/>
              <a:t>anguage</a:t>
            </a:r>
            <a:r>
              <a:rPr lang="en-US" sz="2400" dirty="0" smtClean="0"/>
              <a:t> order and </a:t>
            </a:r>
          </a:p>
          <a:p>
            <a:pPr>
              <a:buNone/>
            </a:pPr>
            <a:r>
              <a:rPr lang="en-US" sz="2400" dirty="0" smtClean="0"/>
              <a:t>logical-mathematical order, IDENTICAL FORMS. </a:t>
            </a:r>
          </a:p>
          <a:p>
            <a:pPr>
              <a:buNone/>
            </a:pPr>
            <a:r>
              <a:rPr lang="en-US" sz="2400" dirty="0" smtClean="0"/>
              <a:t>Those orders allow structural creation of the world (</a:t>
            </a:r>
            <a:r>
              <a:rPr lang="en-US" sz="2400" dirty="0" err="1" smtClean="0"/>
              <a:t>Abbildung</a:t>
            </a:r>
            <a:r>
              <a:rPr lang="en-US" sz="2400" dirty="0" smtClean="0"/>
              <a:t>) – real world (Welt- </a:t>
            </a:r>
            <a:r>
              <a:rPr lang="en-US" sz="2400" dirty="0" err="1" smtClean="0"/>
              <a:t>Tatsachen</a:t>
            </a:r>
            <a:r>
              <a:rPr lang="en-US" sz="2400" dirty="0" smtClean="0"/>
              <a:t>), in the world of designation of the reality – in language (</a:t>
            </a:r>
            <a:r>
              <a:rPr lang="en-US" sz="2400" dirty="0" err="1" smtClean="0"/>
              <a:t>Zeichen</a:t>
            </a:r>
            <a:r>
              <a:rPr lang="en-US" sz="2400" dirty="0" smtClean="0"/>
              <a:t> </a:t>
            </a:r>
            <a:r>
              <a:rPr lang="en-US" sz="2400" dirty="0" err="1" smtClean="0"/>
              <a:t>Tatsachen</a:t>
            </a:r>
            <a:r>
              <a:rPr lang="en-US" sz="2400" dirty="0" smtClean="0"/>
              <a:t>)</a:t>
            </a:r>
          </a:p>
          <a:p>
            <a:endParaRPr lang="en-US" sz="2400" dirty="0" smtClean="0"/>
          </a:p>
          <a:p>
            <a:pPr>
              <a:buNone/>
            </a:pPr>
            <a:endParaRPr lang="en-US" sz="2400" dirty="0" smtClean="0"/>
          </a:p>
          <a:p>
            <a:endParaRPr lang="en-US" sz="2400" dirty="0"/>
          </a:p>
        </p:txBody>
      </p:sp>
      <p:pic>
        <p:nvPicPr>
          <p:cNvPr id="104450" name="Picture 2" descr="Karl Otto Apel"/>
          <p:cNvPicPr>
            <a:picLocks noChangeAspect="1" noChangeArrowheads="1"/>
          </p:cNvPicPr>
          <p:nvPr/>
        </p:nvPicPr>
        <p:blipFill>
          <a:blip r:embed="rId2"/>
          <a:srcRect/>
          <a:stretch>
            <a:fillRect/>
          </a:stretch>
        </p:blipFill>
        <p:spPr bwMode="auto">
          <a:xfrm>
            <a:off x="7059488" y="2500306"/>
            <a:ext cx="1905000" cy="2524126"/>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Validity and facticity in social discourse</a:t>
            </a:r>
            <a:endParaRPr lang="cs-CZ" dirty="0"/>
          </a:p>
        </p:txBody>
      </p:sp>
      <p:sp>
        <p:nvSpPr>
          <p:cNvPr id="3" name="Zástupný symbol pro obsah 2"/>
          <p:cNvSpPr>
            <a:spLocks noGrp="1"/>
          </p:cNvSpPr>
          <p:nvPr>
            <p:ph idx="1"/>
          </p:nvPr>
        </p:nvSpPr>
        <p:spPr>
          <a:xfrm>
            <a:off x="457200" y="1268760"/>
            <a:ext cx="8229600" cy="4525963"/>
          </a:xfrm>
        </p:spPr>
        <p:txBody>
          <a:bodyPr>
            <a:noAutofit/>
          </a:bodyPr>
          <a:lstStyle/>
          <a:p>
            <a:pPr>
              <a:buNone/>
            </a:pPr>
            <a:r>
              <a:rPr lang="en-US" sz="2400" dirty="0" smtClean="0"/>
              <a:t>Karl O. </a:t>
            </a:r>
            <a:r>
              <a:rPr lang="en-US" sz="2400" dirty="0" err="1" smtClean="0"/>
              <a:t>Apel</a:t>
            </a:r>
            <a:endParaRPr lang="en-US" sz="2400" dirty="0" smtClean="0"/>
          </a:p>
          <a:p>
            <a:pPr>
              <a:buNone/>
            </a:pPr>
            <a:r>
              <a:rPr lang="en-US" sz="2400" dirty="0" smtClean="0"/>
              <a:t>World orders</a:t>
            </a:r>
          </a:p>
          <a:p>
            <a:pPr>
              <a:buNone/>
            </a:pPr>
            <a:r>
              <a:rPr lang="en-US" sz="2400" dirty="0" smtClean="0"/>
              <a:t>What does mean order for language?</a:t>
            </a:r>
          </a:p>
          <a:p>
            <a:pPr>
              <a:buNone/>
            </a:pPr>
            <a:r>
              <a:rPr lang="en-US" sz="2400" dirty="0" smtClean="0"/>
              <a:t>What does mean language for order?</a:t>
            </a:r>
          </a:p>
          <a:p>
            <a:pPr>
              <a:buNone/>
            </a:pPr>
            <a:r>
              <a:rPr lang="cs-CZ" sz="2400" dirty="0" smtClean="0"/>
              <a:t>					</a:t>
            </a:r>
            <a:r>
              <a:rPr lang="cs-CZ" sz="4000" dirty="0" smtClean="0"/>
              <a:t>˙˙˙</a:t>
            </a:r>
            <a:endParaRPr lang="en-US" sz="4000" dirty="0" smtClean="0"/>
          </a:p>
          <a:p>
            <a:pPr>
              <a:buNone/>
            </a:pPr>
            <a:r>
              <a:rPr lang="en-US" sz="2400" dirty="0" smtClean="0"/>
              <a:t>Who does research? – logician, linguist</a:t>
            </a:r>
          </a:p>
          <a:p>
            <a:pPr>
              <a:buNone/>
            </a:pPr>
            <a:r>
              <a:rPr lang="en-US" sz="2400" dirty="0" smtClean="0"/>
              <a:t>Speaking is based on time order of signs. </a:t>
            </a:r>
          </a:p>
          <a:p>
            <a:pPr>
              <a:buNone/>
            </a:pPr>
            <a:r>
              <a:rPr lang="en-US" sz="2400" dirty="0" smtClean="0"/>
              <a:t>Writing is based on space order of signs.</a:t>
            </a:r>
          </a:p>
          <a:p>
            <a:pPr>
              <a:buNone/>
            </a:pPr>
            <a:r>
              <a:rPr lang="en-US" sz="2400" dirty="0" smtClean="0"/>
              <a:t>For study of ideology is suitable approach, which uses formal logical order by the data collecting and sorting and hermeneutical approach by selection of sources, analysis and interpretation.</a:t>
            </a:r>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Ideology </a:t>
            </a:r>
            <a:r>
              <a:rPr lang="cs-CZ" dirty="0" err="1" smtClean="0"/>
              <a:t>conception</a:t>
            </a:r>
            <a:endParaRPr lang="cs-CZ" dirty="0"/>
          </a:p>
        </p:txBody>
      </p:sp>
      <p:sp>
        <p:nvSpPr>
          <p:cNvPr id="3" name="Zástupný symbol pro obsah 2"/>
          <p:cNvSpPr>
            <a:spLocks noGrp="1"/>
          </p:cNvSpPr>
          <p:nvPr>
            <p:ph idx="1"/>
          </p:nvPr>
        </p:nvSpPr>
        <p:spPr/>
        <p:txBody>
          <a:bodyPr>
            <a:normAutofit fontScale="77500" lnSpcReduction="20000"/>
          </a:bodyPr>
          <a:lstStyle/>
          <a:p>
            <a:endParaRPr lang="en-US" dirty="0" smtClean="0"/>
          </a:p>
          <a:p>
            <a:r>
              <a:rPr lang="en-US" dirty="0" smtClean="0"/>
              <a:t>Explanation of Ideology - Marx – Ideology is false consciousness which should be exposed </a:t>
            </a:r>
          </a:p>
          <a:p>
            <a:r>
              <a:rPr lang="en-US" dirty="0" smtClean="0"/>
              <a:t>He differentiate scientifically knowledge – how is world and society working </a:t>
            </a:r>
          </a:p>
          <a:p>
            <a:r>
              <a:rPr lang="en-US" dirty="0" smtClean="0"/>
              <a:t>Ideologies are false, because they are connected to class society. Distortion of reality in ideology results from existence of antagonistic classes in the society and official ideology reflects worldview of governing class</a:t>
            </a:r>
          </a:p>
          <a:p>
            <a:r>
              <a:rPr lang="en-US" dirty="0" smtClean="0"/>
              <a:t> Governing class rules by material and intellectual  instruments. Ideology serves to governing class </a:t>
            </a:r>
          </a:p>
          <a:p>
            <a:endParaRPr lang="en-US" dirty="0" smtClean="0"/>
          </a:p>
          <a:p>
            <a:r>
              <a:rPr lang="en-US" dirty="0" smtClean="0"/>
              <a:t>Marx-Engels „German Ideology“</a:t>
            </a:r>
          </a:p>
          <a:p>
            <a:pPr>
              <a:buNone/>
            </a:pPr>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a:xfrm>
            <a:off x="500034" y="1357298"/>
            <a:ext cx="8229600" cy="4525963"/>
          </a:xfrm>
        </p:spPr>
        <p:txBody>
          <a:bodyPr>
            <a:normAutofit fontScale="92500" lnSpcReduction="20000"/>
          </a:bodyPr>
          <a:lstStyle/>
          <a:p>
            <a:pPr>
              <a:buNone/>
            </a:pPr>
            <a:r>
              <a:rPr lang="en-US" dirty="0" smtClean="0"/>
              <a:t>Text and </a:t>
            </a:r>
            <a:r>
              <a:rPr lang="en-US" dirty="0" err="1" smtClean="0"/>
              <a:t>extratextual</a:t>
            </a:r>
            <a:r>
              <a:rPr lang="en-US" dirty="0" smtClean="0"/>
              <a:t> reality</a:t>
            </a:r>
          </a:p>
          <a:p>
            <a:pPr>
              <a:buNone/>
            </a:pPr>
            <a:r>
              <a:rPr lang="en-US" dirty="0" smtClean="0"/>
              <a:t>Symbol is unit in the text representing </a:t>
            </a:r>
            <a:r>
              <a:rPr lang="en-US" dirty="0" err="1" smtClean="0"/>
              <a:t>extratextual</a:t>
            </a:r>
            <a:r>
              <a:rPr lang="en-US" dirty="0" smtClean="0"/>
              <a:t> reality (objects of the outer world and thoughts)</a:t>
            </a:r>
          </a:p>
          <a:p>
            <a:pPr>
              <a:buNone/>
            </a:pPr>
            <a:r>
              <a:rPr lang="en-US" dirty="0" smtClean="0"/>
              <a:t>Symbol convey a message</a:t>
            </a:r>
          </a:p>
          <a:p>
            <a:pPr>
              <a:buNone/>
            </a:pPr>
            <a:r>
              <a:rPr lang="en-US" dirty="0" smtClean="0"/>
              <a:t>P. </a:t>
            </a:r>
            <a:r>
              <a:rPr lang="en-US" dirty="0" err="1" smtClean="0"/>
              <a:t>Ricoeur</a:t>
            </a:r>
            <a:r>
              <a:rPr lang="en-US" dirty="0" smtClean="0"/>
              <a:t> – whole text carries meaning–</a:t>
            </a:r>
          </a:p>
          <a:p>
            <a:pPr>
              <a:buNone/>
            </a:pPr>
            <a:r>
              <a:rPr lang="en-US" dirty="0" smtClean="0"/>
              <a:t>in the reality context out of text –  </a:t>
            </a:r>
          </a:p>
          <a:p>
            <a:pPr>
              <a:buNone/>
            </a:pPr>
            <a:r>
              <a:rPr lang="en-US" dirty="0" smtClean="0"/>
              <a:t>						carries sense</a:t>
            </a:r>
          </a:p>
          <a:p>
            <a:pPr>
              <a:buNone/>
            </a:pPr>
            <a:r>
              <a:rPr lang="en-US" dirty="0" smtClean="0"/>
              <a:t> (hermeneutic method of preunderstanding – hermeneutic circle) pragmatic – transcends text into </a:t>
            </a:r>
            <a:r>
              <a:rPr lang="en-US" dirty="0" err="1" smtClean="0"/>
              <a:t>extratextual</a:t>
            </a:r>
            <a:r>
              <a:rPr lang="en-US" dirty="0" smtClean="0"/>
              <a:t> reality</a:t>
            </a:r>
          </a:p>
          <a:p>
            <a:pPr>
              <a:buNone/>
            </a:pPr>
            <a:endParaRPr lang="en-US" dirty="0" smtClean="0"/>
          </a:p>
          <a:p>
            <a:pPr>
              <a:buNone/>
            </a:pPr>
            <a:endParaRPr lang="en-US" dirty="0"/>
          </a:p>
        </p:txBody>
      </p:sp>
      <p:sp>
        <p:nvSpPr>
          <p:cNvPr id="112642" name="AutoShape 2" descr="data:image/jpeg;base64,/9j/4AAQSkZJRgABAQAAAQABAAD/2wCEAAkGBwgHBgkIBwgKCgkLDRYPDQwMDRsUFRAWIB0iIiAdHx8kKDQsJCYxJx8fLT0tMTU3Ojo6Iys/RD84QzQ5OjcBCgoKDQwNGg8PGjclHyU3Nzc3Nzc3Nzc3Nzc3Nzc3Nzc3Nzc3Nzc3Nzc3Nzc3Nzc3Nzc3Nzc3Nzc3Nzc3Nzc3N//AABEIAKAAcAMBIgACEQEDEQH/xAAbAAABBQEBAAAAAAAAAAAAAAAFAQIDBAYHAP/EADkQAAIBAwMCAwUHAgUFAAAAAAECAwAEEQUSITFBBhNRFCIyYXEHI0KBkaGxwdEVM1Jy4RYkNEOy/8QAFAEBAAAAAAAAAAAAAAAAAAAAAP/EABQRAQAAAAAAAAAAAAAAAAAAAAD/2gAMAwEAAhEDEQA/AMNcTELk5DbuMUkV/wCWdpRsnvmmW9pP7QTcAgL2aitppb3avKsedg3H5igFNKs7FgHB+pp8QnziPP6mpXtLhGklWFxAvfHFetrh9/3angZI70AyWVkul83dweQDVxLr2hWO4ntUJhkluTJIh2Me9W4LO4ctHZ2kj8/hWgRIHCKDJgZyMmoJrSaRCwlJ54wa3Xhn7N7vUYJLjW55bPIxFCFBJHqfStRY+AdItf8AyHe5I6Enbj8hQcS8woMTsc/Wr+nTm3X2hB7oPBzXcl8OaCGUtpts5UYy0YqHW/Cmj6rpr2sdrDbvyY3j93DUHG59RN4d5m247ZqB1lu7JrhSTtOMA1Jq+hS6HfzQ3asMHAJ6MPUVVNwttAsdtuCyfFntQOtgjjy5A4J561LBdm0uFAchDx1obO8kcg2SZ3V4LIzxg5YZoOlzRr7JLJNAHkPAIFV9N1K28lIZvuZR7pAHWiVxNFIhhEnvdwBQ+yWHzZIpIAXTkHHWgMShZLJYEtt6E+9n0rE65stdS2qiw7F/D3rV3VzMljJcW8oZtp+69K55qmpyXc5aTk/xQWYbvz5ApwqhueK6p4X09orWKUkPKSeePdHpWH+zy20671ArqNq0zHhfT05rp2pyx6PCIdOjXzX6JnhfU0FyV5sbVcr/ADUUk5A5JJ9aH29/uiG98v3Pqaa9yHGQwoLntJqWK45oR5oz1/erNu3oc0CeLdFg8QaS8brieMZjfuDXGNQsWtZ3tbhAGiOPdwef6V3UNuBQthT1Nco8awiz1y4JcSsxycenagyUdqzTe8eRyDViG8WNgDHkhuuKcb0OChh2nsakNssqRtkIR2oNBb6kVvmzxg/rV+6eYSCVJUSRumO9BIhasjea5V1bkmnWiPdThIn3kHg54FAb8xbcr5hzke/VW3sLC5LmKFTzk5ot/hipLHNI4kyvKVUgiSKabcTDjlR6igveGGsYr77uFkeM4Zh3FFPEOvxQ38lphTKoCqw6n6Vl7ZLg3kc1tcOihgH2tjI71FriPe6nb3U8m243BVZcYIBPOKA3Z3TRxnzfcXG5ia9HrVl5m1TISfxY4/ekuoZmh8t4nZwCfuv/AGD5Ht+dAPJRg7tpsG9VzukuXbJ9MZFBtEnVirjaULYORSf9Q6XbyrFLNscnG0DPWgGgPc3NrdeZFbweTHu2xxu/ToSS1PsIrn/ExG62iqOGWG1B69OueKDT6vdtZ29vdxZcO23A9MZrmXiu3MeszZlB3ncq55UehrqerWsnsdnBKgk8w7DtwAvzx/auSeJI0fxJqDLJysmzaT0KgA/uDQUmZZfu1XlerAZqOfz4lJXnHemJObKYgdXPOecVcNxHJOsUg5bHNBrr7RbO4lRoHKCTJZTTdF0eztBcNdSEKSQh9KF3GpXNtHIHBMik7O9Vo9ZuLsxRXUTlPxEDFBo5bGVJBLDc4jXlQT1pdV33lkPZ8JKByPWs9cXkvtQMbOYFPuqT0otYXwuNzyxe5GvY0AR765tovdbkcNRaGKHUdOh1CCZGlUbJYCOVOOf36UP8RwrDHHJFCRFKchwaF25eEkxmRUHxNuwP+aDoNhqjw+RG77c8F8ZyPpRK+t9MktnuZ51BA3MFB28fKqvhqz0/XvDdhFsNtqAjYwSnjzgDgn5jIxQrV7e4sJTa6onkIvJyciQfI9xQabwlFGjSO7KDOvwEjkdqIRxaf/iZtJIkF7HGHjk2g7l+vy9K5tbR2AvfaYdZCRhgXjEp6fL/AIrZpqWj3zQ+xzD2mA5WQD9VJPyoNBd3un2OybVJ12RAlN4OWbHYetcR1IWya1d3RBJuJpJdp7FmJ/rW++0qTC6fbxZLAPKwHfoKwF+5upFVlAJAAoK3s4mV2mTaB0Y85qWQrsR1RcjGPnTblZ1i2AegqVVwsUNxsLDBFBJNes87vnC9AB25qP2ps8MfyNUXfDkdsn+aaW9KAoLtCm12Zh6ECnQagkEbxor7XGCM8UI3c01WJfPcUBNpwIfK3PIq/CJDkCqd3MxjKk8elMGQetENE8Oap4kmli0uBZDEoaQvIEABPqe/yoOuWXh9tR8I+Gzp88dvf2lorKWB5yMkH6miS2Sazamw1y3KXiDOSQefVT3FS6JbW15FbxRw3Fle6YqwsDxkAfCw/ED1zWkfAULJy47/ANqDlkmgTWOptA2kWNy4+CThNwPQ0bSzlmsZbe/sYrVCMr5bhiCPxZ4rTa5po1G0cQkJdIMwSn8Lds/I1g/FM13onhOYaherJqV2nkLGh4iRgckepx3+dBj9a1aTUtQDO6OluDFGyfiAPxfnVKSNZiJFJWRTn6j50L0+8tztiVsMBgKRiiisen8UDJU81yign0IoPdCQSjCsdpAzVmWVoZ32sRz61NHdiXAkH5gc0AdpMu31NODcAHrUOQGP1NKznOVoJwehr0ZBzgHPeoycr15piztGCNoJJzQWgR3zV3w3q95pmsQmzcDzWAKt0NBjcTMDkYHyFX9Ct5LjU4zyWT3hQd90XxZb3O2G4jK3W3ac459MH0rQR5lmL7pdrAHY/b6ehrlDwSnZMgO9BwgHX15q/J4+extDDZffzOmFeTO1D9OuflQdD1PUbTTLFnvrqODIIXPJf6Dqa4J4n1VNW1eV4WZ1ThdylcD6H61euL25v5zdXkzTTN8Tuf49KBXcQj1NyBxJHmgBXUBQ5XIx0q7puot/lSnBA90mppIww5FV/IQSA7f2oLFwpdt3PPNRwthwvzqxccwBqrQDLj0zQD+d5+ppRxStgsSOcGkyM0Du1Lj1pYwSenFefrig8rRKSHzu/CO351rvs0gSfW7pZRkC3B+nvCse3Nar7Pp7EajdW+osRFeWxhwHKE85OCOlAW8R+KoLi5ax0lv+3U4acdXI9Pl8+9AQ+DmrHijwfc6IWurN/abDqGVffj/3f3oPbXG9ACwoDEVwAPdXcPWq1+weaFwccMtRQTEEg9KjuZR93k87hQO2ZFQXEZU5XjFThqVveXpmgjwJLUjPIqG3X16gA/vViD4ih6HtTFG2XaP9WKATt95uO9OjTnmnnAY9KUtjtig8xxwvFR7aU4PIpw6UCbKaFO/KnaRyG9DUuTjgdqfFFxz3FB3DTbKafwvp9033jS26NJkdcgZrknivTo9I1yS3gTZGQHVT2z6V3HwKzT+FdOimw6NbLsPyHGP2rmP2y2gh8SWrKuN9tnPToaDHK/GQaiuG99DnoRTY34+vY0k2MDJNBeYjacZpkcvJBBpVGADTWNBID724U6RSZEcdQRSKc8VKDlgDnGaAI3xHI70nA+tSMDnkd6TaB15HrQIgyevOOKcvI4BOKTyu+frTwBGueaBUwHUHp3q+I9p6fnVO3j3xNz73WrcDl4xn4hwR86Dtf2S3ntXhPynOXsbp4x9Dhh/9VmPtqjjfWrEIQXNsdw9Bu4/rU32L34TUdR05j/nxCVRnqVOD+xH6UD+0O89t8WXZBBW3CwA5/wBI5/fNBhpIvJx6npULtlTk81blbzJdw+EcCqUvuv8AImgIA+6PpXuopAw2j6CkyKCVT72aUMS6896YtIPjH1FBUcZZs9M03AHAqQhsnKnOT2NeCnHQ/oaBin0pkx38VKVJ4AOanWzY8kH9KCnDI0LblNXUkAkEq8h/iH9aa9kcdD+lQtDJCcqpx3yKDReGNUk0HxDZX5H3SNiTaOSjDB/v+VVNWummllaTma4dnY+mTk1St5M7QQSgOfmtPG6QmRhyf49KCFV2jAqhcn3jROTIHwn9KFXAZnPGOaC+PhX/AG0vHFIAdoyD0HavKc9m/SglWmseacittztOKQqd3Q/p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12643" name="Picture 3"/>
          <p:cNvPicPr>
            <a:picLocks noChangeAspect="1" noChangeArrowheads="1"/>
          </p:cNvPicPr>
          <p:nvPr/>
        </p:nvPicPr>
        <p:blipFill>
          <a:blip r:embed="rId2"/>
          <a:srcRect/>
          <a:stretch>
            <a:fillRect/>
          </a:stretch>
        </p:blipFill>
        <p:spPr bwMode="auto">
          <a:xfrm>
            <a:off x="7500958" y="2714620"/>
            <a:ext cx="1423990" cy="20342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a:xfrm>
            <a:off x="500034" y="1357298"/>
            <a:ext cx="8229600" cy="4525963"/>
          </a:xfrm>
        </p:spPr>
        <p:txBody>
          <a:bodyPr>
            <a:noAutofit/>
          </a:bodyPr>
          <a:lstStyle/>
          <a:p>
            <a:pPr>
              <a:buNone/>
            </a:pPr>
            <a:r>
              <a:rPr lang="en-US" b="1" dirty="0" smtClean="0"/>
              <a:t>Politic</a:t>
            </a:r>
            <a:r>
              <a:rPr lang="cs-CZ" b="1" dirty="0" smtClean="0"/>
              <a:t>al</a:t>
            </a:r>
            <a:r>
              <a:rPr lang="en-US" b="1" dirty="0" smtClean="0"/>
              <a:t> </a:t>
            </a:r>
            <a:r>
              <a:rPr lang="en-US" b="1" dirty="0" err="1" smtClean="0"/>
              <a:t>symboli</a:t>
            </a:r>
            <a:r>
              <a:rPr lang="cs-CZ" b="1" dirty="0" err="1" smtClean="0"/>
              <a:t>sm</a:t>
            </a:r>
            <a:endParaRPr lang="en-US" b="1" dirty="0" smtClean="0"/>
          </a:p>
          <a:p>
            <a:pPr>
              <a:buNone/>
            </a:pPr>
            <a:r>
              <a:rPr lang="en-US" dirty="0" smtClean="0"/>
              <a:t>H. </a:t>
            </a:r>
            <a:r>
              <a:rPr lang="en-US" dirty="0" err="1" smtClean="0"/>
              <a:t>Pross</a:t>
            </a:r>
            <a:r>
              <a:rPr lang="en-US" dirty="0" smtClean="0"/>
              <a:t> „</a:t>
            </a:r>
            <a:r>
              <a:rPr lang="en-US" dirty="0" err="1" smtClean="0"/>
              <a:t>Politische</a:t>
            </a:r>
            <a:r>
              <a:rPr lang="en-US" dirty="0" smtClean="0"/>
              <a:t> </a:t>
            </a:r>
            <a:r>
              <a:rPr lang="en-US" dirty="0" err="1" smtClean="0"/>
              <a:t>Symbolik</a:t>
            </a:r>
            <a:r>
              <a:rPr lang="en-US" dirty="0" smtClean="0"/>
              <a:t>“, 1974</a:t>
            </a:r>
          </a:p>
          <a:p>
            <a:pPr>
              <a:buNone/>
            </a:pPr>
            <a:r>
              <a:rPr lang="en-US" dirty="0" smtClean="0"/>
              <a:t>World is a set of  symbolic expressions</a:t>
            </a:r>
          </a:p>
          <a:p>
            <a:pPr>
              <a:buNone/>
            </a:pPr>
            <a:r>
              <a:rPr lang="en-US" dirty="0" smtClean="0"/>
              <a:t>(</a:t>
            </a:r>
            <a:r>
              <a:rPr lang="cs-CZ" dirty="0" err="1" smtClean="0"/>
              <a:t>see</a:t>
            </a:r>
            <a:r>
              <a:rPr lang="en-US" dirty="0" smtClean="0"/>
              <a:t> </a:t>
            </a:r>
            <a:r>
              <a:rPr lang="en-US" dirty="0" err="1" smtClean="0"/>
              <a:t>Lotmann</a:t>
            </a:r>
            <a:r>
              <a:rPr lang="en-US" dirty="0" smtClean="0"/>
              <a:t> – Semiotics)</a:t>
            </a:r>
          </a:p>
          <a:p>
            <a:pPr>
              <a:buNone/>
            </a:pPr>
            <a:r>
              <a:rPr lang="en-US" dirty="0" smtClean="0"/>
              <a:t>In the text is created world order with help of symbols, which represent it (e.g. Natural law definition – in the reality are only repeated phenomena – the law exist only in human´s mind – and is by the language fixed in the text)</a:t>
            </a:r>
          </a:p>
          <a:p>
            <a:pPr>
              <a:buNone/>
            </a:pPr>
            <a:endParaRPr lang="en-US" dirty="0" smtClean="0"/>
          </a:p>
          <a:p>
            <a:pPr>
              <a:buNone/>
            </a:pPr>
            <a:endParaRPr lang="en-US" dirty="0"/>
          </a:p>
        </p:txBody>
      </p:sp>
      <p:sp>
        <p:nvSpPr>
          <p:cNvPr id="111618" name="AutoShape 2" descr="data:image/jpeg;base64,/9j/4AAQSkZJRgABAQAAAQABAAD/2wBDAAkGBwgHBgkIBwgKCgkLDRYPDQwMDRsUFRAWIB0iIiAdHx8kKDQsJCYxJx8fLT0tMTU3Ojo6Iys/RD84QzQ5Ojf/2wBDAQoKCg0MDRoPDxo3JR8lNzc3Nzc3Nzc3Nzc3Nzc3Nzc3Nzc3Nzc3Nzc3Nzc3Nzc3Nzc3Nzc3Nzc3Nzc3Nzc3Nzf/wAARCADBAJADASIAAhEBAxEB/8QAHAAAAQQDAQAAAAAAAAAAAAAABwMEBQYAAQII/8QAOxAAAgEDAgQEBAMHAwQDAAAAAQIDAAQRBSEGEjFBEyJRcQcyYYEUQpEjM1KhscHRFRZiF0Ph8CRy8f/EABQBAQAAAAAAAAAAAAAAAAAAAAD/xAAUEQEAAAAAAAAAAAAAAAAAAAAA/9oADAMBAAIRAxEAPwAxsTso2Fck461tq4Y5oNc29aO+a0TWA0GdBSMj713I2KayPvQYzb1inJxSDSAbnp61n4hFxlsE9NxQOW26VsZ702M4HmJ2rYnDdGBoHOa1mkRI2cY/StiTPXagVrfauRv22pREoOfC5xWY5djvSxcKu1JbE5NBv2pWIEsuPWuYwWNOo0VSM0HDHeuSc10x3rjmHSg0elJO3KNzSepXtvp9o9zdyiOJBux/960GOMOPLzVpmtbMyW9pkjlQ+d//ALH+3SgIeucaaXprNErtczj8kO4Huapuocf6ndoUsY7e1B/M55j/AIod+PnmJ5mz35sAe/rWlvEQABA59Sdv0oLUmsaxeTFp9Xk+oj7famtzqhib9vqF28gO+VwCKZWetzmJl5wiD8sWF2/vUNq94XlxzPnuTJzE/p0oLNDxjNbFRb6lMrL+VxkGpW148nlI5plZwPlZQR/Lehc7MxxgkfWtDmHTIP0oDrofGcM/PHdyRDHyyBvL9/Q1K2HFthdtIEchVYqrndWI+vbf1rz1FczRtkOwb1Bqd0/WcWzQuFCkgn7UHofT9ShuCVjZHI6lWyBUgZBjbY1560bi+50q5jErsbd284B6CjPo94t5BFJBMXjdeZctn+dBOBsiu4+tIQ55RmnC7CgXRgtdq3MQd+tIilEY8wFBy7/WkXlVAXc4VRkk9hXLMSap/wARNWNhpPgqd5t2H/EdvuSKClfELi6XUrs20O0Cfu1z0H8R+tD6W5HQHYnfB+Y/4rm/unuJpHJyWOWPqfSmQJkcdznAxQLSzF29B6DtWo1klcLGpYk4wBV64V+Hc2rKs97J4MRwcAdv70VtB4O0XSAPAs0MgxmSQcxoAtpHButXygxwOqMPmKnFWiy+FkmAbmXBPXtijOtupXY8qfpXEsKhebxB9qAYp8NdNgxzszkjGQKWbgLR40H7AsB1IO9Xy7C/hgyuPfFItETbHmClsZ6UA11TgHSriM+DzQuvQjv9DVJ4i4RutHiWeNvFT8wHUUZL9eWNiyHmG4OcVW9SuhJDyTeYbgmgEcFyOXwpVXkPcruPqKJPwk1lke60aeQsUAkhOduXuP6UP+IbJLW+cwfu2bb6bZpbg7UfwHEthOc4L8j79jtQej4px0AI96XScbCo1SZFDJ27+tLxkjGaCTWQE7UorjmG1MUO1OI8kr70GMMb4zQO+Lurm41+Szjk2t1CHB2z1P8AUUbL66W1tZrhj5YkLk+wzXljVr176/uLpzl5pGc/c/8Av6UDV37VOcFafHfazD+IH7JGDEev0qBNWfg/mjvEK/MSML3NAfbaSNYAIlARQAoGwqQRgyBgcHvvULpNvL+EjDgZI3B7VNW8fIoBXcUDwFiqlQvTGSa0Q2eVxtXMTtzbqcClZJVOcHlJPcUDDUQDFyjYE1y8f/xAAu4XY4rV6WMyoRkHfIp5IVWAK2BtmgpesGSNXdiSSMAVRdTvHL8o3zsaIHE0saQkAgtjO9Dq/uoUSU8oMjHC4oKvrUqSycpHb+lQqN4F8jKfkcMp9t6d3Tl7shjjemFyT4zAncdaD0zpFzFd2UM0RyrqD+tP0xnpVD+F+pC54fhVmJeJvDIPbFX1SBjagXVds0rHjI96QDUpGfMM+tBA8cytHwnqzIcEWzjI9q81cp589q9NcS25vtD1C1UZaW3dQPU4rzhqFuLa5kizsp6/TrQNF3OT3osfCPh9Z5X1C6QFU2QGhbYw/iLlUzgE16Q4PsY9N0K3jGxK8xNBJTziAbADHQ1F3/EsVipeRXx2yMb014k1KW3INtbyTSkHkCLzY9gO9Ui/0DjLUEaaW5hgWTpCzjKg9j6GgtR+Jtnb5IZW+lI/9TdPvnCMjQ4/MTsaEmqabqulyFLyCJx/EuGz96YQF5ZlVFYEnAGNqA4afxGdRuuW0/bBRzu5OFQfU9vaub7iyCXUzaLeRkJ85DbA1vg/hgWvDzJ47CaVeZ15RjOP50IuNIbix1+eGRlBAyGReXIoCbql/pl1buv+ohnYYOFzj71XF0lYrXxg3jIDscdKHKXDruJnFPoNcvoByxXTgDtmg715VS6LwlcHry9Kh3OWJNP7mc3ZaUhec9eUYz9ajzQEb4QXrRXlzbZyrYYA0Zo9xsaBXwnVm1+RgPKkeW/WjjHIvNyqelA6UHalY18y59aQRjmlkY8w9xQMHkzXnXizlk4j1Exryp+JcBR70fDcD1IP1qm33AiajdS3NsAJGui+++QVzj9QaAZaVCYJhJKMAOo/WvQ+izJNYxCNzyhQM+u1CzRuHZr2XUBcWzCKFfFZjtg5wBRF0J1js0VByhTgAnoKCbgtRE3iKimT1P8AmuNT0SW7iZ7cxB/R4eYZp1buGULnrvmpi1ZFQ8zCgGFzwtr90/IzaXFHnGVQ7/bFPdK+HlrZyrPcsJ58g8wTlUfarnquq2GnRSTXDqiqM7mojQtbm1rnv1Xw7EsVhGN3wcE0Exb26QhVCqQO1BL4gaXHNxvBDcpmN/Kgz1yds0c7fDSkY6dKG3xetPBmtL2Ff20Uw5T9+lBUdQ0CKxtyW0WUxH/vW8Zdf5VBScH395HJdW9i8FqilvEnXwwf13P2oy8Iaot1pcLSqVfGHU9QR60hxgvi2biNmGQds0HnsxeFOVUnlG2SKbMNzipTUhyXBH5gxBpDSLBtT1a2skbla4lEYY/lz3oCV8HdLkSyu76WIeHcMERydyF64HvRQSPlx60x0TTYNJ0+CxtQfBhXlUnqfqalFFBiilogeZfcVpV6Uonzr70FedQ3zDNSGgxlZpQu55QygnuDUU1zGWAUk+1OLC+NtdLIEYgddu1BMazAkOmXCgKvjg5IwN+wNVTR5hGHR9htj3q1ajqOlPZO8kqEnonViewA9ao0JxMCmeXOTmguUMoREPUnpis1XV0060eWVwAFzuabQSqIUxgAfWqDx1cXOsX0OmWchVGIDt6ZNA2tJL3j3XzEWdNNhbMpH5vRfvU5qPxF/wBp3/8ApMmi5ggAUFDgcvbGRU7wlp9tolkllaOCBszfxMepNPdZ0uC9jLXFhFdSAYHiqDt70CGl/EXQ76x/GpMsZA80cmxQ/UUOPiHx5b6uvg2mW8+ebtUFxdw3fWV3cXVjYSwWo/eBM4X7elUxgxbzEmgIfC/GcqaiZJkAhcANjs3r96tmu60J7JsNsRtjagxYT/h5wzDMZHK49Qat888v+mEbsBsreo9aCr378987fWp/4X2v4vjW0YjKwh5f0G38zVXkclmPcVf/AIL2jya7eXWDyQ2/JzfViP8ABoDREm2OtQv+8uHxqMth+PAuIn5GAjYgMO2QN6i/iVxDNw/w7izJW5vHMKSD8gxkkfXG33oTcOXVlbSmWedUmGShkBIzv3oPQdnq+l3xC2mo2szfwpKM/p1p50kA6EEV5X1Obmu2mjwjMc+U9D65+tGv4Patc6lw20d3O00lrc+GrSHLcpAIz/Ogkm0qH8rup96xtOb8lzKPvUpy10F2oIltOl5lZZ/MPzFRn9ah2V4L94WbJDbkfrVu5aq3FYFrewTr1kG/uP8AxQTUaFLfJ3Yrk1XLiBoryS5UHZfLgfSpq0n8a2CBskjCitJp8lxdKgBG/m2zQD7UOJeIdPuo9Oh/YtckFJcbkH0pSDROLbuygvpdUlVJLwWpXxmyhJwDj3ooavwlp+r6atpeISF8ySKeV4z6qe1Rlv8ADrRohvHeFvFWTmF446dTsdifWgHGtJxXo0slg15PKroWODzAjp33qhT86ysJAQwO+fWjfe8ExrcMTf3wdhJhjcPnHUDJP60NeKOErvTbiSWBmuIeUMXJy2e9BWEbO2KuUF1arwpALqVBI7OqKd2IH9PeqYB19fanJsbz8IlyImMDEgONxkdqCV4Vh0afVZE4iuDBZmFuVwTkPtjGAaKvC2qcF6FZm10zV7cBm5neVjzOfqSBQRihuZUaSOCR1U4LKhIH6VwzOuzqR77UBM+MOr2Gpw6Sun3kFyEMpfwnDYyFxn070NQ2Acg565pMvzYxj9a0SfrQYxGTRv8AgtpctloUl5NkfjJgyKf4V2B++9DjgbhG44mvw7qU0+Fh40v8X/FfUn+VegrGCK1SGC3RUijCoiAbADGBQNlpQHamytSqtQd96rfHMJk0yN1+ZH2+4/8AFWPm+lMNbiFxp8kZHof50FN0HVgQiOwBBx13FXjTLlDynqfoe1CPVLeaxuy8RK4O+D1qU0TiYwTotwxGTvnpQGhZA8QKjOO2c7VD62l9DE0tlNg9eVulc6TrMMhjGwQjrU9LLAYCxK4IzvQB3VOJOIbOaTxMlScgsucVXtU4m1OdP2qADG/lovaibO4h/cI2PUdaquqW9jKHVoUU9MACgDlyrNI1yIyELb+9Smp39mui2dnp5bu0oY7hvSnPEl1aRTNbQBSvRuWqwPp23FAd/hjpqWXCdtIjK73bGZ2G+D0A+w/rVmntbZhmaCFs93QH+ooB8OcW6hosJtopn/Dlubkz8p+lWVeKbvUI8JeFgd8ZwRQEyfQNFuN59LsnHqYVqPn4F4Yn8zaPbDP8BZf6GqlHxLex2bpLO7ADqetIW/F2opEFjnbHbK5zQWfUtfteHZl02xsljihxhY1wBmrJDrdmsFvNPMqNJykKeuSRQlvby5v5muJ/EZz1bkNc28z/AIu2Mgm/fIAWU4+YUBXVsGlUeoq21GKbBVhv03p6koPcUD0NXEo8RWTGSwwPvSYkAzmm2l6ok3EFnaArh5MBge+CR/mgg9W0pZgQ8XmxhhjoapGpaVJZTNG67HdSe4ozDTpGTE+8ikq5Pdgev32NRWsaJDdQeDKpGPkcdVP+KAWWOsXWmsEWXKL0V+3tVmtePBGh8csdsYNVziDSJLWV45lIcHqNwRVSuC8LkKzAUBGm48tWV5OXzn8oGQBVU1ri24uw8VuPDByC2d6r7SyEbsD9qRfmPzE0HDsWJZiST3paaLwLRXfaSU+Ve4UdTUhpmmc5E9yMR9Qh7/U/So7Urj8Vdu4+UeVB9BQN87V3FM8TB43KsO42pLFObWymuWUIvKpPzHpQSFvr12mFkIlXphhVr07VLhI4pfBjVl8yo+DVbttLgjnjLSFm5QRttnNSy4ORk7jbFAUOE+Obe5cWutWkEauPLIqDHtVq1DWOGFaKKd7csCOQBB1yMUCGTkVCcjynDN6//lKwO8l1bcznadN/TzCgioby6B5YpZARtselS1k+rSOHe7eNQe7ZP6U4QRhnZeQM3Ugf39adwARsQVBK7qM9fegkre4u0jXxLqRiw/M3Ue1MNF1AyfEbRLaE+SK4Bb7jFdT3Bgs5JmKryLuf7VEfDNHvONLGcfM11z9Oirk0Ho+4tuY+Kgy35h/EP800msUuAGGCPUVKjpSTR4fmU4J6jsaCk8T8Ow3lq6jlWVd1YjFAvWtNkivHjdCrKcGvT93bx3PlbmVvTG59vWqrrvAsOsyK0UgicbPIVyMfT1NB57Syd3CRoXY7AAZzT+DRvAkDXYHOOidh70WNW4Wh4Xsna3iLltjcEbn79vah7MS8jOxOTQRWtT+BYsFOGfyg1Vj9KlNcnMt0UB8sYwPfvSVhp73LhmUiL2+b2oGqW0vgidUygPpmpiw1GGQBJAI3xyjI8v29KfRRcoK8oB6DPQCm15pUNzloSsUv16NQO/lmiJXK9BjenTurZkxn6Z3AqrkXelzKz5KqwOzEqalINbtGUrPFIpPUg5oJp0HhoHOOX0rdsyvNbDmz+1jzgf8AIU1i1C1mUGGSM4YeUnBNY1xFaz2zL5yZ41CH15h+ooJSGJShYqC3LsvN1H+KcRnmC52AOTjuPpWvAlZgxD56DCkVpI5Ng8cgX/iuMUEVxbcNb6eFV/3u3LjvUt8Hox/uqyUAeSKRjt/x/wDNVficXF5qccUUMrLGATyxnGaIHwSsJDxFcTzROgitCAWQjJZgO/0zQG53WNC7sqqoyWJwBQj4x+KMs95JpvC74iQ8st8E5iT6Rg7Y+prr4p8VXl28uhaQJRCo5bmVFPnP8IPp6+tC7T7C8tblFkgmSOTvyGguWmazqVmZXN7es028jySCTHtnOPtV04b+ItmnJa63cqgLcq3EuxyenN/mqDJBKigLG5AHZTVW4htbqW4QwW85fuFjJzQepp4YL61aKZVlhkXBHUEUIeNOB5NJdruzkDWbvyhScOpPQU1+H2ucVcM6ZaSapZz3WhT5ES4zJEAfy9wP+J+1SnH2vnWpbeGw8U2iJzZMTDLEd/bpQD06LZQP5Yw8mclnbOa7nj5nP7NUCnIA/kKfSQTRx8gikIByCYzik5YJVACwyebqBGc0EeeVZWaTHKoH3rhG52UDAyCe21Obi0nfZo5CuNwqnrTcQyoeUxuF3A8hyP5UCWooslsedV5VxkdM0wn0FHZmtmCAjPLkHH0p9ezNyughnkd1IASFifuadwWt1yIJIJQSo3MZ226dKCqz6TdxfkEnbyHNc2Jk/wBRtEk5xyzx4DZ28wq2JZTc/OYpd9x+zOc/2paHTXuL+AyWjOVlTBZD05hQekT0rkf3rKygTT5mpaH5W9qysoNJ0b3NbfoKysoNiuU/eD71lZQKf9pftWj3rKyg0OlbrKyg4PSuX+b7VlZQbTpSp6VlZQcmuX6r71lZ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11619" name="Picture 3"/>
          <p:cNvPicPr>
            <a:picLocks noChangeAspect="1" noChangeArrowheads="1"/>
          </p:cNvPicPr>
          <p:nvPr/>
        </p:nvPicPr>
        <p:blipFill>
          <a:blip r:embed="rId2"/>
          <a:srcRect/>
          <a:stretch>
            <a:fillRect/>
          </a:stretch>
        </p:blipFill>
        <p:spPr bwMode="auto">
          <a:xfrm>
            <a:off x="7000892" y="1112016"/>
            <a:ext cx="1714512" cy="22979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a:xfrm>
            <a:off x="0" y="1357298"/>
            <a:ext cx="9144000" cy="4525963"/>
          </a:xfrm>
        </p:spPr>
        <p:txBody>
          <a:bodyPr>
            <a:noAutofit/>
          </a:bodyPr>
          <a:lstStyle/>
          <a:p>
            <a:pPr>
              <a:buNone/>
            </a:pPr>
            <a:r>
              <a:rPr lang="en-US" sz="2800" b="1" dirty="0" smtClean="0"/>
              <a:t>Political symbolism</a:t>
            </a:r>
          </a:p>
          <a:p>
            <a:pPr>
              <a:buNone/>
            </a:pPr>
            <a:r>
              <a:rPr lang="en-US" sz="2800" dirty="0" smtClean="0"/>
              <a:t>Political symbols : what nature do have: peace, war, friendship, democracy, freedom?</a:t>
            </a:r>
          </a:p>
          <a:p>
            <a:pPr>
              <a:buNone/>
            </a:pPr>
            <a:r>
              <a:rPr lang="en-US" sz="2800" dirty="0" smtClean="0"/>
              <a:t>Meaning of Conventions are not uniform and </a:t>
            </a:r>
            <a:r>
              <a:rPr lang="en-US" sz="2800" dirty="0" err="1" smtClean="0"/>
              <a:t>thats</a:t>
            </a:r>
            <a:r>
              <a:rPr lang="en-US" sz="2800" dirty="0" smtClean="0"/>
              <a:t> why their acceptance is not absolute (it is prevented by the interpretation of symbols)</a:t>
            </a:r>
          </a:p>
          <a:p>
            <a:pPr>
              <a:buNone/>
            </a:pPr>
            <a:r>
              <a:rPr lang="en-US" sz="2800" dirty="0" smtClean="0"/>
              <a:t>Form has social character, not content</a:t>
            </a:r>
          </a:p>
          <a:p>
            <a:pPr>
              <a:buNone/>
            </a:pPr>
            <a:r>
              <a:rPr lang="en-US" sz="2800" dirty="0" smtClean="0"/>
              <a:t>Magnificence of baroque church is not given by the stone, from which it is constructed, but by the feeling of smallness, fear of heights and depths an</a:t>
            </a:r>
            <a:r>
              <a:rPr lang="cs-CZ" sz="2800" dirty="0" smtClean="0"/>
              <a:t>d</a:t>
            </a:r>
            <a:r>
              <a:rPr lang="en-US" sz="2800" dirty="0" smtClean="0"/>
              <a:t> straggled walls. Magnificence is impression from symbols.</a:t>
            </a:r>
          </a:p>
          <a:p>
            <a:pPr>
              <a:buNone/>
            </a:pPr>
            <a:r>
              <a:rPr lang="en-US" sz="2800" dirty="0" smtClean="0"/>
              <a:t>Feeling of national pride by the sound of national anthem, by the look at symbol of the state, memorial…</a:t>
            </a:r>
            <a:endParaRPr lang="en-US" sz="2800" dirty="0"/>
          </a:p>
        </p:txBody>
      </p:sp>
      <p:sp>
        <p:nvSpPr>
          <p:cNvPr id="111618" name="AutoShape 2" descr="data:image/jpeg;base64,/9j/4AAQSkZJRgABAQAAAQABAAD/2wBDAAkGBwgHBgkIBwgKCgkLDRYPDQwMDRsUFRAWIB0iIiAdHx8kKDQsJCYxJx8fLT0tMTU3Ojo6Iys/RD84QzQ5Ojf/2wBDAQoKCg0MDRoPDxo3JR8lNzc3Nzc3Nzc3Nzc3Nzc3Nzc3Nzc3Nzc3Nzc3Nzc3Nzc3Nzc3Nzc3Nzc3Nzc3Nzc3Nzf/wAARCADBAJADASIAAhEBAxEB/8QAHAAAAQQDAQAAAAAAAAAAAAAABwMEBQYAAQII/8QAOxAAAgEDAgQEBAMHAwQDAAAAAQIDAAQRBSEGEjFBEyJRcQcyYYEUQpEjM1KhscHRFRZiF0Ph8CRy8f/EABQBAQAAAAAAAAAAAAAAAAAAAAD/xAAUEQEAAAAAAAAAAAAAAAAAAAAA/9oADAMBAAIRAxEAPwAxsTso2Fck461tq4Y5oNc29aO+a0TWA0GdBSMj713I2KayPvQYzb1inJxSDSAbnp61n4hFxlsE9NxQOW26VsZ702M4HmJ2rYnDdGBoHOa1mkRI2cY/StiTPXagVrfauRv22pREoOfC5xWY5djvSxcKu1JbE5NBv2pWIEsuPWuYwWNOo0VSM0HDHeuSc10x3rjmHSg0elJO3KNzSepXtvp9o9zdyiOJBux/960GOMOPLzVpmtbMyW9pkjlQ+d//ALH+3SgIeucaaXprNErtczj8kO4Huapuocf6ndoUsY7e1B/M55j/AIod+PnmJ5mz35sAe/rWlvEQABA59Sdv0oLUmsaxeTFp9Xk+oj7famtzqhib9vqF28gO+VwCKZWetzmJl5wiD8sWF2/vUNq94XlxzPnuTJzE/p0oLNDxjNbFRb6lMrL+VxkGpW148nlI5plZwPlZQR/Lehc7MxxgkfWtDmHTIP0oDrofGcM/PHdyRDHyyBvL9/Q1K2HFthdtIEchVYqrndWI+vbf1rz1FczRtkOwb1Bqd0/WcWzQuFCkgn7UHofT9ShuCVjZHI6lWyBUgZBjbY1560bi+50q5jErsbd284B6CjPo94t5BFJBMXjdeZctn+dBOBsiu4+tIQ55RmnC7CgXRgtdq3MQd+tIilEY8wFBy7/WkXlVAXc4VRkk9hXLMSap/wARNWNhpPgqd5t2H/EdvuSKClfELi6XUrs20O0Cfu1z0H8R+tD6W5HQHYnfB+Y/4rm/unuJpHJyWOWPqfSmQJkcdznAxQLSzF29B6DtWo1klcLGpYk4wBV64V+Hc2rKs97J4MRwcAdv70VtB4O0XSAPAs0MgxmSQcxoAtpHButXygxwOqMPmKnFWiy+FkmAbmXBPXtijOtupXY8qfpXEsKhebxB9qAYp8NdNgxzszkjGQKWbgLR40H7AsB1IO9Xy7C/hgyuPfFItETbHmClsZ6UA11TgHSriM+DzQuvQjv9DVJ4i4RutHiWeNvFT8wHUUZL9eWNiyHmG4OcVW9SuhJDyTeYbgmgEcFyOXwpVXkPcruPqKJPwk1lke60aeQsUAkhOduXuP6UP+IbJLW+cwfu2bb6bZpbg7UfwHEthOc4L8j79jtQej4px0AI96XScbCo1SZFDJ27+tLxkjGaCTWQE7UorjmG1MUO1OI8kr70GMMb4zQO+Lurm41+Szjk2t1CHB2z1P8AUUbL66W1tZrhj5YkLk+wzXljVr176/uLpzl5pGc/c/8Av6UDV37VOcFafHfazD+IH7JGDEev0qBNWfg/mjvEK/MSML3NAfbaSNYAIlARQAoGwqQRgyBgcHvvULpNvL+EjDgZI3B7VNW8fIoBXcUDwFiqlQvTGSa0Q2eVxtXMTtzbqcClZJVOcHlJPcUDDUQDFyjYE1y8f/xAAu4XY4rV6WMyoRkHfIp5IVWAK2BtmgpesGSNXdiSSMAVRdTvHL8o3zsaIHE0saQkAgtjO9Dq/uoUSU8oMjHC4oKvrUqSycpHb+lQqN4F8jKfkcMp9t6d3Tl7shjjemFyT4zAncdaD0zpFzFd2UM0RyrqD+tP0xnpVD+F+pC54fhVmJeJvDIPbFX1SBjagXVds0rHjI96QDUpGfMM+tBA8cytHwnqzIcEWzjI9q81cp589q9NcS25vtD1C1UZaW3dQPU4rzhqFuLa5kizsp6/TrQNF3OT3osfCPh9Z5X1C6QFU2QGhbYw/iLlUzgE16Q4PsY9N0K3jGxK8xNBJTziAbADHQ1F3/EsVipeRXx2yMb014k1KW3INtbyTSkHkCLzY9gO9Ui/0DjLUEaaW5hgWTpCzjKg9j6GgtR+Jtnb5IZW+lI/9TdPvnCMjQ4/MTsaEmqabqulyFLyCJx/EuGz96YQF5ZlVFYEnAGNqA4afxGdRuuW0/bBRzu5OFQfU9vaub7iyCXUzaLeRkJ85DbA1vg/hgWvDzJ47CaVeZ15RjOP50IuNIbix1+eGRlBAyGReXIoCbql/pl1buv+ohnYYOFzj71XF0lYrXxg3jIDscdKHKXDruJnFPoNcvoByxXTgDtmg715VS6LwlcHry9Kh3OWJNP7mc3ZaUhec9eUYz9ajzQEb4QXrRXlzbZyrYYA0Zo9xsaBXwnVm1+RgPKkeW/WjjHIvNyqelA6UHalY18y59aQRjmlkY8w9xQMHkzXnXizlk4j1Exryp+JcBR70fDcD1IP1qm33AiajdS3NsAJGui+++QVzj9QaAZaVCYJhJKMAOo/WvQ+izJNYxCNzyhQM+u1CzRuHZr2XUBcWzCKFfFZjtg5wBRF0J1js0VByhTgAnoKCbgtRE3iKimT1P8AmuNT0SW7iZ7cxB/R4eYZp1buGULnrvmpi1ZFQ8zCgGFzwtr90/IzaXFHnGVQ7/bFPdK+HlrZyrPcsJ58g8wTlUfarnquq2GnRSTXDqiqM7mojQtbm1rnv1Xw7EsVhGN3wcE0Exb26QhVCqQO1BL4gaXHNxvBDcpmN/Kgz1yds0c7fDSkY6dKG3xetPBmtL2Ff20Uw5T9+lBUdQ0CKxtyW0WUxH/vW8Zdf5VBScH395HJdW9i8FqilvEnXwwf13P2oy8Iaot1pcLSqVfGHU9QR60hxgvi2biNmGQds0HnsxeFOVUnlG2SKbMNzipTUhyXBH5gxBpDSLBtT1a2skbla4lEYY/lz3oCV8HdLkSyu76WIeHcMERydyF64HvRQSPlx60x0TTYNJ0+CxtQfBhXlUnqfqalFFBiilogeZfcVpV6Uonzr70FedQ3zDNSGgxlZpQu55QygnuDUU1zGWAUk+1OLC+NtdLIEYgddu1BMazAkOmXCgKvjg5IwN+wNVTR5hGHR9htj3q1ajqOlPZO8kqEnonViewA9ao0JxMCmeXOTmguUMoREPUnpis1XV0060eWVwAFzuabQSqIUxgAfWqDx1cXOsX0OmWchVGIDt6ZNA2tJL3j3XzEWdNNhbMpH5vRfvU5qPxF/wBp3/8ApMmi5ggAUFDgcvbGRU7wlp9tolkllaOCBszfxMepNPdZ0uC9jLXFhFdSAYHiqDt70CGl/EXQ76x/GpMsZA80cmxQ/UUOPiHx5b6uvg2mW8+ebtUFxdw3fWV3cXVjYSwWo/eBM4X7elUxgxbzEmgIfC/GcqaiZJkAhcANjs3r96tmu60J7JsNsRtjagxYT/h5wzDMZHK49Qat888v+mEbsBsreo9aCr378987fWp/4X2v4vjW0YjKwh5f0G38zVXkclmPcVf/AIL2jya7eXWDyQ2/JzfViP8ABoDREm2OtQv+8uHxqMth+PAuIn5GAjYgMO2QN6i/iVxDNw/w7izJW5vHMKSD8gxkkfXG33oTcOXVlbSmWedUmGShkBIzv3oPQdnq+l3xC2mo2szfwpKM/p1p50kA6EEV5X1Obmu2mjwjMc+U9D65+tGv4Patc6lw20d3O00lrc+GrSHLcpAIz/Ogkm0qH8rup96xtOb8lzKPvUpy10F2oIltOl5lZZ/MPzFRn9ah2V4L94WbJDbkfrVu5aq3FYFrewTr1kG/uP8AxQTUaFLfJ3Yrk1XLiBoryS5UHZfLgfSpq0n8a2CBskjCitJp8lxdKgBG/m2zQD7UOJeIdPuo9Oh/YtckFJcbkH0pSDROLbuygvpdUlVJLwWpXxmyhJwDj3ooavwlp+r6atpeISF8ySKeV4z6qe1Rlv8ADrRohvHeFvFWTmF446dTsdifWgHGtJxXo0slg15PKroWODzAjp33qhT86ysJAQwO+fWjfe8ExrcMTf3wdhJhjcPnHUDJP60NeKOErvTbiSWBmuIeUMXJy2e9BWEbO2KuUF1arwpALqVBI7OqKd2IH9PeqYB19fanJsbz8IlyImMDEgONxkdqCV4Vh0afVZE4iuDBZmFuVwTkPtjGAaKvC2qcF6FZm10zV7cBm5neVjzOfqSBQRihuZUaSOCR1U4LKhIH6VwzOuzqR77UBM+MOr2Gpw6Sun3kFyEMpfwnDYyFxn070NQ2Acg565pMvzYxj9a0SfrQYxGTRv8AgtpctloUl5NkfjJgyKf4V2B++9DjgbhG44mvw7qU0+Fh40v8X/FfUn+VegrGCK1SGC3RUijCoiAbADGBQNlpQHamytSqtQd96rfHMJk0yN1+ZH2+4/8AFWPm+lMNbiFxp8kZHof50FN0HVgQiOwBBx13FXjTLlDynqfoe1CPVLeaxuy8RK4O+D1qU0TiYwTotwxGTvnpQGhZA8QKjOO2c7VD62l9DE0tlNg9eVulc6TrMMhjGwQjrU9LLAYCxK4IzvQB3VOJOIbOaTxMlScgsucVXtU4m1OdP2qADG/lovaibO4h/cI2PUdaquqW9jKHVoUU9MACgDlyrNI1yIyELb+9Smp39mui2dnp5bu0oY7hvSnPEl1aRTNbQBSvRuWqwPp23FAd/hjpqWXCdtIjK73bGZ2G+D0A+w/rVmntbZhmaCFs93QH+ooB8OcW6hosJtopn/Dlubkz8p+lWVeKbvUI8JeFgd8ZwRQEyfQNFuN59LsnHqYVqPn4F4Yn8zaPbDP8BZf6GqlHxLex2bpLO7ADqetIW/F2opEFjnbHbK5zQWfUtfteHZl02xsljihxhY1wBmrJDrdmsFvNPMqNJykKeuSRQlvby5v5muJ/EZz1bkNc28z/AIu2Mgm/fIAWU4+YUBXVsGlUeoq21GKbBVhv03p6koPcUD0NXEo8RWTGSwwPvSYkAzmm2l6ok3EFnaArh5MBge+CR/mgg9W0pZgQ8XmxhhjoapGpaVJZTNG67HdSe4ozDTpGTE+8ikq5Pdgev32NRWsaJDdQeDKpGPkcdVP+KAWWOsXWmsEWXKL0V+3tVmtePBGh8csdsYNVziDSJLWV45lIcHqNwRVSuC8LkKzAUBGm48tWV5OXzn8oGQBVU1ri24uw8VuPDByC2d6r7SyEbsD9qRfmPzE0HDsWJZiST3paaLwLRXfaSU+Ve4UdTUhpmmc5E9yMR9Qh7/U/So7Urj8Vdu4+UeVB9BQN87V3FM8TB43KsO42pLFObWymuWUIvKpPzHpQSFvr12mFkIlXphhVr07VLhI4pfBjVl8yo+DVbttLgjnjLSFm5QRttnNSy4ORk7jbFAUOE+Obe5cWutWkEauPLIqDHtVq1DWOGFaKKd7csCOQBB1yMUCGTkVCcjynDN6//lKwO8l1bcznadN/TzCgioby6B5YpZARtselS1k+rSOHe7eNQe7ZP6U4QRhnZeQM3Ugf39adwARsQVBK7qM9fegkre4u0jXxLqRiw/M3Ue1MNF1AyfEbRLaE+SK4Bb7jFdT3Bgs5JmKryLuf7VEfDNHvONLGcfM11z9Oirk0Ho+4tuY+Kgy35h/EP800msUuAGGCPUVKjpSTR4fmU4J6jsaCk8T8Ow3lq6jlWVd1YjFAvWtNkivHjdCrKcGvT93bx3PlbmVvTG59vWqrrvAsOsyK0UgicbPIVyMfT1NB57Syd3CRoXY7AAZzT+DRvAkDXYHOOidh70WNW4Wh4Xsna3iLltjcEbn79vah7MS8jOxOTQRWtT+BYsFOGfyg1Vj9KlNcnMt0UB8sYwPfvSVhp73LhmUiL2+b2oGqW0vgidUygPpmpiw1GGQBJAI3xyjI8v29KfRRcoK8oB6DPQCm15pUNzloSsUv16NQO/lmiJXK9BjenTurZkxn6Z3AqrkXelzKz5KqwOzEqalINbtGUrPFIpPUg5oJp0HhoHOOX0rdsyvNbDmz+1jzgf8AIU1i1C1mUGGSM4YeUnBNY1xFaz2zL5yZ41CH15h+ooJSGJShYqC3LsvN1H+KcRnmC52AOTjuPpWvAlZgxD56DCkVpI5Ng8cgX/iuMUEVxbcNb6eFV/3u3LjvUt8Hox/uqyUAeSKRjt/x/wDNVficXF5qccUUMrLGATyxnGaIHwSsJDxFcTzROgitCAWQjJZgO/0zQG53WNC7sqqoyWJwBQj4x+KMs95JpvC74iQ8st8E5iT6Rg7Y+prr4p8VXl28uhaQJRCo5bmVFPnP8IPp6+tC7T7C8tblFkgmSOTvyGguWmazqVmZXN7es028jySCTHtnOPtV04b+ItmnJa63cqgLcq3EuxyenN/mqDJBKigLG5AHZTVW4htbqW4QwW85fuFjJzQepp4YL61aKZVlhkXBHUEUIeNOB5NJdruzkDWbvyhScOpPQU1+H2ucVcM6ZaSapZz3WhT5ES4zJEAfy9wP+J+1SnH2vnWpbeGw8U2iJzZMTDLEd/bpQD06LZQP5Yw8mclnbOa7nj5nP7NUCnIA/kKfSQTRx8gikIByCYzik5YJVACwyebqBGc0EeeVZWaTHKoH3rhG52UDAyCe21Obi0nfZo5CuNwqnrTcQyoeUxuF3A8hyP5UCWooslsedV5VxkdM0wn0FHZmtmCAjPLkHH0p9ezNyughnkd1IASFifuadwWt1yIJIJQSo3MZ226dKCqz6TdxfkEnbyHNc2Jk/wBRtEk5xyzx4DZ28wq2JZTc/OYpd9x+zOc/2paHTXuL+AyWjOVlTBZD05hQekT0rkf3rKygTT5mpaH5W9qysoNJ0b3NbfoKysoNiuU/eD71lZQKf9pftWj3rKyg0OlbrKyg4PSuX+b7VlZQbTpSp6VlZQcmuX6r71lZ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a:xfrm>
            <a:off x="500034" y="1357298"/>
            <a:ext cx="8229600" cy="4525963"/>
          </a:xfrm>
        </p:spPr>
        <p:txBody>
          <a:bodyPr>
            <a:normAutofit lnSpcReduction="10000"/>
          </a:bodyPr>
          <a:lstStyle/>
          <a:p>
            <a:pPr>
              <a:buNone/>
            </a:pPr>
            <a:r>
              <a:rPr lang="en-US" sz="2400" b="1" dirty="0" smtClean="0"/>
              <a:t>Political symbolism</a:t>
            </a:r>
          </a:p>
          <a:p>
            <a:pPr>
              <a:buNone/>
            </a:pPr>
            <a:r>
              <a:rPr lang="en-US" sz="2400" dirty="0" smtClean="0"/>
              <a:t>H. </a:t>
            </a:r>
            <a:r>
              <a:rPr lang="en-US" sz="2400" dirty="0" err="1" smtClean="0"/>
              <a:t>Pross</a:t>
            </a:r>
            <a:r>
              <a:rPr lang="en-US" sz="2400" dirty="0" smtClean="0"/>
              <a:t> „</a:t>
            </a:r>
            <a:r>
              <a:rPr lang="en-US" sz="2400" dirty="0" err="1" smtClean="0"/>
              <a:t>Politische</a:t>
            </a:r>
            <a:r>
              <a:rPr lang="en-US" sz="2400" dirty="0" smtClean="0"/>
              <a:t> </a:t>
            </a:r>
            <a:r>
              <a:rPr lang="en-US" sz="2400" dirty="0" err="1" smtClean="0"/>
              <a:t>Symbolik</a:t>
            </a:r>
            <a:r>
              <a:rPr lang="en-US" sz="2400" dirty="0" smtClean="0"/>
              <a:t>“, 1974</a:t>
            </a:r>
          </a:p>
          <a:p>
            <a:pPr>
              <a:buNone/>
            </a:pPr>
            <a:r>
              <a:rPr lang="en-US" sz="2400" b="1" dirty="0" smtClean="0"/>
              <a:t>Reduction of symbolic system</a:t>
            </a:r>
          </a:p>
          <a:p>
            <a:pPr>
              <a:buNone/>
            </a:pPr>
            <a:r>
              <a:rPr lang="en-US" sz="2400" dirty="0" smtClean="0"/>
              <a:t>Reduction of number of combinations of symbolic meanings to the types, stereotypes, which meanings we have fixed, without necessity they interpret again. </a:t>
            </a:r>
          </a:p>
          <a:p>
            <a:pPr>
              <a:buNone/>
            </a:pPr>
            <a:r>
              <a:rPr lang="en-US" sz="2400" dirty="0" smtClean="0"/>
              <a:t>Simplified communication by those symbols (e.g. Language castes – slang, argot)</a:t>
            </a:r>
          </a:p>
          <a:p>
            <a:pPr>
              <a:buNone/>
            </a:pPr>
            <a:r>
              <a:rPr lang="en-US" sz="2400" b="1" dirty="0" smtClean="0"/>
              <a:t>Categories of simplified communication:</a:t>
            </a:r>
          </a:p>
          <a:p>
            <a:pPr>
              <a:buNone/>
            </a:pPr>
            <a:r>
              <a:rPr lang="en-US" sz="2400" dirty="0" smtClean="0"/>
              <a:t>externality – superficiality, inwardness – taciturnity, simplification – impoverishment, openness - relativity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a:xfrm>
            <a:off x="500034" y="1357298"/>
            <a:ext cx="8229600" cy="4525963"/>
          </a:xfrm>
        </p:spPr>
        <p:txBody>
          <a:bodyPr>
            <a:normAutofit fontScale="92500" lnSpcReduction="20000"/>
          </a:bodyPr>
          <a:lstStyle/>
          <a:p>
            <a:pPr>
              <a:buNone/>
            </a:pPr>
            <a:r>
              <a:rPr lang="en-US" sz="2400" b="1" dirty="0" smtClean="0"/>
              <a:t>Political metaphor</a:t>
            </a:r>
          </a:p>
          <a:p>
            <a:pPr>
              <a:buNone/>
            </a:pPr>
            <a:r>
              <a:rPr lang="en-US" sz="2400" dirty="0" smtClean="0"/>
              <a:t>Symbolical designation with transfer of meaning – often used in ideological texts</a:t>
            </a:r>
          </a:p>
          <a:p>
            <a:pPr>
              <a:buNone/>
            </a:pPr>
            <a:r>
              <a:rPr lang="en-US" sz="2400" dirty="0" smtClean="0"/>
              <a:t>It is economical (simplification), it is external and relative (bigger freedom of  interpretation of meaning than non metaphorical statement)</a:t>
            </a:r>
          </a:p>
          <a:p>
            <a:pPr>
              <a:buNone/>
            </a:pPr>
            <a:endParaRPr lang="en-US" sz="2400" dirty="0" smtClean="0"/>
          </a:p>
          <a:p>
            <a:pPr>
              <a:buNone/>
            </a:pPr>
            <a:r>
              <a:rPr lang="en-US" sz="2400" dirty="0" err="1" smtClean="0"/>
              <a:t>Karaulov</a:t>
            </a:r>
            <a:r>
              <a:rPr lang="en-US" sz="2400" dirty="0" smtClean="0"/>
              <a:t>, N.J. Political Metaphor, Helsinki, 1991</a:t>
            </a:r>
          </a:p>
          <a:p>
            <a:pPr>
              <a:buNone/>
            </a:pPr>
            <a:endParaRPr lang="en-US" sz="2400" dirty="0" smtClean="0"/>
          </a:p>
          <a:p>
            <a:pPr>
              <a:buNone/>
            </a:pPr>
            <a:r>
              <a:rPr lang="en-US" sz="2400" dirty="0" smtClean="0"/>
              <a:t>Method of research of presence of metaphor in the political text. Understanding their sense in context of ideological conception and critical revealing of ideological distortion of reality with help of hermeneutic interpretation their functioning for achievement of  ideological manipulation of sense.</a:t>
            </a:r>
          </a:p>
          <a:p>
            <a:pPr>
              <a:buNone/>
            </a:pPr>
            <a:endParaRPr lang="en-US" sz="24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p:cNvPicPr>
            <a:picLocks noChangeAspect="1" noChangeArrowheads="1"/>
          </p:cNvPicPr>
          <p:nvPr/>
        </p:nvPicPr>
        <p:blipFill>
          <a:blip r:embed="rId2"/>
          <a:srcRect/>
          <a:stretch>
            <a:fillRect/>
          </a:stretch>
        </p:blipFill>
        <p:spPr bwMode="auto">
          <a:xfrm>
            <a:off x="357158" y="1142984"/>
            <a:ext cx="8358214" cy="4897391"/>
          </a:xfrm>
          <a:prstGeom prst="rect">
            <a:avLst/>
          </a:prstGeom>
          <a:noFill/>
          <a:ln w="9525">
            <a:noFill/>
            <a:miter lim="800000"/>
            <a:headEnd/>
            <a:tailEnd/>
          </a:ln>
          <a:effectLst/>
        </p:spPr>
      </p:pic>
      <p:sp>
        <p:nvSpPr>
          <p:cNvPr id="3" name="TextovéPole 2"/>
          <p:cNvSpPr txBox="1"/>
          <p:nvPr/>
        </p:nvSpPr>
        <p:spPr>
          <a:xfrm>
            <a:off x="1583726" y="32927"/>
            <a:ext cx="5868594" cy="954107"/>
          </a:xfrm>
          <a:prstGeom prst="rect">
            <a:avLst/>
          </a:prstGeom>
          <a:noFill/>
        </p:spPr>
        <p:txBody>
          <a:bodyPr wrap="none" rtlCol="0">
            <a:spAutoFit/>
          </a:bodyPr>
          <a:lstStyle/>
          <a:p>
            <a:pPr algn="ctr"/>
            <a:r>
              <a:rPr lang="en-US" sz="2800" dirty="0" smtClean="0"/>
              <a:t>Software of the Text analysis : </a:t>
            </a:r>
          </a:p>
          <a:p>
            <a:pPr algn="ctr"/>
            <a:r>
              <a:rPr lang="en-US" sz="2800" dirty="0" smtClean="0"/>
              <a:t>ČNK: Dictionary of communist totality</a:t>
            </a:r>
            <a:endParaRPr lang="en-US" sz="2800" dirty="0"/>
          </a:p>
        </p:txBody>
      </p:sp>
      <p:sp>
        <p:nvSpPr>
          <p:cNvPr id="4" name="TextovéPole 3"/>
          <p:cNvSpPr txBox="1"/>
          <p:nvPr/>
        </p:nvSpPr>
        <p:spPr>
          <a:xfrm>
            <a:off x="285720" y="6215082"/>
            <a:ext cx="2163734" cy="369332"/>
          </a:xfrm>
          <a:prstGeom prst="rect">
            <a:avLst/>
          </a:prstGeom>
          <a:noFill/>
        </p:spPr>
        <p:txBody>
          <a:bodyPr wrap="none" rtlCol="0">
            <a:spAutoFit/>
          </a:bodyPr>
          <a:lstStyle/>
          <a:p>
            <a:r>
              <a:rPr lang="cs-CZ" dirty="0" smtClean="0"/>
              <a:t>F. Čermák a kol, 2010</a:t>
            </a:r>
            <a:endParaRPr lang="cs-CZ"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a:t> </a:t>
            </a:r>
            <a:r>
              <a:rPr lang="en-US" dirty="0"/>
              <a:t>Text reproduction of ideology</a:t>
            </a:r>
            <a:endParaRPr lang="cs-CZ" dirty="0"/>
          </a:p>
        </p:txBody>
      </p:sp>
      <p:sp>
        <p:nvSpPr>
          <p:cNvPr id="3" name="Zástupný symbol pro obsah 2"/>
          <p:cNvSpPr>
            <a:spLocks noGrp="1"/>
          </p:cNvSpPr>
          <p:nvPr>
            <p:ph idx="1"/>
          </p:nvPr>
        </p:nvSpPr>
        <p:spPr>
          <a:xfrm>
            <a:off x="457200" y="3475069"/>
            <a:ext cx="8229600" cy="4525963"/>
          </a:xfrm>
        </p:spPr>
        <p:txBody>
          <a:bodyPr>
            <a:normAutofit/>
          </a:bodyPr>
          <a:lstStyle/>
          <a:p>
            <a:pPr>
              <a:buNone/>
            </a:pPr>
            <a:r>
              <a:rPr lang="en-US" dirty="0" smtClean="0"/>
              <a:t>Political metaphor.</a:t>
            </a:r>
          </a:p>
          <a:p>
            <a:pPr>
              <a:buNone/>
            </a:pPr>
            <a:r>
              <a:rPr lang="en-US" dirty="0" smtClean="0"/>
              <a:t>Conclusions of XXVII. congress KSČ, 1987</a:t>
            </a:r>
          </a:p>
          <a:p>
            <a:pPr>
              <a:buNone/>
            </a:pPr>
            <a:r>
              <a:rPr lang="en-US" dirty="0" smtClean="0"/>
              <a:t>Address of general secretary ÚV KSČ </a:t>
            </a:r>
          </a:p>
          <a:p>
            <a:pPr>
              <a:buNone/>
            </a:pPr>
            <a:r>
              <a:rPr lang="en-US" dirty="0" smtClean="0"/>
              <a:t>s. </a:t>
            </a:r>
            <a:r>
              <a:rPr lang="en-US" dirty="0" err="1" smtClean="0"/>
              <a:t>Gustáv</a:t>
            </a:r>
            <a:r>
              <a:rPr lang="en-US" dirty="0" smtClean="0"/>
              <a:t> </a:t>
            </a:r>
            <a:r>
              <a:rPr lang="en-US" dirty="0" err="1" smtClean="0"/>
              <a:t>Husák</a:t>
            </a:r>
            <a:endParaRPr lang="en-US" dirty="0" smtClean="0"/>
          </a:p>
          <a:p>
            <a:pPr>
              <a:buNone/>
            </a:pPr>
            <a:r>
              <a:rPr lang="en-US" dirty="0" smtClean="0"/>
              <a:t>Use of  metaphorical  means in the phrases</a:t>
            </a:r>
          </a:p>
          <a:p>
            <a:endParaRPr lang="en-US" dirty="0" smtClean="0"/>
          </a:p>
          <a:p>
            <a:endParaRPr lang="en-US" dirty="0"/>
          </a:p>
        </p:txBody>
      </p:sp>
      <p:pic>
        <p:nvPicPr>
          <p:cNvPr id="25602" name="Picture 2" descr="http://upload.wikimedia.org/wikipedia/commons/b/b0/Gust%C3%A1v_Hus%C3%A1k_-_o%C5%99%C3%ADznuto.JPG"/>
          <p:cNvPicPr>
            <a:picLocks noChangeAspect="1" noChangeArrowheads="1"/>
          </p:cNvPicPr>
          <p:nvPr/>
        </p:nvPicPr>
        <p:blipFill>
          <a:blip r:embed="rId2"/>
          <a:srcRect/>
          <a:stretch>
            <a:fillRect/>
          </a:stretch>
        </p:blipFill>
        <p:spPr bwMode="auto">
          <a:xfrm>
            <a:off x="6849183" y="1214422"/>
            <a:ext cx="2294817" cy="2990842"/>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a:t> </a:t>
            </a:r>
            <a:r>
              <a:rPr lang="en-US" dirty="0"/>
              <a:t>Text reproduction of ideology</a:t>
            </a:r>
            <a:endParaRPr lang="cs-CZ" dirty="0"/>
          </a:p>
        </p:txBody>
      </p:sp>
      <p:sp>
        <p:nvSpPr>
          <p:cNvPr id="3" name="Zástupný symbol pro obsah 2"/>
          <p:cNvSpPr>
            <a:spLocks noGrp="1"/>
          </p:cNvSpPr>
          <p:nvPr>
            <p:ph idx="1"/>
          </p:nvPr>
        </p:nvSpPr>
        <p:spPr/>
        <p:txBody>
          <a:bodyPr>
            <a:normAutofit/>
          </a:bodyPr>
          <a:lstStyle/>
          <a:p>
            <a:pPr>
              <a:buNone/>
            </a:pPr>
            <a:r>
              <a:rPr lang="en-US" b="1" dirty="0" smtClean="0"/>
              <a:t>Politic metaphor.</a:t>
            </a:r>
          </a:p>
          <a:p>
            <a:pPr>
              <a:buNone/>
            </a:pPr>
            <a:r>
              <a:rPr lang="en-US" dirty="0" smtClean="0"/>
              <a:t>Conclusions of XXVII. congress KSČ, 1987</a:t>
            </a:r>
          </a:p>
          <a:p>
            <a:pPr>
              <a:buNone/>
            </a:pPr>
            <a:r>
              <a:rPr lang="en-US" dirty="0" smtClean="0"/>
              <a:t>Area of metaphor: </a:t>
            </a:r>
            <a:r>
              <a:rPr lang="en-US" b="1" dirty="0" smtClean="0"/>
              <a:t>militarism</a:t>
            </a:r>
          </a:p>
          <a:p>
            <a:pPr>
              <a:buNone/>
            </a:pPr>
            <a:r>
              <a:rPr lang="en-US" b="1" i="1" dirty="0" smtClean="0"/>
              <a:t>Match </a:t>
            </a:r>
            <a:r>
              <a:rPr lang="en-US" dirty="0" smtClean="0"/>
              <a:t>– peacemaking action, revolutionary action</a:t>
            </a:r>
          </a:p>
          <a:p>
            <a:pPr>
              <a:buNone/>
            </a:pPr>
            <a:r>
              <a:rPr lang="en-US" b="1" i="1" dirty="0" smtClean="0"/>
              <a:t>Front</a:t>
            </a:r>
            <a:r>
              <a:rPr lang="en-US" dirty="0" smtClean="0"/>
              <a:t> – ideological area, social, propagandistic,  journalistic, cultural, educational, artistically, work area</a:t>
            </a:r>
          </a:p>
          <a:p>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a:t> </a:t>
            </a:r>
            <a:r>
              <a:rPr lang="en-US" dirty="0"/>
              <a:t>Text reproduction of ideology</a:t>
            </a:r>
            <a:endParaRPr lang="cs-CZ" dirty="0"/>
          </a:p>
        </p:txBody>
      </p:sp>
      <p:sp>
        <p:nvSpPr>
          <p:cNvPr id="3" name="Zástupný symbol pro obsah 2"/>
          <p:cNvSpPr>
            <a:spLocks noGrp="1"/>
          </p:cNvSpPr>
          <p:nvPr>
            <p:ph idx="1"/>
          </p:nvPr>
        </p:nvSpPr>
        <p:spPr/>
        <p:txBody>
          <a:bodyPr>
            <a:normAutofit/>
          </a:bodyPr>
          <a:lstStyle/>
          <a:p>
            <a:pPr>
              <a:buNone/>
            </a:pPr>
            <a:r>
              <a:rPr lang="en-US" b="1" dirty="0" smtClean="0"/>
              <a:t>Politic metaphor.</a:t>
            </a:r>
          </a:p>
          <a:p>
            <a:pPr>
              <a:buNone/>
            </a:pPr>
            <a:r>
              <a:rPr lang="en-US" dirty="0" smtClean="0"/>
              <a:t>Conclusion of XXVII. congress KSČ, 1987</a:t>
            </a:r>
          </a:p>
          <a:p>
            <a:pPr>
              <a:buNone/>
            </a:pPr>
            <a:r>
              <a:rPr lang="en-US" dirty="0" smtClean="0"/>
              <a:t>Area of metaphor: </a:t>
            </a:r>
            <a:r>
              <a:rPr lang="en-US" b="1" dirty="0" smtClean="0"/>
              <a:t>militarism</a:t>
            </a:r>
          </a:p>
          <a:p>
            <a:pPr>
              <a:buNone/>
            </a:pPr>
            <a:r>
              <a:rPr lang="en-US" b="1" i="1" dirty="0" smtClean="0"/>
              <a:t>Mobilization – </a:t>
            </a:r>
            <a:r>
              <a:rPr lang="en-US" dirty="0" smtClean="0"/>
              <a:t>force for overcome the shortcomings, the use of reserves, getting people</a:t>
            </a:r>
          </a:p>
          <a:p>
            <a:pPr>
              <a:buNone/>
            </a:pPr>
            <a:r>
              <a:rPr lang="en-US" b="1" i="1" dirty="0" smtClean="0"/>
              <a:t>Faith</a:t>
            </a:r>
            <a:r>
              <a:rPr lang="en-US" dirty="0" smtClean="0"/>
              <a:t>-ideological action, communist party action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a:t> </a:t>
            </a:r>
            <a:r>
              <a:rPr lang="en-US" dirty="0"/>
              <a:t>Text reproduction of ideology</a:t>
            </a:r>
            <a:endParaRPr lang="cs-CZ" dirty="0"/>
          </a:p>
        </p:txBody>
      </p:sp>
      <p:sp>
        <p:nvSpPr>
          <p:cNvPr id="3" name="Zástupný symbol pro obsah 2"/>
          <p:cNvSpPr>
            <a:spLocks noGrp="1"/>
          </p:cNvSpPr>
          <p:nvPr>
            <p:ph idx="1"/>
          </p:nvPr>
        </p:nvSpPr>
        <p:spPr/>
        <p:txBody>
          <a:bodyPr>
            <a:normAutofit/>
          </a:bodyPr>
          <a:lstStyle/>
          <a:p>
            <a:pPr>
              <a:buNone/>
            </a:pPr>
            <a:r>
              <a:rPr lang="en-US" b="1" dirty="0" smtClean="0"/>
              <a:t>Political metaphor.</a:t>
            </a:r>
          </a:p>
          <a:p>
            <a:pPr>
              <a:buNone/>
            </a:pPr>
            <a:r>
              <a:rPr lang="en-US" dirty="0" smtClean="0"/>
              <a:t>Conclusion of XXVII. Congress of KSČ, 1987</a:t>
            </a:r>
          </a:p>
          <a:p>
            <a:pPr>
              <a:buNone/>
            </a:pPr>
            <a:r>
              <a:rPr lang="en-US" dirty="0" smtClean="0"/>
              <a:t>Area of metaphors: </a:t>
            </a:r>
            <a:r>
              <a:rPr lang="en-US" b="1" dirty="0" smtClean="0"/>
              <a:t>gardening</a:t>
            </a:r>
          </a:p>
          <a:p>
            <a:r>
              <a:rPr lang="en-US" b="1" i="1" dirty="0" smtClean="0"/>
              <a:t>Roots </a:t>
            </a:r>
            <a:r>
              <a:rPr lang="en-US" dirty="0" smtClean="0"/>
              <a:t>–social conventions, sources of deformation in society</a:t>
            </a:r>
          </a:p>
          <a:p>
            <a:r>
              <a:rPr lang="en-US" b="1" i="1" dirty="0" smtClean="0"/>
              <a:t>Root out</a:t>
            </a:r>
            <a:r>
              <a:rPr lang="en-US" dirty="0" smtClean="0"/>
              <a:t> – eradicate deformation</a:t>
            </a:r>
          </a:p>
          <a:p>
            <a:r>
              <a:rPr lang="en-US" b="1" i="1" dirty="0" smtClean="0"/>
              <a:t>thicket of regulations</a:t>
            </a:r>
            <a:endParaRPr lang="en-US"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fontScale="92500" lnSpcReduction="10000"/>
          </a:bodyPr>
          <a:lstStyle/>
          <a:p>
            <a:endParaRPr lang="en-US" dirty="0" smtClean="0"/>
          </a:p>
          <a:p>
            <a:r>
              <a:rPr lang="en-US" dirty="0" smtClean="0"/>
              <a:t>Ideology is  temporary. When the classes are canceled, is canceled need of illusions (distorted explanation of society and world). </a:t>
            </a:r>
          </a:p>
          <a:p>
            <a:r>
              <a:rPr lang="en-US" dirty="0" smtClean="0"/>
              <a:t>To leave illusions means to leave position which needs those illusions – it is necessary change the reality, base of illusions.</a:t>
            </a:r>
          </a:p>
          <a:p>
            <a:endParaRPr lang="en-US" dirty="0" smtClean="0"/>
          </a:p>
          <a:p>
            <a:r>
              <a:rPr lang="en-US" dirty="0" smtClean="0"/>
              <a:t>Marx-Engels „German Ideology“</a:t>
            </a:r>
          </a:p>
          <a:p>
            <a:pPr>
              <a:buNone/>
            </a:pPr>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 Text reproduction of ideology</a:t>
            </a:r>
            <a:endParaRPr lang="cs-CZ" dirty="0"/>
          </a:p>
        </p:txBody>
      </p:sp>
      <p:sp>
        <p:nvSpPr>
          <p:cNvPr id="3" name="Zástupný symbol pro obsah 2"/>
          <p:cNvSpPr>
            <a:spLocks noGrp="1"/>
          </p:cNvSpPr>
          <p:nvPr>
            <p:ph idx="1"/>
          </p:nvPr>
        </p:nvSpPr>
        <p:spPr/>
        <p:txBody>
          <a:bodyPr>
            <a:normAutofit/>
          </a:bodyPr>
          <a:lstStyle/>
          <a:p>
            <a:pPr>
              <a:buNone/>
            </a:pPr>
            <a:r>
              <a:rPr lang="en-US" b="1" dirty="0" smtClean="0"/>
              <a:t>Political metaphor</a:t>
            </a:r>
          </a:p>
          <a:p>
            <a:pPr>
              <a:buNone/>
            </a:pPr>
            <a:r>
              <a:rPr lang="en-US" dirty="0" smtClean="0"/>
              <a:t>Conclusions of XXVII. congress KSČ, 1987</a:t>
            </a:r>
          </a:p>
          <a:p>
            <a:pPr>
              <a:buNone/>
            </a:pPr>
            <a:r>
              <a:rPr lang="en-US" dirty="0" smtClean="0"/>
              <a:t>Area of metaphors: </a:t>
            </a:r>
            <a:r>
              <a:rPr lang="en-US" b="1" dirty="0" smtClean="0"/>
              <a:t>theatre</a:t>
            </a:r>
          </a:p>
          <a:p>
            <a:pPr>
              <a:buNone/>
            </a:pPr>
            <a:r>
              <a:rPr lang="en-US" b="1" i="1" dirty="0" smtClean="0"/>
              <a:t>Play role – </a:t>
            </a:r>
            <a:r>
              <a:rPr lang="en-US" dirty="0" smtClean="0"/>
              <a:t>perform the function, in society, in </a:t>
            </a:r>
            <a:r>
              <a:rPr lang="en-US" dirty="0" err="1" smtClean="0"/>
              <a:t>perestrojka</a:t>
            </a:r>
            <a:r>
              <a:rPr lang="en-US" dirty="0" smtClean="0"/>
              <a:t> (more active role)</a:t>
            </a:r>
          </a:p>
          <a:p>
            <a:pPr>
              <a:buNone/>
            </a:pPr>
            <a:r>
              <a:rPr lang="en-US" b="1" i="1" dirty="0" smtClean="0"/>
              <a:t>Overture</a:t>
            </a:r>
            <a:r>
              <a:rPr lang="en-US" dirty="0" smtClean="0"/>
              <a:t> – beginning of working of ideological system</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Text reproduction of ideology</a:t>
            </a:r>
            <a:endParaRPr lang="cs-CZ" dirty="0"/>
          </a:p>
        </p:txBody>
      </p:sp>
      <p:sp>
        <p:nvSpPr>
          <p:cNvPr id="3" name="Zástupný symbol pro obsah 2"/>
          <p:cNvSpPr>
            <a:spLocks noGrp="1"/>
          </p:cNvSpPr>
          <p:nvPr>
            <p:ph idx="1"/>
          </p:nvPr>
        </p:nvSpPr>
        <p:spPr/>
        <p:txBody>
          <a:bodyPr>
            <a:normAutofit/>
          </a:bodyPr>
          <a:lstStyle/>
          <a:p>
            <a:pPr>
              <a:buNone/>
            </a:pPr>
            <a:r>
              <a:rPr lang="en-US" b="1" dirty="0" smtClean="0"/>
              <a:t>Political metaphor.</a:t>
            </a:r>
          </a:p>
          <a:p>
            <a:pPr>
              <a:buNone/>
            </a:pPr>
            <a:r>
              <a:rPr lang="en-US" dirty="0" smtClean="0"/>
              <a:t>Conclusions of XXVII. congress KSČ, 1987</a:t>
            </a:r>
          </a:p>
          <a:p>
            <a:pPr>
              <a:buNone/>
            </a:pPr>
            <a:r>
              <a:rPr lang="en-US" dirty="0" smtClean="0"/>
              <a:t>Next areas of metaphor: </a:t>
            </a:r>
            <a:r>
              <a:rPr lang="en-US" b="1" dirty="0" smtClean="0"/>
              <a:t>movement (steps, stalling, barriers..)  </a:t>
            </a:r>
          </a:p>
          <a:p>
            <a:pPr>
              <a:buNone/>
            </a:pPr>
            <a:r>
              <a:rPr lang="en-US" b="1" dirty="0" smtClean="0"/>
              <a:t>   instruments (tools,..) , mechanism</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screen"/>
          <a:srcRect/>
          <a:stretch>
            <a:fillRect/>
          </a:stretch>
        </p:blipFill>
        <p:spPr bwMode="auto">
          <a:xfrm>
            <a:off x="0" y="285728"/>
            <a:ext cx="4066835" cy="5750105"/>
          </a:xfrm>
          <a:prstGeom prst="rect">
            <a:avLst/>
          </a:prstGeom>
          <a:noFill/>
          <a:ln w="9525">
            <a:noFill/>
            <a:miter lim="800000"/>
            <a:headEnd/>
            <a:tailEnd/>
          </a:ln>
          <a:effectLst/>
        </p:spPr>
      </p:pic>
      <p:sp>
        <p:nvSpPr>
          <p:cNvPr id="3" name="TextovéPole 2"/>
          <p:cNvSpPr txBox="1"/>
          <p:nvPr/>
        </p:nvSpPr>
        <p:spPr>
          <a:xfrm>
            <a:off x="4786314" y="928670"/>
            <a:ext cx="3614259" cy="1200329"/>
          </a:xfrm>
          <a:prstGeom prst="rect">
            <a:avLst/>
          </a:prstGeom>
          <a:noFill/>
        </p:spPr>
        <p:txBody>
          <a:bodyPr wrap="none" rtlCol="0">
            <a:spAutoFit/>
          </a:bodyPr>
          <a:lstStyle/>
          <a:p>
            <a:r>
              <a:rPr lang="en-US" sz="3600" dirty="0" smtClean="0"/>
              <a:t>Magazine Amway </a:t>
            </a:r>
          </a:p>
          <a:p>
            <a:r>
              <a:rPr lang="en-US" sz="3600" dirty="0" smtClean="0"/>
              <a:t>Training materials</a:t>
            </a:r>
            <a:endParaRPr lang="en-US" sz="36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  Business language</a:t>
            </a:r>
            <a:endParaRPr lang="en-US" dirty="0"/>
          </a:p>
        </p:txBody>
      </p:sp>
      <p:sp>
        <p:nvSpPr>
          <p:cNvPr id="3" name="Zástupný symbol pro obsah 2"/>
          <p:cNvSpPr>
            <a:spLocks noGrp="1"/>
          </p:cNvSpPr>
          <p:nvPr>
            <p:ph idx="1"/>
          </p:nvPr>
        </p:nvSpPr>
        <p:spPr/>
        <p:txBody>
          <a:bodyPr>
            <a:normAutofit fontScale="85000" lnSpcReduction="20000"/>
          </a:bodyPr>
          <a:lstStyle/>
          <a:p>
            <a:pPr>
              <a:buNone/>
            </a:pPr>
            <a:r>
              <a:rPr lang="en-US" sz="4200" dirty="0" smtClean="0"/>
              <a:t>Persuasion</a:t>
            </a:r>
          </a:p>
          <a:p>
            <a:r>
              <a:rPr lang="en-US" dirty="0" smtClean="0"/>
              <a:t>(Lat. </a:t>
            </a:r>
            <a:r>
              <a:rPr lang="en-US" dirty="0" err="1" smtClean="0"/>
              <a:t>Persuasio</a:t>
            </a:r>
            <a:r>
              <a:rPr lang="en-US" dirty="0" smtClean="0"/>
              <a:t>) we should understand as persuasion, conviction, inducement. Verb </a:t>
            </a:r>
            <a:r>
              <a:rPr lang="en-US" dirty="0" err="1" smtClean="0"/>
              <a:t>persuadero</a:t>
            </a:r>
            <a:r>
              <a:rPr lang="en-US" dirty="0" smtClean="0"/>
              <a:t>, -ere means convict, persuade, induce, seduce or move somebody. World formation base is (</a:t>
            </a:r>
            <a:r>
              <a:rPr lang="en-US" dirty="0" err="1" smtClean="0"/>
              <a:t>suadero</a:t>
            </a:r>
            <a:r>
              <a:rPr lang="en-US" dirty="0" smtClean="0"/>
              <a:t>, -ere) means advise, recommend, propose, suggest someone something. This world base is related to the world </a:t>
            </a:r>
            <a:r>
              <a:rPr lang="en-US" dirty="0" err="1" smtClean="0"/>
              <a:t>Suadela</a:t>
            </a:r>
            <a:r>
              <a:rPr lang="en-US" dirty="0" smtClean="0"/>
              <a:t> too, which is, according to ancient mythology, eloquent goddess of persuasion, called in Greek </a:t>
            </a:r>
            <a:r>
              <a:rPr lang="en-US" dirty="0" err="1" smtClean="0"/>
              <a:t>Peitho</a:t>
            </a:r>
            <a:r>
              <a:rPr lang="en-US" dirty="0" smtClean="0"/>
              <a:t> (</a:t>
            </a:r>
            <a:r>
              <a:rPr lang="en-US" dirty="0" err="1" smtClean="0"/>
              <a:t>Grác</a:t>
            </a:r>
            <a:r>
              <a:rPr lang="en-US" dirty="0" smtClean="0"/>
              <a:t>, 1985)</a:t>
            </a:r>
          </a:p>
          <a:p>
            <a:r>
              <a:rPr lang="en-US" dirty="0" err="1" smtClean="0"/>
              <a:t>Grác</a:t>
            </a:r>
            <a:r>
              <a:rPr lang="en-US" dirty="0" smtClean="0"/>
              <a:t>, J.: </a:t>
            </a:r>
            <a:r>
              <a:rPr lang="en-US" dirty="0" err="1" smtClean="0"/>
              <a:t>Persuádzia</a:t>
            </a:r>
            <a:r>
              <a:rPr lang="en-US" dirty="0" smtClean="0"/>
              <a:t> – </a:t>
            </a:r>
            <a:r>
              <a:rPr lang="en-US" dirty="0" err="1" smtClean="0"/>
              <a:t>ovyplyvňovanie</a:t>
            </a:r>
            <a:r>
              <a:rPr lang="en-US" dirty="0" smtClean="0"/>
              <a:t> </a:t>
            </a:r>
            <a:r>
              <a:rPr lang="en-US" dirty="0" err="1" smtClean="0"/>
              <a:t>člověka</a:t>
            </a:r>
            <a:r>
              <a:rPr lang="en-US" dirty="0" smtClean="0"/>
              <a:t> </a:t>
            </a:r>
            <a:r>
              <a:rPr lang="en-US" dirty="0" err="1" smtClean="0"/>
              <a:t>človekom</a:t>
            </a:r>
            <a:r>
              <a:rPr lang="en-US" dirty="0" smtClean="0"/>
              <a:t>. </a:t>
            </a:r>
            <a:r>
              <a:rPr lang="en-US" dirty="0" err="1" smtClean="0"/>
              <a:t>Matrin</a:t>
            </a:r>
            <a:r>
              <a:rPr lang="en-US" dirty="0" smtClean="0"/>
              <a:t>: Osveta,1985</a:t>
            </a:r>
          </a:p>
          <a:p>
            <a:pPr>
              <a:buNone/>
            </a:pP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Business language</a:t>
            </a:r>
            <a:endParaRPr lang="cs-CZ" dirty="0"/>
          </a:p>
        </p:txBody>
      </p:sp>
      <p:sp>
        <p:nvSpPr>
          <p:cNvPr id="3" name="Zástupný symbol pro obsah 2"/>
          <p:cNvSpPr>
            <a:spLocks noGrp="1"/>
          </p:cNvSpPr>
          <p:nvPr>
            <p:ph idx="1"/>
          </p:nvPr>
        </p:nvSpPr>
        <p:spPr>
          <a:xfrm>
            <a:off x="457200" y="1600200"/>
            <a:ext cx="8686800" cy="4525963"/>
          </a:xfrm>
        </p:spPr>
        <p:txBody>
          <a:bodyPr>
            <a:noAutofit/>
          </a:bodyPr>
          <a:lstStyle/>
          <a:p>
            <a:r>
              <a:rPr lang="en-US" sz="2800" b="1" dirty="0" smtClean="0"/>
              <a:t>It is brain </a:t>
            </a:r>
            <a:r>
              <a:rPr lang="cs-CZ" sz="2800" b="1" dirty="0" err="1" smtClean="0"/>
              <a:t>washing</a:t>
            </a:r>
            <a:r>
              <a:rPr lang="en-US" sz="2800" b="1" dirty="0" smtClean="0"/>
              <a:t>.	-objection</a:t>
            </a:r>
          </a:p>
          <a:p>
            <a:r>
              <a:rPr lang="en-US" sz="2000" i="1" dirty="0" smtClean="0"/>
              <a:t>Answer from web author</a:t>
            </a:r>
            <a:endParaRPr lang="en-US" sz="2000" dirty="0" smtClean="0"/>
          </a:p>
          <a:p>
            <a:r>
              <a:rPr lang="en-US" sz="2800" dirty="0" smtClean="0"/>
              <a:t>So</a:t>
            </a:r>
            <a:r>
              <a:rPr lang="cs-CZ" sz="2800" dirty="0" smtClean="0"/>
              <a:t>,</a:t>
            </a:r>
            <a:r>
              <a:rPr lang="en-US" sz="2800" dirty="0" smtClean="0"/>
              <a:t> </a:t>
            </a:r>
            <a:r>
              <a:rPr lang="cs-CZ" sz="2800" dirty="0" err="1" smtClean="0"/>
              <a:t>this</a:t>
            </a:r>
            <a:r>
              <a:rPr lang="en-US" sz="2800" dirty="0" smtClean="0"/>
              <a:t> is a kind of truth :-). </a:t>
            </a:r>
          </a:p>
          <a:p>
            <a:r>
              <a:rPr lang="en-US" sz="2800" dirty="0" smtClean="0"/>
              <a:t>But only in the positive sense of the word! </a:t>
            </a:r>
          </a:p>
          <a:p>
            <a:r>
              <a:rPr lang="en-US" sz="2800" dirty="0" smtClean="0"/>
              <a:t>Negative attitude to life is  deeply rooted in peoples mind, that is necessary such brain „</a:t>
            </a:r>
            <a:r>
              <a:rPr lang="cs-CZ" sz="2800" dirty="0" err="1" smtClean="0"/>
              <a:t>washing</a:t>
            </a:r>
            <a:r>
              <a:rPr lang="en-US" sz="2800" dirty="0" smtClean="0"/>
              <a:t>“. </a:t>
            </a:r>
          </a:p>
          <a:p>
            <a:r>
              <a:rPr lang="en-US" sz="2800" dirty="0" smtClean="0"/>
              <a:t>Unfortunately, those people, who need wash the brain the most, do not let it wash and they will infest the world by negativity constantly. </a:t>
            </a:r>
            <a:endParaRPr lang="en-US" sz="28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Pyramid </a:t>
            </a:r>
            <a:r>
              <a:rPr lang="cs-CZ" dirty="0" err="1" smtClean="0"/>
              <a:t>Amway</a:t>
            </a:r>
            <a:endParaRPr lang="cs-CZ" dirty="0"/>
          </a:p>
        </p:txBody>
      </p:sp>
      <p:sp>
        <p:nvSpPr>
          <p:cNvPr id="3" name="Zástupný symbol pro obsah 2"/>
          <p:cNvSpPr>
            <a:spLocks noGrp="1"/>
          </p:cNvSpPr>
          <p:nvPr>
            <p:ph idx="1"/>
          </p:nvPr>
        </p:nvSpPr>
        <p:spPr>
          <a:xfrm>
            <a:off x="500034" y="1117615"/>
            <a:ext cx="8229600" cy="4525963"/>
          </a:xfrm>
        </p:spPr>
        <p:txBody>
          <a:bodyPr/>
          <a:lstStyle/>
          <a:p>
            <a:pPr>
              <a:buNone/>
            </a:pPr>
            <a:r>
              <a:rPr lang="en-US" dirty="0" smtClean="0"/>
              <a:t>Stable vertical system – only, but substantial disadvantage is, that already in 13 stage exceeds population of Earth</a:t>
            </a:r>
            <a:endParaRPr lang="en-US" dirty="0"/>
          </a:p>
        </p:txBody>
      </p:sp>
      <p:pic>
        <p:nvPicPr>
          <p:cNvPr id="58370" name="Picture 2"/>
          <p:cNvPicPr>
            <a:picLocks noChangeAspect="1" noChangeArrowheads="1"/>
          </p:cNvPicPr>
          <p:nvPr/>
        </p:nvPicPr>
        <p:blipFill>
          <a:blip r:embed="rId2"/>
          <a:srcRect/>
          <a:stretch>
            <a:fillRect/>
          </a:stretch>
        </p:blipFill>
        <p:spPr bwMode="auto">
          <a:xfrm>
            <a:off x="1214414" y="2557463"/>
            <a:ext cx="6885559" cy="43005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Scoring</a:t>
            </a:r>
            <a:r>
              <a:rPr lang="cs-CZ" dirty="0" smtClean="0"/>
              <a:t> </a:t>
            </a:r>
            <a:r>
              <a:rPr lang="cs-CZ" dirty="0" err="1" smtClean="0"/>
              <a:t>system</a:t>
            </a:r>
            <a:endParaRPr lang="cs-CZ" dirty="0"/>
          </a:p>
        </p:txBody>
      </p:sp>
      <p:sp>
        <p:nvSpPr>
          <p:cNvPr id="3" name="Zástupný symbol pro obsah 2"/>
          <p:cNvSpPr>
            <a:spLocks noGrp="1"/>
          </p:cNvSpPr>
          <p:nvPr>
            <p:ph idx="1"/>
          </p:nvPr>
        </p:nvSpPr>
        <p:spPr/>
        <p:txBody>
          <a:bodyPr>
            <a:normAutofit/>
          </a:bodyPr>
          <a:lstStyle/>
          <a:p>
            <a:pPr>
              <a:buNone/>
            </a:pPr>
            <a:r>
              <a:rPr lang="cs-CZ" dirty="0" smtClean="0"/>
              <a:t>.</a:t>
            </a:r>
            <a:endParaRPr lang="cs-CZ" dirty="0"/>
          </a:p>
        </p:txBody>
      </p:sp>
      <p:pic>
        <p:nvPicPr>
          <p:cNvPr id="4" name="Obrázek 3" descr="http://amway-business.cz/wp-content/uploads/Tabulka-v%C3%BDkonnostn%C3%ADch-odm%C4%9Bn.jpg"/>
          <p:cNvPicPr/>
          <p:nvPr/>
        </p:nvPicPr>
        <p:blipFill>
          <a:blip r:embed="rId2" cstate="print"/>
          <a:srcRect/>
          <a:stretch>
            <a:fillRect/>
          </a:stretch>
        </p:blipFill>
        <p:spPr bwMode="auto">
          <a:xfrm>
            <a:off x="1714480" y="1571612"/>
            <a:ext cx="5786478" cy="4714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Scoring system</a:t>
            </a:r>
            <a:endParaRPr lang="en-US" dirty="0"/>
          </a:p>
        </p:txBody>
      </p:sp>
      <p:sp>
        <p:nvSpPr>
          <p:cNvPr id="3" name="Zástupný symbol pro obsah 2"/>
          <p:cNvSpPr>
            <a:spLocks noGrp="1"/>
          </p:cNvSpPr>
          <p:nvPr>
            <p:ph idx="1"/>
          </p:nvPr>
        </p:nvSpPr>
        <p:spPr>
          <a:xfrm>
            <a:off x="71470" y="1331929"/>
            <a:ext cx="9144000" cy="4525963"/>
          </a:xfrm>
        </p:spPr>
        <p:txBody>
          <a:bodyPr>
            <a:noAutofit/>
          </a:bodyPr>
          <a:lstStyle/>
          <a:p>
            <a:r>
              <a:rPr lang="en-US" sz="2800" dirty="0" smtClean="0"/>
              <a:t>But the game for money could look like a gamble. </a:t>
            </a:r>
          </a:p>
          <a:p>
            <a:r>
              <a:rPr lang="en-US" sz="2800" dirty="0" smtClean="0"/>
              <a:t>Real money, dollars, euro, crowns, are in the game inside a structure of „multilevel“</a:t>
            </a:r>
            <a:r>
              <a:rPr lang="cs-CZ" sz="2800" dirty="0" smtClean="0"/>
              <a:t> </a:t>
            </a:r>
            <a:r>
              <a:rPr lang="en-US" sz="2800" dirty="0" smtClean="0"/>
              <a:t>Amway replaced by points.  </a:t>
            </a:r>
          </a:p>
          <a:p>
            <a:r>
              <a:rPr lang="en-US" sz="2800" dirty="0" smtClean="0"/>
              <a:t>This system of vicarious symbol has some advantages. </a:t>
            </a:r>
          </a:p>
          <a:p>
            <a:r>
              <a:rPr lang="en-US" sz="2800" dirty="0" smtClean="0"/>
              <a:t>Majority of multilevel dealers start entrepreneurship not themselves from many reasons. </a:t>
            </a:r>
          </a:p>
          <a:p>
            <a:r>
              <a:rPr lang="en-US" sz="2800" dirty="0" smtClean="0"/>
              <a:t>They came in „ready“ franchise.  Business plan, sales plan, marketing plan and way of sales and accounting – all of this is ready. </a:t>
            </a:r>
          </a:p>
          <a:p>
            <a:r>
              <a:rPr lang="en-US" sz="2800" dirty="0" smtClean="0"/>
              <a:t>Just come and play.</a:t>
            </a:r>
            <a:endParaRPr lang="en-US" sz="2800"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Business language</a:t>
            </a:r>
            <a:endParaRPr lang="cs-CZ" dirty="0"/>
          </a:p>
        </p:txBody>
      </p:sp>
      <p:sp>
        <p:nvSpPr>
          <p:cNvPr id="3" name="Zástupný symbol pro obsah 2"/>
          <p:cNvSpPr>
            <a:spLocks noGrp="1"/>
          </p:cNvSpPr>
          <p:nvPr>
            <p:ph idx="1"/>
          </p:nvPr>
        </p:nvSpPr>
        <p:spPr/>
        <p:txBody>
          <a:bodyPr>
            <a:normAutofit/>
          </a:bodyPr>
          <a:lstStyle/>
          <a:p>
            <a:endParaRPr lang="cs-CZ" dirty="0" smtClean="0"/>
          </a:p>
          <a:p>
            <a:pPr>
              <a:buNone/>
            </a:pPr>
            <a:endParaRPr lang="cs-CZ" sz="2800" dirty="0"/>
          </a:p>
        </p:txBody>
      </p:sp>
      <p:pic>
        <p:nvPicPr>
          <p:cNvPr id="4" name="Obrázek 3"/>
          <p:cNvPicPr/>
          <p:nvPr/>
        </p:nvPicPr>
        <p:blipFill>
          <a:blip r:embed="rId2" cstate="print"/>
          <a:srcRect/>
          <a:stretch>
            <a:fillRect/>
          </a:stretch>
        </p:blipFill>
        <p:spPr bwMode="auto">
          <a:xfrm>
            <a:off x="2928926" y="1357298"/>
            <a:ext cx="2071734" cy="1633858"/>
          </a:xfrm>
          <a:prstGeom prst="rect">
            <a:avLst/>
          </a:prstGeom>
          <a:noFill/>
          <a:ln w="9525">
            <a:noFill/>
            <a:miter lim="800000"/>
            <a:headEnd/>
            <a:tailEnd/>
          </a:ln>
        </p:spPr>
      </p:pic>
      <p:sp>
        <p:nvSpPr>
          <p:cNvPr id="37889" name="Rectangle 1"/>
          <p:cNvSpPr>
            <a:spLocks noChangeArrowheads="1"/>
          </p:cNvSpPr>
          <p:nvPr/>
        </p:nvSpPr>
        <p:spPr bwMode="auto">
          <a:xfrm>
            <a:off x="214282" y="2357430"/>
            <a:ext cx="7643834"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3600" b="0" i="0" u="none" strike="noStrike" cap="none" normalizeH="0" baseline="0" dirty="0" smtClean="0">
                <a:ln>
                  <a:noFill/>
                </a:ln>
                <a:solidFill>
                  <a:srgbClr val="566678"/>
                </a:solidFill>
                <a:effectLst/>
                <a:latin typeface="Arial" pitchFamily="34" charset="0"/>
                <a:ea typeface="Times New Roman" pitchFamily="18" charset="0"/>
                <a:cs typeface="Arial" pitchFamily="34" charset="0"/>
              </a:rPr>
              <a:t>Vize </a:t>
            </a:r>
            <a:r>
              <a:rPr kumimoji="0" lang="cs-CZ" sz="3600" b="0" i="0" u="none" strike="noStrike" cap="none" normalizeH="0" baseline="0" dirty="0" err="1" smtClean="0">
                <a:ln>
                  <a:noFill/>
                </a:ln>
                <a:solidFill>
                  <a:srgbClr val="566678"/>
                </a:solidFill>
                <a:effectLst/>
                <a:latin typeface="Arial" pitchFamily="34" charset="0"/>
                <a:ea typeface="Times New Roman" pitchFamily="18" charset="0"/>
                <a:cs typeface="Arial" pitchFamily="34" charset="0"/>
              </a:rPr>
              <a:t>Amway</a:t>
            </a:r>
            <a:endParaRPr kumimoji="0" lang="cs-CZ" sz="3600" b="0" i="0" u="none" strike="noStrike" cap="none" normalizeH="0" baseline="0" dirty="0" smtClean="0">
              <a:ln>
                <a:noFill/>
              </a:ln>
              <a:solidFill>
                <a:srgbClr val="566678"/>
              </a:solidFill>
              <a:effectLst/>
              <a:latin typeface="Arial" pitchFamily="34" charset="0"/>
              <a:ea typeface="Times New Roman" pitchFamily="18" charset="0"/>
              <a:cs typeface="Arial" pitchFamily="34" charset="0"/>
            </a:endParaRPr>
          </a:p>
          <a:p>
            <a:pPr lvl="0" fontAlgn="base">
              <a:spcBef>
                <a:spcPct val="0"/>
              </a:spcBef>
              <a:spcAft>
                <a:spcPct val="0"/>
              </a:spcAft>
            </a:pPr>
            <a:r>
              <a:rPr lang="en-US" sz="2400" dirty="0" smtClean="0">
                <a:latin typeface="Arial" pitchFamily="34" charset="0"/>
              </a:rPr>
              <a:t>Our vision is quite simple. We work each and every day to help people live better lives. We achieve our vision by helping people everywhere discover their potential and achieve their goals by offering better brands and opportunities for the future, and by sharing generously with the global community. </a:t>
            </a:r>
          </a:p>
          <a:p>
            <a:pPr lvl="0" fontAlgn="base">
              <a:spcBef>
                <a:spcPct val="0"/>
              </a:spcBef>
              <a:spcAft>
                <a:spcPct val="0"/>
              </a:spcAft>
            </a:pPr>
            <a:r>
              <a:rPr lang="en-US" sz="2400" dirty="0" smtClean="0">
                <a:latin typeface="Arial" pitchFamily="34" charset="0"/>
              </a:rPr>
              <a:t>To help us realize our vision, we have six enduring values that the business has been built on. </a:t>
            </a:r>
            <a:endParaRPr lang="cs-CZ" sz="2400" dirty="0" smtClean="0">
              <a:latin typeface="Arial" pitchFamily="34" charset="0"/>
            </a:endParaRPr>
          </a:p>
          <a:p>
            <a:pPr lvl="0" fontAlgn="base">
              <a:spcBef>
                <a:spcPct val="0"/>
              </a:spcBef>
              <a:spcAft>
                <a:spcPct val="0"/>
              </a:spcAft>
            </a:pPr>
            <a:endParaRPr lang="en-US" sz="2400" dirty="0" smtClean="0">
              <a:latin typeface="Arial" pitchFamily="34" charset="0"/>
            </a:endParaRPr>
          </a:p>
          <a:p>
            <a:pPr lvl="0" fontAlgn="base">
              <a:spcBef>
                <a:spcPct val="0"/>
              </a:spcBef>
              <a:spcAft>
                <a:spcPct val="0"/>
              </a:spcAft>
            </a:pPr>
            <a:r>
              <a:rPr lang="en-US" sz="2000" dirty="0" smtClean="0">
                <a:latin typeface="Arial" pitchFamily="34" charset="0"/>
              </a:rPr>
              <a:t>http://www.amway.com/about-amway/our-company/heritage/vision-and-values, 1-8-13</a:t>
            </a:r>
          </a:p>
          <a:p>
            <a:pPr lvl="0" fontAlgn="base">
              <a:spcBef>
                <a:spcPct val="0"/>
              </a:spcBef>
              <a:spcAft>
                <a:spcPct val="0"/>
              </a:spcAft>
            </a:pPr>
            <a:r>
              <a:rPr lang="en-US" sz="2000" dirty="0" smtClean="0">
                <a:latin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en-US" dirty="0"/>
              <a:t>Business language</a:t>
            </a:r>
            <a:endParaRPr lang="cs-CZ" dirty="0"/>
          </a:p>
        </p:txBody>
      </p:sp>
      <p:sp>
        <p:nvSpPr>
          <p:cNvPr id="3" name="Zástupný symbol pro obsah 2"/>
          <p:cNvSpPr>
            <a:spLocks noGrp="1"/>
          </p:cNvSpPr>
          <p:nvPr>
            <p:ph idx="1"/>
          </p:nvPr>
        </p:nvSpPr>
        <p:spPr/>
        <p:txBody>
          <a:bodyPr>
            <a:normAutofit/>
          </a:bodyPr>
          <a:lstStyle/>
          <a:p>
            <a:endParaRPr lang="cs-CZ" dirty="0" smtClean="0"/>
          </a:p>
          <a:p>
            <a:pPr>
              <a:buNone/>
            </a:pPr>
            <a:endParaRPr lang="cs-CZ" sz="2800" dirty="0"/>
          </a:p>
        </p:txBody>
      </p:sp>
      <p:pic>
        <p:nvPicPr>
          <p:cNvPr id="4" name="Obrázek 3"/>
          <p:cNvPicPr/>
          <p:nvPr/>
        </p:nvPicPr>
        <p:blipFill>
          <a:blip r:embed="rId2" cstate="print"/>
          <a:srcRect/>
          <a:stretch>
            <a:fillRect/>
          </a:stretch>
        </p:blipFill>
        <p:spPr bwMode="auto">
          <a:xfrm>
            <a:off x="6034775" y="1183311"/>
            <a:ext cx="3143272" cy="2348238"/>
          </a:xfrm>
          <a:prstGeom prst="rect">
            <a:avLst/>
          </a:prstGeom>
          <a:noFill/>
          <a:ln w="9525">
            <a:noFill/>
            <a:miter lim="800000"/>
            <a:headEnd/>
            <a:tailEnd/>
          </a:ln>
        </p:spPr>
      </p:pic>
      <p:sp>
        <p:nvSpPr>
          <p:cNvPr id="37889" name="Rectangle 1"/>
          <p:cNvSpPr>
            <a:spLocks noChangeArrowheads="1"/>
          </p:cNvSpPr>
          <p:nvPr/>
        </p:nvSpPr>
        <p:spPr bwMode="auto">
          <a:xfrm>
            <a:off x="214282" y="2111209"/>
            <a:ext cx="864399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smtClean="0"/>
              <a:t>What comes from the analysis of</a:t>
            </a:r>
          </a:p>
          <a:p>
            <a:r>
              <a:rPr lang="en-US" sz="3200" dirty="0" smtClean="0"/>
              <a:t> Amway vision? </a:t>
            </a:r>
          </a:p>
          <a:p>
            <a:endParaRPr lang="en-US" sz="2800" dirty="0" smtClean="0"/>
          </a:p>
          <a:p>
            <a:pPr marL="457200" indent="-457200">
              <a:buFont typeface="+mj-lt"/>
              <a:buAutoNum type="arabicPeriod"/>
            </a:pPr>
            <a:r>
              <a:rPr lang="en-US" sz="2800" dirty="0" smtClean="0"/>
              <a:t>It is on the first plan level of meaning</a:t>
            </a:r>
          </a:p>
          <a:p>
            <a:pPr marL="457200" lvl="0" indent="-457200">
              <a:buFont typeface="+mj-lt"/>
              <a:buAutoNum type="arabicPeriod"/>
            </a:pPr>
            <a:r>
              <a:rPr lang="en-US" sz="2800" dirty="0" smtClean="0"/>
              <a:t>It is for all, available for everyone, even for me</a:t>
            </a:r>
          </a:p>
          <a:p>
            <a:pPr marL="457200" lvl="0" indent="-457200">
              <a:buFont typeface="+mj-lt"/>
              <a:buAutoNum type="arabicPeriod"/>
            </a:pPr>
            <a:r>
              <a:rPr lang="en-US" sz="2800" dirty="0" smtClean="0"/>
              <a:t>Vision is simple, understandable, easily realizable</a:t>
            </a:r>
          </a:p>
          <a:p>
            <a:pPr marL="457200" lvl="0" indent="-457200">
              <a:buFont typeface="+mj-lt"/>
              <a:buAutoNum type="arabicPeriod"/>
            </a:pPr>
            <a:r>
              <a:rPr lang="en-US" sz="2800" dirty="0" smtClean="0"/>
              <a:t>It offers personal growing, self-realization, success</a:t>
            </a:r>
          </a:p>
          <a:p>
            <a:pPr marL="457200" lvl="0" indent="-457200">
              <a:buFont typeface="+mj-lt"/>
              <a:buAutoNum type="arabicPeriod"/>
            </a:pPr>
            <a:r>
              <a:rPr lang="en-US" sz="2800" dirty="0" smtClean="0"/>
              <a:t>Amway takes care about all people</a:t>
            </a:r>
          </a:p>
          <a:p>
            <a:pPr lvl="0" fontAlgn="base">
              <a:spcBef>
                <a:spcPct val="0"/>
              </a:spcBef>
              <a:spcAft>
                <a:spcPct val="0"/>
              </a:spcAft>
            </a:pPr>
            <a:endParaRPr lang="en-US" sz="2400" dirty="0" smtClean="0">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smtClean="0"/>
              <a:t>Ideology conception</a:t>
            </a:r>
            <a:endParaRPr lang="en-US" dirty="0"/>
          </a:p>
        </p:txBody>
      </p:sp>
      <p:sp>
        <p:nvSpPr>
          <p:cNvPr id="3" name="Zástupný symbol pro obsah 2"/>
          <p:cNvSpPr>
            <a:spLocks noGrp="1"/>
          </p:cNvSpPr>
          <p:nvPr>
            <p:ph idx="1"/>
          </p:nvPr>
        </p:nvSpPr>
        <p:spPr/>
        <p:txBody>
          <a:bodyPr>
            <a:normAutofit/>
          </a:bodyPr>
          <a:lstStyle/>
          <a:p>
            <a:r>
              <a:rPr lang="en-US" dirty="0" smtClean="0"/>
              <a:t> </a:t>
            </a:r>
            <a:r>
              <a:rPr lang="en-US" b="1" dirty="0" smtClean="0"/>
              <a:t>Lenin</a:t>
            </a:r>
            <a:r>
              <a:rPr lang="en-US" dirty="0" smtClean="0"/>
              <a:t> - ideologies are ideas of anybody but governing class, ideologies serve to class interest. Ideology has negative mean anymore. Socialisms = ideas of working class</a:t>
            </a:r>
          </a:p>
          <a:p>
            <a:endParaRPr lang="en-US" dirty="0" smtClean="0"/>
          </a:p>
          <a:p>
            <a:pPr>
              <a:buNone/>
            </a:pPr>
            <a:r>
              <a:rPr lang="en-US" dirty="0" smtClean="0"/>
              <a:t>Lenin „State and Revolution“</a:t>
            </a:r>
          </a:p>
          <a:p>
            <a:endParaRPr lang="en-US" dirty="0" smtClean="0"/>
          </a:p>
          <a:p>
            <a:pPr>
              <a:buNone/>
            </a:pPr>
            <a:endParaRPr lang="en-US" dirty="0" smtClean="0"/>
          </a:p>
          <a:p>
            <a:endParaRPr lang="en-US" dirty="0" smtClean="0"/>
          </a:p>
          <a:p>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4282" y="2131109"/>
            <a:ext cx="8715404" cy="3539430"/>
          </a:xfrm>
          <a:prstGeom prst="rect">
            <a:avLst/>
          </a:prstGeom>
        </p:spPr>
        <p:txBody>
          <a:bodyPr wrap="square">
            <a:spAutoFit/>
          </a:bodyPr>
          <a:lstStyle/>
          <a:p>
            <a:r>
              <a:rPr lang="en-US" sz="2400" b="1" dirty="0" smtClean="0"/>
              <a:t>Critical analysis:</a:t>
            </a:r>
          </a:p>
          <a:p>
            <a:r>
              <a:rPr lang="en-US" sz="2400" b="1" dirty="0" smtClean="0"/>
              <a:t>Vi</a:t>
            </a:r>
            <a:r>
              <a:rPr lang="cs-CZ" sz="2400" b="1" dirty="0" err="1" smtClean="0"/>
              <a:t>sion</a:t>
            </a:r>
            <a:r>
              <a:rPr lang="en-US" sz="2400" b="1" dirty="0" smtClean="0"/>
              <a:t> Amway</a:t>
            </a:r>
          </a:p>
          <a:p>
            <a:endParaRPr lang="en-US" sz="3600" b="1" dirty="0" smtClean="0"/>
          </a:p>
          <a:p>
            <a:pPr marL="514350" lvl="0" indent="-514350">
              <a:buAutoNum type="arabicPeriod"/>
            </a:pPr>
            <a:r>
              <a:rPr lang="en-US" sz="2800" dirty="0" smtClean="0"/>
              <a:t>It can´t be for all, many people don´t know this vision,  it is not expanded into the all countries in the world.</a:t>
            </a:r>
          </a:p>
          <a:p>
            <a:pPr lvl="0"/>
            <a:r>
              <a:rPr lang="en-US" sz="2800" dirty="0" smtClean="0"/>
              <a:t>For every courageous entrepreneurs is not necessary step in franchise, for employees without business ambitions is not interesting and for grouches is very repulsive.</a:t>
            </a:r>
          </a:p>
        </p:txBody>
      </p:sp>
      <p:sp>
        <p:nvSpPr>
          <p:cNvPr id="4"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  </a:t>
            </a:r>
            <a:r>
              <a:rPr lang="en-US" smtClean="0"/>
              <a:t>Business language</a:t>
            </a:r>
            <a:endParaRPr lang="cs-CZ"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4282" y="1845399"/>
            <a:ext cx="8715404" cy="4031873"/>
          </a:xfrm>
          <a:prstGeom prst="rect">
            <a:avLst/>
          </a:prstGeom>
        </p:spPr>
        <p:txBody>
          <a:bodyPr wrap="square">
            <a:spAutoFit/>
          </a:bodyPr>
          <a:lstStyle/>
          <a:p>
            <a:r>
              <a:rPr lang="en-US" sz="3200" b="1" dirty="0" smtClean="0"/>
              <a:t>Critical analysis:</a:t>
            </a:r>
          </a:p>
          <a:p>
            <a:endParaRPr lang="en-US" sz="3200" dirty="0" smtClean="0"/>
          </a:p>
          <a:p>
            <a:pPr lvl="0"/>
            <a:r>
              <a:rPr lang="en-US" sz="2400" dirty="0" smtClean="0"/>
              <a:t>2.Vision is simple and understandable, but it is not easily achievable. This is a deception developer by „simple“ image of vision. </a:t>
            </a:r>
          </a:p>
          <a:p>
            <a:pPr lvl="0"/>
            <a:endParaRPr lang="en-US" sz="2400" dirty="0" smtClean="0"/>
          </a:p>
          <a:p>
            <a:pPr lvl="0"/>
            <a:r>
              <a:rPr lang="en-US" sz="2400" dirty="0" smtClean="0"/>
              <a:t>There is no one word in the vision about, that  new businessman must work very hard to make money not only for himself but for all hierarchy over himself and fast persuade next people to work for him. Problem of social capital is, that it don´t grow so easy as financial capital and has a limited capacity.</a:t>
            </a:r>
          </a:p>
        </p:txBody>
      </p:sp>
      <p:sp>
        <p:nvSpPr>
          <p:cNvPr id="3"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  </a:t>
            </a:r>
            <a:r>
              <a:rPr lang="en-US" smtClean="0"/>
              <a:t>Business language</a:t>
            </a:r>
            <a:endParaRPr lang="cs-CZ"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4282" y="1621244"/>
            <a:ext cx="8715404" cy="4832092"/>
          </a:xfrm>
          <a:prstGeom prst="rect">
            <a:avLst/>
          </a:prstGeom>
        </p:spPr>
        <p:txBody>
          <a:bodyPr wrap="square">
            <a:spAutoFit/>
          </a:bodyPr>
          <a:lstStyle/>
          <a:p>
            <a:r>
              <a:rPr lang="en-US" sz="2800" b="1" dirty="0" smtClean="0"/>
              <a:t>Critical analysis:</a:t>
            </a:r>
          </a:p>
          <a:p>
            <a:pPr lvl="0"/>
            <a:r>
              <a:rPr lang="en-US" sz="2800" dirty="0" smtClean="0"/>
              <a:t>3. Trainings, presentations, stud</a:t>
            </a:r>
            <a:r>
              <a:rPr lang="cs-CZ" sz="2800" dirty="0" smtClean="0"/>
              <a:t>y </a:t>
            </a:r>
            <a:r>
              <a:rPr lang="en-US" sz="2800" dirty="0" smtClean="0"/>
              <a:t>of literature, work on himself. Yes, but not as a free invest</a:t>
            </a:r>
            <a:r>
              <a:rPr lang="cs-CZ" sz="2800" dirty="0" err="1" smtClean="0"/>
              <a:t>ment</a:t>
            </a:r>
            <a:r>
              <a:rPr lang="en-US" sz="2800" dirty="0" smtClean="0"/>
              <a:t> from charity company. </a:t>
            </a:r>
          </a:p>
          <a:p>
            <a:pPr lvl="0"/>
            <a:r>
              <a:rPr lang="en-US" sz="2800" dirty="0" smtClean="0"/>
              <a:t>All personal grow and „finding of own potential“ should new prospect pay alone, so as he could later on more effectively work on own success, which will feed whole the hierarchy over him. </a:t>
            </a:r>
          </a:p>
          <a:p>
            <a:pPr lvl="0"/>
            <a:r>
              <a:rPr lang="en-US" sz="2800" dirty="0" smtClean="0"/>
              <a:t>For this price get new businessman called „</a:t>
            </a:r>
            <a:r>
              <a:rPr lang="en-US" sz="2800" dirty="0" err="1" smtClean="0"/>
              <a:t>prospe</a:t>
            </a:r>
            <a:r>
              <a:rPr lang="cs-CZ" sz="2800" dirty="0" smtClean="0"/>
              <a:t>c</a:t>
            </a:r>
            <a:r>
              <a:rPr lang="en-US" sz="2800" dirty="0" smtClean="0"/>
              <a:t>t“  know-how and can train the skills on business meetings under the supervision of his guru.</a:t>
            </a:r>
          </a:p>
        </p:txBody>
      </p:sp>
      <p:sp>
        <p:nvSpPr>
          <p:cNvPr id="3"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  </a:t>
            </a:r>
            <a:r>
              <a:rPr lang="en-US" smtClean="0"/>
              <a:t>Business language</a:t>
            </a:r>
            <a:endParaRPr lang="cs-CZ"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14282" y="1067252"/>
            <a:ext cx="8715404" cy="1384995"/>
          </a:xfrm>
          <a:prstGeom prst="rect">
            <a:avLst/>
          </a:prstGeom>
        </p:spPr>
        <p:txBody>
          <a:bodyPr wrap="square">
            <a:spAutoFit/>
          </a:bodyPr>
          <a:lstStyle/>
          <a:p>
            <a:r>
              <a:rPr lang="en-US" sz="2800" b="1" dirty="0" smtClean="0"/>
              <a:t>Critical analysis:</a:t>
            </a:r>
          </a:p>
          <a:p>
            <a:pPr lvl="0"/>
            <a:r>
              <a:rPr lang="en-US" sz="2800" dirty="0" smtClean="0"/>
              <a:t>4. About all people take care only God, and  it is not certain yet.</a:t>
            </a:r>
            <a:endParaRPr lang="en-US" sz="2800" dirty="0"/>
          </a:p>
        </p:txBody>
      </p:sp>
      <p:pic>
        <p:nvPicPr>
          <p:cNvPr id="8194" name="Picture 2" descr="http://czechfolks.com/plus/wp-content/uploads/2010/11/obr%C3%A1zek-%C4%8D.-01.jpg"/>
          <p:cNvPicPr>
            <a:picLocks noChangeAspect="1" noChangeArrowheads="1"/>
          </p:cNvPicPr>
          <p:nvPr/>
        </p:nvPicPr>
        <p:blipFill>
          <a:blip r:embed="rId2"/>
          <a:srcRect/>
          <a:stretch>
            <a:fillRect/>
          </a:stretch>
        </p:blipFill>
        <p:spPr bwMode="auto">
          <a:xfrm>
            <a:off x="0" y="2491649"/>
            <a:ext cx="6643702" cy="4366351"/>
          </a:xfrm>
          <a:prstGeom prst="rect">
            <a:avLst/>
          </a:prstGeom>
          <a:noFill/>
        </p:spPr>
      </p:pic>
      <p:sp>
        <p:nvSpPr>
          <p:cNvPr id="4" name="Nadpis 1"/>
          <p:cNvSpPr txBox="1">
            <a:spLocks/>
          </p:cNvSpPr>
          <p:nvPr/>
        </p:nvSpPr>
        <p:spPr>
          <a:xfrm>
            <a:off x="457200" y="274638"/>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  </a:t>
            </a:r>
            <a:r>
              <a:rPr lang="en-US" smtClean="0"/>
              <a:t>Business language</a:t>
            </a:r>
            <a:endParaRPr lang="cs-CZ"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  Validity and facticity in social discourse</a:t>
            </a:r>
            <a:endParaRPr lang="en-US" dirty="0"/>
          </a:p>
        </p:txBody>
      </p:sp>
      <p:sp>
        <p:nvSpPr>
          <p:cNvPr id="3" name="Zástupný symbol pro obsah 2"/>
          <p:cNvSpPr>
            <a:spLocks noGrp="1"/>
          </p:cNvSpPr>
          <p:nvPr>
            <p:ph idx="1"/>
          </p:nvPr>
        </p:nvSpPr>
        <p:spPr/>
        <p:txBody>
          <a:bodyPr>
            <a:normAutofit/>
          </a:bodyPr>
          <a:lstStyle/>
          <a:p>
            <a:pPr>
              <a:buNone/>
            </a:pPr>
            <a:endParaRPr lang="en-US" dirty="0" smtClean="0"/>
          </a:p>
          <a:p>
            <a:r>
              <a:rPr lang="en-US" dirty="0" smtClean="0"/>
              <a:t>Validity and fa</a:t>
            </a:r>
            <a:r>
              <a:rPr lang="cs-CZ" dirty="0" smtClean="0"/>
              <a:t>c</a:t>
            </a:r>
            <a:r>
              <a:rPr lang="en-US" dirty="0" err="1" smtClean="0"/>
              <a:t>ticity</a:t>
            </a:r>
            <a:r>
              <a:rPr lang="en-US" dirty="0" smtClean="0"/>
              <a:t> in social discourse, </a:t>
            </a:r>
          </a:p>
          <a:p>
            <a:r>
              <a:rPr lang="en-US" dirty="0" smtClean="0"/>
              <a:t>replace of objectivity by </a:t>
            </a:r>
            <a:r>
              <a:rPr lang="en-US" dirty="0" err="1" smtClean="0"/>
              <a:t>intersubjectivity</a:t>
            </a:r>
            <a:r>
              <a:rPr lang="en-US" dirty="0" smtClean="0"/>
              <a:t>, </a:t>
            </a:r>
          </a:p>
          <a:p>
            <a:r>
              <a:rPr lang="en-US" dirty="0" smtClean="0"/>
              <a:t>Redundancy of truth</a:t>
            </a:r>
          </a:p>
          <a:p>
            <a:pPr>
              <a:buNone/>
            </a:pPr>
            <a:endParaRPr lang="en-US" dirty="0" smtClean="0"/>
          </a:p>
          <a:p>
            <a:pPr>
              <a:buNone/>
            </a:pPr>
            <a:endParaRPr lang="en-US" dirty="0" smtClean="0"/>
          </a:p>
          <a:p>
            <a:endParaRPr lang="en-US" dirty="0"/>
          </a:p>
        </p:txBody>
      </p:sp>
      <p:sp>
        <p:nvSpPr>
          <p:cNvPr id="4" name="Obdélník 3"/>
          <p:cNvSpPr/>
          <p:nvPr/>
        </p:nvSpPr>
        <p:spPr>
          <a:xfrm>
            <a:off x="4572032" y="3643314"/>
            <a:ext cx="4572000" cy="2585323"/>
          </a:xfrm>
          <a:prstGeom prst="rect">
            <a:avLst/>
          </a:prstGeom>
        </p:spPr>
        <p:txBody>
          <a:bodyPr>
            <a:spAutoFit/>
          </a:bodyPr>
          <a:lstStyle/>
          <a:p>
            <a:pPr>
              <a:buNone/>
            </a:pPr>
            <a:r>
              <a:rPr lang="en-US" dirty="0" smtClean="0"/>
              <a:t>True is so poor as Job,</a:t>
            </a:r>
          </a:p>
          <a:p>
            <a:pPr>
              <a:buNone/>
            </a:pPr>
            <a:r>
              <a:rPr lang="en-US" dirty="0" smtClean="0"/>
              <a:t>so desolate as a desert,</a:t>
            </a:r>
          </a:p>
          <a:p>
            <a:pPr>
              <a:buNone/>
            </a:pPr>
            <a:r>
              <a:rPr lang="en-US" dirty="0" smtClean="0"/>
              <a:t>So boring as an old antiquarian.</a:t>
            </a:r>
          </a:p>
          <a:p>
            <a:pPr>
              <a:buNone/>
            </a:pPr>
            <a:r>
              <a:rPr lang="en-US" dirty="0" smtClean="0"/>
              <a:t>But lie and fraud are so rich as pope in Rome.</a:t>
            </a:r>
          </a:p>
          <a:p>
            <a:pPr>
              <a:buNone/>
            </a:pPr>
            <a:r>
              <a:rPr lang="en-US" dirty="0" smtClean="0"/>
              <a:t>Lies rise a monuments,</a:t>
            </a:r>
          </a:p>
          <a:p>
            <a:pPr>
              <a:buNone/>
            </a:pPr>
            <a:r>
              <a:rPr lang="en-US" dirty="0" smtClean="0"/>
              <a:t>which remain forever </a:t>
            </a:r>
          </a:p>
          <a:p>
            <a:pPr>
              <a:buNone/>
            </a:pPr>
            <a:r>
              <a:rPr lang="en-US" dirty="0" smtClean="0"/>
              <a:t>and provide refuge to a millions of people,</a:t>
            </a:r>
          </a:p>
          <a:p>
            <a:pPr>
              <a:buNone/>
            </a:pPr>
            <a:r>
              <a:rPr lang="en-US" dirty="0" smtClean="0"/>
              <a:t>where they should feel happy.</a:t>
            </a:r>
          </a:p>
          <a:p>
            <a:pPr>
              <a:buNone/>
            </a:pPr>
            <a:r>
              <a:rPr lang="en-US" dirty="0" smtClean="0"/>
              <a:t>H. </a:t>
            </a:r>
            <a:r>
              <a:rPr lang="en-US" dirty="0" err="1" smtClean="0"/>
              <a:t>Schröder</a:t>
            </a:r>
            <a:endParaRPr lang="en-US" dirty="0" smtClean="0"/>
          </a:p>
        </p:txBody>
      </p:sp>
      <p:sp>
        <p:nvSpPr>
          <p:cNvPr id="96258" name="AutoShape 2" descr="data:image/jpeg;base64,/9j/4AAQSkZJRgABAQAAAQABAAD/2wCEAAkGBxMTEhIUEhIWFhQWGBoXFRgXGRYWGhUaGBcXFhcZGBgYHCohGhwlGxcYITEiJikrLi4uGB8zODMsNygtLisBCgoKDg0OGhAQGzAkHyYsLS8sLC8sLCwvMCwsLCwsLCwsLSwsLCwsLCw0LCw0LCwsLCwsLCwsLCwsNCw0LCwsLP/AABEIAOEA4QMBIgACEQEDEQH/xAAcAAEAAgMBAQEAAAAAAAAAAAAABgcDBAUIAgH/xABLEAACAQICBgcEBgYHBwUBAAABAgMAEQQhBQYSMUFRBxMyYXGBkSJCUqEUYnKSscEjM0OCotEVY3ODk6PhCCRTVLPS8DREssLDFv/EABoBAQADAQEBAAAAAAAAAAAAAAABAwQCBQb/xAA0EQACAgECBAMGBQMFAAAAAAAAAQIRAwQhBRIxQRNRYSIycZGh8AaB0eHxFLHBFSMzQlL/2gAMAwEAAhEDEQA/ALxpSlAKUpQClKUApSlAKUrl6y6diwWHeeW9lsFUdqR2NkRe8k+WZOQNAbGltKw4aMyYiVY0GV2O8ncqjezHgBcmq9010xwRX6rDO/JpXXDhvAWZ/VRVSa567TTzMzMGmzFxmkCn9lCDu4bT7yR4Wg8khYksSSd5JuT5mumkiLbL+w3TzFtfpcGQvOKZZD910QfOrG1W1uwmkELYWUMR20PsyJf4kOdu8XHfXjmt7Qml5sJNHPh3KSIbgjjzBHFTuI41ySe1aVxdTtYEx+DgxKC3WL7S/A6nZdfAMDY8RY12qAUpSgFKUoBSlKAUpSgFKUoBSlKAUpSgFKVjlnVe0wHiQPxoDJStWTSUINjKlzuAIJPgBnWM6Wi5t/hyf9tTTItG9Suf/TMPxn7r/wAq+hpaH4/k38qUxaNuaZUUsxso3k1rJPK+axhV4GQkE/ugZeZBrWlxMck0Kh1IAZ7X95dkLcfvMfLurJpjSPVABRdzuvuA5mpS7EOXcztM6ZuAV4lScu8g8POqU6ftYGGIiw6n2YY+s/vJSyKfFUU2/tDVkIJJSNpixa4UHd3sRuCrx5mw41R3TvCU0rKDuaOFl8Amx+KmpkuUiEuYrs1+UpXB2KUra0fhtts+wo2nPID+e6gPQv8As7lhgMQpvZcQbd14YSQPPPzq1KifRhoBsHo+JJF2ZZCZpRxVpLWU96oEU/ZqWUArHiJ1jVnkZURRdmYhVUcyTkBWHSmkI8PDJNM2zHGpdzyAF8hxPIcTXm/XzpDlxMhJG43ihOaQD3Wcbnm43OS7hxvKVkNl2YvpJ0chsJXfvjildT4OF2W8ia2tDa96PxLBIsSokOQSQNEzHkokA2j9m9eSMXjpJSTI7Me8/gNwrGsrDK+XI5j0o67A9v0qj+hHpGlkkGAxchfaH+7SNcsCoJMbMd4sLqTmLWubgC8KgkUpSgFKUoBSlKAUpSgORp/GMpjiQsGk2uxbbIW11S+QY7Q9o5ABjwrSg0E2/qMKpO/rFfEOftSMQSfWuhpyF/0ckQJeMncATssLNYHfmAbcQDbO1a+B1hDHZZbsN4TMj7UbWdPMV2rrYrdXufsejowQJcJCOTxqCP3hshl+Y7xXQXBImY2xbgHkI+6G/KkWkom3SDwPsn0NbKuDuIPhUOzpV2NZpZT2Y1A+u9j6KrD51+dfMubRKw/q2ufuso/G/dW5WN51G9gPOoJEUqutxmD+WRBB3EHgd1R3Sh25WPAeyPL/AFvW5jtIohZgwQNkzMQoJGQIvxtl5DlWlg5o3NkkViN4BFwOZHKrIKtyqbvY62ho1s7Ae1tuh7hG7IqjusL+JJ41W/T5qa+JhTGQLtS4cFZVAzaLtXHPYNzbkzHhVjau3MO2f2jySD7LuzL/AAkHzrp1W+pbHoeHKVf/AEu6taHwqHESK8U8l9iKAoOubiWjdWVVGV2AHmTY05q/oibSE8eHhRATmzBbBFHadyOAv5kgbyKgk5eBwpkdUBzJtkGYnuVVBLHuqytV8BLgnWaTRGLmiiIdBslSzj9rKuySdnIqtgBvPC1s6m6nYXR0YWFLyEe3MwG2545+6v1Rl4nOpIGqrxvIu8HzK/0Z07aPcgSxTw/WKq6jx2W2v4asDQOsWFxibeFnSUcdk+0t920h9pfMCqY1i6NDjNMz9WeqwxVJZnAGTuPaSMbi7FSxO4bRJ4A97G9EUMSiTRuImw+KjF43L3Dnk9gCL7rjLPca650ccjMn+0JpoxYbDQA/rZGkbvWEAhT3dY6H9yvOzMSSTvOZqZdIWtuIxow0WMj2MVhTLHMcgHJKWJUZBrob2y3Eb7CGV2cClKUBtaKxrQzRTJ24nWRfFCGH4V7WikDKGG4gEeedeKdHYYuxCi52TYcyfZUeJJFe1MNHsoi/CoHoLUBlpWOeYILnwyzJJyAA4kmsJxhGbRuq8/Za3iFJNTRFm1SvxWBAINwdx51+1BIpSlAKUpQCtbG4CKUASxq9t20ASPA7wfCtmlAcTEaBI/VSn7E15l8AxPWL5NYcq5cw6s2nTqeAYnaibwlsNnwcL51L6/GUEEEXB3jnXam0cPGmR0Yc/wDn5V8YolQoQAu7BIwdxYgm57goZj3Ka3X1fVc8PI0HHYWzRH+6cEL+7s1r4vR2J/RvtRu0TFgI1MbMCrIbbchW/tXsSAbWuL3rrmsr5Gji60ayYPRAjMwafFS32RltEDe1zlFHfIAb+ANia5WB15XHlIpsOsTMwETLKZLsSF6tj1aFdoMeYIDA2yvXvTdoydsX9JYSWMahdpStgg9oLcZlSdo2ys4OdmtFNAaW9xifI2OWYIIzBBAII3ECoXXcsq1sevFFshurn6w6YjwmHlxEvYjW9hvY7lRfrMxCjvIrgdHOtn0yExysPpMIG3uHWoclmAHO1mA3MDwIvEunvSxVIYAfZVWxD97AiKAHmNpnPigrit6OrKV1w09NjMVJNO13Y7vdQDsxp9Vd3ebk5mrx6HtWxhcCsrD9NiQJGPEIf1a/dO14t3V580Zheumijv8ArJFS/wBpgt/nXrtECgACwAsByAyAqjM9qNGCO9n7LKFBYnIefoBvPdWNJJQyiSMKHBK53I2bZPwuQb5X3HfX1HsmS7kCOFetck2AOYQknKws7dxVTWLEaWimKSxvtRokhY2IIO2EsVIBBBjkFiL3FVpey5MucvbUUZ3xKIQGZVLnK5ALHIefAelbAatabABcLiHlAMjxMznfs+ySqKeS9283O819qTYX38aiSoRaldFD9PuiRHjYp1AH0iP2u94yFJ+6U9Kq+rk/2iHF9HjiBOfXqbfgar/UjVJ9JSSwwyKkyx9age+y4VlVlLC5U+2CMjuO7fWiD9lGXIqkyN1+qpJAAuTuHOppP0X6TRtlsFMe9OrkB8GV6luqHRJjCwaSMYZeMkhSSW3Hq40JVTwuxHgasRwa/RJqcZMVHtjKFlnxB4KVO1BFf4i1nI5KQd4v6Jrm6v6DhwcKwwKQoJJJO0zse07sc2Y8/ACwAFbmKxKxqWc2HqSTuAAzJPIUbt7ELYw4/t4f+0P/AE5DW5Wjho3dhJINm36tOK3FizH4iMrDIAnfX3pHF9WuQux3f+cT3UrsRdbn5o/IyoNyvl3BlDW9Sa3K09F4UontZuxLP4nh5AAeVblH1JXQUpSoJFKUoBSlKAUpSgFKUoDk60aAjxuHaGTL3o3ABMbgHZdb+JBHEEg5E15R1q0FLgsQ6OuyyNZgNwJzBU8UYZqfEHMGvYlQfpS1KGPgLxqDiYlOwN3WrvMTHvIupPZbkCakFF6o6xyRSRyxMBLGbrfcwPbjf6jDI8siMwKt3HaLg0pJ9KnjcRvFEgiYgH9Gzv7RU/HIRYHPZBrzvPG8MhGYsSMxY5GxDDgwORHAivRWr+N2sLAyWsYxsn5bvGqNRkcUjRpsak3Z8P0f6O2o3SDqnjdXVoyRmjBhcG4IyzyqYB6iMM04lsZSRa+5bEbjlbw9a75nyJGZtkOfKsinZsljoj3SgcQ2AniwqSPJK0St1YNwil3bMcLhR+941FsbipdFaCjs98VLKu0b7RjZmaYg57wFIP1mNRHR2vkhxEj6SkxjKQQqYeZsOI2v8IIvbdnnlnevnA9Ibl9jGxjF4XayWYI8sag+yVkI9pgLXDXBtbK9auSVJGPxI230Lt1QknbRuETEEmWa88gJY7ETytKi3Yk5gqgBO7a+GpBetXATK6K6ttBwHD/GGAKt921RjpJ1xGAw5EeeJkBEQGewNxlbkBwvvPcDattzkWpKESpemfTYxGkWRDdMOoi7tsEtJ/Edn9yuj0AqRpNDzim9BsfnVaO5JJJJJzJOZJO8k1dHQDos/TJZOEOGCt3PO4YDyWM+taoqkY5O3ZfNKVraQxgijZyCbbgN7EmyqO8kgedSQZcRMqKzsbKoJJ5AZmufo+BpGE8wsf2SH9kp4kfGRvPDdzvpy4J3kgWdizMTI6gkRqsdjsBfe9tkuzXJsdwNq7M+FV+2NofCc18Su4+flXXQ56mVJAdxB8DetfSGF6xSOPdv8u+kmjoj+zUW3EDZI8GGY8qxwyNG4jc7St+rc77gXKNzNgSDxAN8xcwvQl+p+6MxZdSGykTJx+DDuIzHmOFbtaGPwbXEsVhKvA5CReKN+R4HzrPgsWsq7S3BBsynJkYb1YcDR+YXkzYpSlQSKUpQClKUApSlAKUpQClKUBS/ThqEGV8fh178SoG62XXgDusH7gG4G8f6I9ZBY4KY2YG8RPfvX8LeXM16HZQQQRcHIg8a8z9LepDaNxCz4e4w8jXiI/ZNa5iPdYErfetx7ufGSHPGizFk5JWW1PhybEZMDdb7uRB7iMj486+dH45ZVJQ9k2dfejPwt+R3H5VA9Suk2ORRFjCElAsshNlewyDseyfrHLnzrla1HE4fSDS4MsBIqyAr2WDi+d8iOFYPDknTPSjNTVol+n9SYMQ5kUbDtm1gpVj9ZWFj4ixyGdRxeizaf2pFC8QkewfvM7W8hWXDdJrxWXG4Qqx9+MgA99jl5CuqnSbgDxmB5dWP+6rObLFUro4cMcnutyc4BFhijjXJY0VB3BQFHyFZ4cVHIDYq43EZH1BqP4HGtiEDrGyKeyZciRzCLuHiR4V+wYFkcOr57j3jl62NVc5ZyIivSPqLhxs4uGMqQw6yKMX60nshVHvFrDvvUx1PfC6HwY+nYiKLEzEzTIWDOCwAWNUW7NsLsrkDnfnUd6TNOnD4Nh1hWWSwi2TssObgjMW4HxqkV0jYkgZneeJ8TvNbcEm4mDURSlsegtL9MUea4PDM/DrJz1SeIQXdvAha5uqmtOJxmPw64mfaTaLCJFEcYIBKm2bMQbdpjVInSrcBXW0BjcZDPFOqMFjYNc2Rbfaew+daY+iMsj1biCBiYSeKSqO83ib8Fb0rfqBaPx5xapiIZQ7LZlzB2CPdYL7pzW4yIJtUx0ZpBZk2lyYGzoe0jcVb+fEWIyNJRo5hOzcrXx0O2hA7XaXuZTtKfUCtilcFh87VxcDhcA5VzJU2mMsGUq5SRnLbA91+TfC34g1t4jHKhsVkP2Y5G+aqRWo2JgmYASFJh2bgxyeGy4BYdxBFSjlm/hMSsihlvyIORUjIqw4EGs1cL6S0WIjEgA632WZey5A9hrb1f3SOIIzNrDu0aolOxSlKgkUpSgFKUoBSlKAUpXy7gAkkAAXJOQAG8k0B9VVnSXr3hJIZ8FFGuJLAq7kkRRMMwQ4zd1NjZcgRmwOVauvOt74tZIcMSuGsQzC4bEDiARmsZF+9vDfW2IsAAoAAGQG63dSDUr9C3PgyYVFyXUj8mARVIGZI3nf/AKVOtSNKRYuGLDTlRiYAUj22KCaMm4UPftqd18iDbvEMxbVxJ+1fcedc5YKSojDleN2i8pdVQTbq8RtDcCgcDzts+e151ypcFo/CSpJj5IutB9iJfaI5NKEuBbln51VX9PYrZ2PpM2xy23t6Xroaqan4zSTsMNHtBbdY7MFVNq9rk5k5HIXPdVCwPuzXPW2tkW5iek7Rq7pJH+zGberWqO6U6WbgjCYY3+OQggd9t3rXa0D0CAWOMxfikC//AKSDP7lWHobo50bhrFMKjsNzTXma44jrLhT4AV0tPBFD1M2ecRozSGk5es2JZ2J3ojOq9232F825VMdCdCWMexmEcI49Y5kYf3cOX+ZXodVAFgLAbgK/avW2yM7bbtlaaG6HMLFYyzyueIjC4dT5oDJ/HUu0ZqfgICGiwkQcbnZesk/xJLt867tKm2KNTGaNilIMkYLL2W3MvgwzHka0p9AKDtwO0Uoy27s+0PhkDH218wRwIrsUpbIaTI8dJ4iHKePL41DSRnzUbafvKftVuYTTauLqu2OcbLIPOxy866taWL0RBIdp4lLfFazDwce0PWptd0c8r7M+RpaP63pWtjsbFIpVotsHg1reI4g99fsmg7fq55V7nImX/NBb0YVjGjJx70Dd+xIh9A5H4V0uUh85yFjZy8cjFgANlicwp2rZ81KnPfuO+pVo6RmiiZu0UUt4lQT860INCC5aVy5YAMoASOwvZbZsVzNwWINzffauvUTlYhFoUpSuCwUpSgFKUoBSlKAVWPSPrEZZGwcTfo0t9JI99rAiEHkAQW8hzqca16Y+iYSae12VbIPidiEjHhtEeV6p3V/RzTzRw7RLOxLud5vdpHPfvNU5ZP3V3PS4fhjvmn0j/cyRaPleNpEjYxp2mAyFqj2kdHbVymR4jgfDlV560Sx4XASKgCqEKoPKw8ySB4tVMsarmvCa5Wejpsq1sJLJHZP7/MhWkMM671PpUfxBzq/sP0f4l4OtLKpK7Qja9yLXzO4Gq9xKC5BUA3IIsMrZEVY8kl7yMkeH4M1+Dk6en8EEwWFaR1VVJJNgALk8gO8nId5FevNRNWk0fg4oFA27bUrD35GA2j4DJR3KKqLo20aJtIYcEDZj2p2y/wCHYJ6SOh8qv2u4S5lZh1enWCfJd7ClKV2ZRSlKAUpSgFKUoBSlKAUpSgFKUoBSlKAUpSgFKUoBSlKAr3phxNo8JFftSNIe8RpYfxSKfKuF0b42KPFO0rKv6JgpYgC+0hOZ42B+dfHSxpEvjki92GH+OVgzfwonqah5IO+ssp1ks+i02l8TRcl1e9/n+xLtetZhipAkZvEhuTwdhuA7gc/G3KtLUrBCfGwIwuoJdu8IC1j3EgDzqPbVdvUrS64fGRSObIbqx5BhYH1tUKfNkTZdl0/gaSUMfl8/MvDGtZCOfs+uX4XPlXm3TkgbEzldxlkI83arZ131zjjiYQyK8zgrGEO0EvkXJHdVMP2vT8KsztbRMPCcUkpZH0dJFmdCUF5sZJ8McSD99pGb/wCC1bdVb0HHLHc9qH02Xt+dWlVmP3UYeIO9RL77ClKV2YxSlKAUrFisSkSNJI6oii7MxCqoG8knICo8uJxGO/Ul8NhD+1K7M84/qkYfoUPxsNo8FXJqA6GktPxRP1Sh5p7XEMIDOAdxe5CxKficqDzrXGHx82byx4VD7sIE0vcTLKOrGXuiNvtGulorRcOHTYgjCLck7yXY72djdnY8WYknnW5QHE//AJmI5yTYpzzOJxCA/uROqfw1lTV6Jc1fEKeH+84lh915Cp8xXWpQHOXDzp2ZhKOUoCsfCSJQAPFGPfWxDiwTsspR+TWz+ywybyNxxArZr5dARYi476A+qUpQClKUApSlAKUpQClKwY6cxxyOFLlEZgq5s2yCdlRxJtagKD1xxfWaQxzj/jbH+EiRH5oa5DS2rQ+nsxLOLliWYg3uzEsxsQOJNZIMWkg9lge7j6Vhlu7PstO4Rxxhe6Rs9dQvXPdLdk27t4/08q6Gj220IPaU2bvvuPp8waiiyOTemj4CgbhWCXtVsutqwTjMGh1kXslidCWKAxOLivm8Ubgf2burf9RauCvNWr+mpsHiYZ4IxI9+qMZOyJFlIGzte6doLYnIHfVxaN6S8EzdXii+Cn96LFKYrcLhz7BHI3F+Va8TuJ8vxKHLnb89yZ0rTh0tAw2lniYcw6EeoNcvSWuuAhOy+LjL3sI4z10hJ3ARxXb5VYeeSCuRpzWCLDFEIaSeT9VBENqSTvtuVBxdiFHE1yRpDSGMyw8JwUB3zYhQ07D+qw97IfrSHj2K6+gtX4cKGMYLSvYyzSHblmIFgXc7+4CyjgBQGjg9ByTus+kCrMp2osMhJhgPBje3XSj42Fh7oG8ySlKAUpSgFKUoBSlKAUpSgFKUoBSlKAUpSgFKUoCOad1HwOLJaXDqJDmZIyY3J5sUI2v3r1QnSLqSMBimSJn2WUSxOTckHJ1NgASrjgBk616eqDdLugfpGD65ReTDEyC28xkWmX7oD24mNaJKzrnlVX0PN0GmpAdlwG4XOR9an+i9XJ1w0ekP0ZwzrZ9lyzJdtm7goANlxsnPK54Z1XenMJstcbquLoN1uRIZMNMTss23Gd9ibLKpHAX2G8ZTVWSEIpuWxsxa7OmldkfxWH5VzJVyq9MVqPo3EXdIwpOZOHkaMEniVjYKT4iuPpXomwrRSiGWdZip6tmkJAe3s3FsxffVSwt7pnqLi+OqlFlMYyZFRts2BGXPut31f2pOlItKaPieeNJGA6udJFVgJFADXUggbQsw7mFeVtIxyRykSbQdWIYNvVlJVlPeGBFWh0R62DDYgdY1oJ9lJb7kcZRSHkLnYY8ipOS1fjx8qPK1us/qGqVJfMuNtQtGE3/o/Df4SD5AV1dGaGw+HFsPh4ohx6tES/jsjOtnD4lHF0dWHNSCPlWWuk090YqoUpSpApSlAKUpQClKUApSlAKUpQClKUApSlAKUrS0rpJIFBa5ZskQb2PdyA4k5CuZzjCLlJ0kSk26Ru0qHT6UxEm+Tqx8MYHzdhc+I2a1JFY75JG+1JIR6bVq8LL+ItNF1FN/Q2x0M31dE6kkCi7EAd5tXLxmn8Oqt7YksDcJ7fDMEjIeZqInDAG/VIe++fzX86+nmFiGRlBFt1xn3pe1ZMn4im/+PH9b+iLY6CK95lP646E6mRorAC21F/ZncB9g3TnZVJ31zOj1JfpWwqkoDd24J7LAetxlzAPCrnnSGZNieJZlXcdgSr42sSreVajGGIBYYNgDcNjYX05V3HjU54vClC5VTfb4/H/Ijo0snMntd0YZ8S8U21GxVrAkjnYXvzqydXNLfSIgxycWDAfIjxz8waq4gkknMnM1JNWMaYVmYbxC5A5srJsD70h9anQZ3hyRjez6/K7+hbqsSnC+5X/TZq8rYmXEQLkSBJbP9Mq57t20gA+3GBvaq00FigrbLZq2RB3EHeK9DYrBDZIKiRWGzIjW9vjtC+W1f155VFm1O0UGucM4Pwlpx/8Ab86t03H4yvmi3vtVPbye6+fczZNC/wDqzY1G0i5W6udqNtjbHvZKy35mzAEHfa/HKZYLXd90sStzKEqfRr39RUfw8axoFiRYUGS3HVovG4BzZrkndmeNZsLhYx8cngpA9TYH1rB/qEsU5Tx2k306/sjX4EZRSnu/MnGE1nwz732DykGz/F2fnXVhnVxdGVhzUgj5VAIxyht4lPyJr9+jgm5jUHmDn6gA/OrofiOS9+Cfwa/coloIv3WWFSoRDiJU7E0g7mPWD+O59CK6eE1m2Sq4kKt8hIt9m/1gc08bkeFenpeN6bUSUb5X6/qZsmjyQV9SSUpSvXMopSlAKUpQClKUApSlAKUpQCoZpKfrMTMSewRGvcAoY+rE+g5VM6rrWqKSDFO67nAkAO5lsFceKsLnukHfXj8bxzyaXlj5q/v40bNFXib+RuUrm4fTKHtAqfUeo/lW4mKQ7nX1FfDTw5IdUeuZqV8hxzFDIOY9RVdMHzJCrZkC/PcR4EZivpFtxJHfn8/51ifFoPev4Z1qzY0nJRYc+P8ApV0MOSe3b1INTHoOsbZ8/HjW9gID1OKfhFEl/NxM48kRPWtJrKNogkZAAb2JNlVRxJOVT3QGieqw/VygF5NppuRZ+0PACyjuUV9LwzTPLLfpFVfq1Rk1WXkjRHb1+OLi1yPCuXHK2FlfDTXsnYfmh7BPdYW7iCOFdRWBFwbjmK+b1GmyafI4yXQ1xkpK0Y48Mim4UX5nNvvHOstKVQ231JFKUqAK52mWGyq8b38gCPzrPPjVG72j8vWua5LG531t0uCXMpy2IbJfqPjS0TRMb9XYr9htoAeRVh4WqTVEtR4TtTNwCon73tuR5K6etS2vvdBOU9PFy+1e30PE1KSyuhSlK2FApSlAKUpQClKUApSlAK0NM6KTEJstcMDtI47SNa1xfuJBByIJBrfpUSipJp9CU2naKq0vot8O1plCC+Ugv1L8rN+yP1X8iawHDkZkZcDvB8DuNW2ygggi4ORB41H8TqbhWJMatAx3mB2jH3B7B+7Xi5uEu7xS/J/r/Jvx67apogyx1kWOpO+pb+5jXt/WRQv8wq18jU2f/nV8sOg/FzWJ8L1Xkvn+xf8A1mI4CRUd1VgmbSHsxoNqRvBRuHebAVJ4dS1/bYrESD4Qywqf8JQ3zruaM0TBh1KwRKgO+wzbvZt7HvJq3FwbJJ/7skl6blc9bFe6ji6u6usrLPiQNsfqowdpYb5Ek+/IRlfcNw5mT0pXvYcMMMFCCpHnznKbuRxtZdALikGezKl+re17X3qw4qcrjwIzFV9JBLBJ1bgxSHct/Zk7423SDu7Q4irarBjcHHMhSVFdDvVgGHoeNZtXoYahX0f31LsGplj26orNdISDI2PiP5WrINIvyX0P86keM1KH/t53jHBJB16Dw2iHHk9cqbVjGruTDyD6skkZ+66MP4q8DLwfJF7QT+H2jfHV433o0TjZDxA8B/OsbMzbyTW7/QmM/wCU/wA+K34X+VZodXca37KBBzeZm/hSP86rjw3On7OOvl+p29Rj/wDRzVjrNhoWeTqolDy8R7sYPvSkdkfV3nhXfwmpzH/1GJYjikK9Sp7i9y58mFSTAYCKFAkMaoozsotc8SeZ7znW/T8HnJ3mdLyXX59jNk1qSqB8aI0esESxqSbXLMd7sTdmPieHDIcK3KUr6GMVFUuh5zdu2KUpUkClKUApSlAKUpQClKUApSlAKUpQClKUApSlAKUpQClKUApSlAKUpQClKUApSlAKUpQClKUApSlAKUpQ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6259" name="Picture 3"/>
          <p:cNvPicPr>
            <a:picLocks noChangeAspect="1" noChangeArrowheads="1"/>
          </p:cNvPicPr>
          <p:nvPr/>
        </p:nvPicPr>
        <p:blipFill>
          <a:blip r:embed="rId2"/>
          <a:srcRect/>
          <a:stretch>
            <a:fillRect/>
          </a:stretch>
        </p:blipFill>
        <p:spPr bwMode="auto">
          <a:xfrm>
            <a:off x="1285852" y="4071942"/>
            <a:ext cx="2143125" cy="214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lnSpcReduction="10000"/>
          </a:bodyPr>
          <a:lstStyle/>
          <a:p>
            <a:pPr>
              <a:buNone/>
            </a:pPr>
            <a:r>
              <a:rPr lang="en-US" dirty="0" smtClean="0"/>
              <a:t>„No one righteous“</a:t>
            </a:r>
          </a:p>
          <a:p>
            <a:pPr>
              <a:buNone/>
            </a:pPr>
            <a:r>
              <a:rPr lang="en-US" dirty="0" smtClean="0"/>
              <a:t>(George Berkeley)</a:t>
            </a:r>
          </a:p>
          <a:p>
            <a:pPr>
              <a:buNone/>
            </a:pPr>
            <a:r>
              <a:rPr lang="en-US" dirty="0" smtClean="0"/>
              <a:t>In the world stays no one man, who can reflect the world. World become extinct.</a:t>
            </a:r>
          </a:p>
          <a:p>
            <a:pPr>
              <a:buNone/>
            </a:pPr>
            <a:r>
              <a:rPr lang="en-US" dirty="0" smtClean="0"/>
              <a:t>If in the world stays no one righteous, who knows the truth, so than should this knowledge content the idea itself (hidden truth), sense of knowledge – truth is somewhere (</a:t>
            </a:r>
            <a:r>
              <a:rPr lang="en-US" dirty="0" err="1" smtClean="0"/>
              <a:t>Acta</a:t>
            </a:r>
            <a:r>
              <a:rPr lang="en-US" dirty="0" smtClean="0"/>
              <a:t> X – Truth is outside)</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fontScale="92500" lnSpcReduction="10000"/>
          </a:bodyPr>
          <a:lstStyle/>
          <a:p>
            <a:pPr>
              <a:buNone/>
            </a:pPr>
            <a:r>
              <a:rPr lang="en-US" dirty="0" err="1" smtClean="0"/>
              <a:t>J.Habermas</a:t>
            </a:r>
            <a:r>
              <a:rPr lang="en-US" dirty="0" smtClean="0"/>
              <a:t> – </a:t>
            </a:r>
            <a:r>
              <a:rPr lang="en-US" dirty="0" err="1" smtClean="0"/>
              <a:t>Faktizität</a:t>
            </a:r>
            <a:r>
              <a:rPr lang="en-US" dirty="0" smtClean="0"/>
              <a:t> und </a:t>
            </a:r>
            <a:r>
              <a:rPr lang="en-US" dirty="0" err="1" smtClean="0"/>
              <a:t>Geltung</a:t>
            </a:r>
            <a:r>
              <a:rPr lang="en-US" dirty="0" smtClean="0"/>
              <a:t>, 1994</a:t>
            </a:r>
          </a:p>
          <a:p>
            <a:pPr>
              <a:buNone/>
            </a:pPr>
            <a:endParaRPr lang="en-US" dirty="0" smtClean="0"/>
          </a:p>
          <a:p>
            <a:r>
              <a:rPr lang="en-US" dirty="0" smtClean="0"/>
              <a:t>Discrepancy of social norms, rules with social reality – tension</a:t>
            </a:r>
          </a:p>
          <a:p>
            <a:r>
              <a:rPr lang="en-US" dirty="0" smtClean="0"/>
              <a:t>Society was never so perfect, how man should imagine it and which pretension he has on it</a:t>
            </a:r>
          </a:p>
          <a:p>
            <a:r>
              <a:rPr lang="en-US" dirty="0" smtClean="0"/>
              <a:t>We ask about validity of the norm in </a:t>
            </a:r>
            <a:r>
              <a:rPr lang="en-US" dirty="0" err="1" smtClean="0"/>
              <a:t>Lebenswelt</a:t>
            </a:r>
            <a:endParaRPr lang="en-US" dirty="0" smtClean="0"/>
          </a:p>
          <a:p>
            <a:r>
              <a:rPr lang="en-US" dirty="0" smtClean="0"/>
              <a:t>We ask an theoretical level about transcended experience – and we capture it as FACTICITY</a:t>
            </a:r>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Autofit/>
          </a:bodyPr>
          <a:lstStyle/>
          <a:p>
            <a:pPr>
              <a:buNone/>
            </a:pPr>
            <a:r>
              <a:rPr lang="en-US" sz="2800" dirty="0" err="1" smtClean="0"/>
              <a:t>J.Habermas</a:t>
            </a:r>
            <a:r>
              <a:rPr lang="en-US" sz="2800" dirty="0" smtClean="0"/>
              <a:t> – </a:t>
            </a:r>
            <a:r>
              <a:rPr lang="en-US" sz="2800" dirty="0" err="1" smtClean="0"/>
              <a:t>Faktizität</a:t>
            </a:r>
            <a:r>
              <a:rPr lang="en-US" sz="2800" dirty="0" smtClean="0"/>
              <a:t> und </a:t>
            </a:r>
            <a:r>
              <a:rPr lang="en-US" sz="2800" dirty="0" err="1" smtClean="0"/>
              <a:t>Geltung</a:t>
            </a:r>
            <a:r>
              <a:rPr lang="en-US" sz="2800" dirty="0" smtClean="0"/>
              <a:t>, 1994</a:t>
            </a:r>
          </a:p>
          <a:p>
            <a:pPr>
              <a:buNone/>
            </a:pPr>
            <a:endParaRPr lang="en-US" sz="2800" dirty="0" smtClean="0"/>
          </a:p>
          <a:p>
            <a:r>
              <a:rPr lang="en-US" sz="2800" dirty="0" smtClean="0"/>
              <a:t>VALIDITY – way or degree of acceptance of particular norm in particular society</a:t>
            </a:r>
          </a:p>
          <a:p>
            <a:r>
              <a:rPr lang="en-US" sz="2800" dirty="0" smtClean="0"/>
              <a:t>FACTICITY – real status of social communication</a:t>
            </a:r>
          </a:p>
          <a:p>
            <a:r>
              <a:rPr lang="en-US" sz="2800" dirty="0" smtClean="0"/>
              <a:t>Norm –on objective level (e.g. Kant´s Maxima) society reflects norm as IDEAL (e.g. law)</a:t>
            </a:r>
          </a:p>
          <a:p>
            <a:r>
              <a:rPr lang="en-US" sz="2800" dirty="0" smtClean="0"/>
              <a:t>But, validity of norm is changing by the </a:t>
            </a:r>
            <a:r>
              <a:rPr lang="cs-CZ" sz="2800" dirty="0" err="1" smtClean="0"/>
              <a:t>social</a:t>
            </a:r>
            <a:r>
              <a:rPr lang="cs-CZ" sz="2800" dirty="0" smtClean="0"/>
              <a:t> </a:t>
            </a:r>
            <a:r>
              <a:rPr lang="en-US" sz="2800" dirty="0" smtClean="0"/>
              <a:t>communication development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Autofit/>
          </a:bodyPr>
          <a:lstStyle/>
          <a:p>
            <a:pPr>
              <a:buNone/>
            </a:pPr>
            <a:r>
              <a:rPr lang="en-US" sz="2800" dirty="0" err="1" smtClean="0"/>
              <a:t>J.Habermas</a:t>
            </a:r>
            <a:r>
              <a:rPr lang="en-US" sz="2800" dirty="0" smtClean="0"/>
              <a:t> – </a:t>
            </a:r>
            <a:r>
              <a:rPr lang="en-US" sz="2800" dirty="0" err="1" smtClean="0"/>
              <a:t>Faktizität</a:t>
            </a:r>
            <a:r>
              <a:rPr lang="en-US" sz="2800" dirty="0" smtClean="0"/>
              <a:t> und </a:t>
            </a:r>
            <a:r>
              <a:rPr lang="en-US" sz="2800" dirty="0" err="1" smtClean="0"/>
              <a:t>Geltung</a:t>
            </a:r>
            <a:r>
              <a:rPr lang="en-US" sz="2800" dirty="0" smtClean="0"/>
              <a:t>, 1994</a:t>
            </a:r>
          </a:p>
          <a:p>
            <a:pPr>
              <a:buNone/>
            </a:pPr>
            <a:endParaRPr lang="en-US" sz="2800" dirty="0" smtClean="0"/>
          </a:p>
          <a:p>
            <a:r>
              <a:rPr lang="en-US" sz="2800" dirty="0" smtClean="0"/>
              <a:t>Tension between facticity of the norm and its validity is manifested in particular communication situation:</a:t>
            </a:r>
          </a:p>
          <a:p>
            <a:r>
              <a:rPr lang="en-US" sz="2800" dirty="0" smtClean="0"/>
              <a:t>We act by purpose or by conviction. But NOT TRUE, so according to the factual conditions of the things – in communication we use social anchored VALIDITY, not own reflection of objectivity</a:t>
            </a:r>
          </a:p>
          <a:p>
            <a:r>
              <a:rPr lang="en-US" sz="2800" dirty="0" smtClean="0"/>
              <a:t>This tension haven´t destructive character – it allows plurality of opinions. </a:t>
            </a:r>
          </a:p>
          <a:p>
            <a:endParaRPr lang="en-US" sz="2800" dirty="0" smtClean="0"/>
          </a:p>
          <a:p>
            <a:endParaRPr lang="en-US" sz="2800" dirty="0" smtClean="0"/>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Autofit/>
          </a:bodyPr>
          <a:lstStyle/>
          <a:p>
            <a:pPr>
              <a:buNone/>
            </a:pPr>
            <a:r>
              <a:rPr lang="en-US" sz="2800" dirty="0" err="1" smtClean="0"/>
              <a:t>J.Habermas</a:t>
            </a:r>
            <a:r>
              <a:rPr lang="en-US" sz="2800" dirty="0" smtClean="0"/>
              <a:t> – </a:t>
            </a:r>
            <a:r>
              <a:rPr lang="en-US" sz="2800" dirty="0" err="1" smtClean="0"/>
              <a:t>Faktizität</a:t>
            </a:r>
            <a:r>
              <a:rPr lang="en-US" sz="2800" dirty="0" smtClean="0"/>
              <a:t> und </a:t>
            </a:r>
            <a:r>
              <a:rPr lang="en-US" sz="2800" dirty="0" err="1" smtClean="0"/>
              <a:t>Geltung</a:t>
            </a:r>
            <a:r>
              <a:rPr lang="en-US" sz="2800" dirty="0" smtClean="0"/>
              <a:t>, 1994</a:t>
            </a:r>
          </a:p>
          <a:p>
            <a:pPr>
              <a:buNone/>
            </a:pPr>
            <a:endParaRPr lang="en-US" sz="2800" dirty="0" smtClean="0"/>
          </a:p>
          <a:p>
            <a:r>
              <a:rPr lang="en-US" sz="2800" dirty="0" smtClean="0"/>
              <a:t>In political level  there is a tendency  restrict the natural superiority of rationality in the reflection of social reality.</a:t>
            </a:r>
          </a:p>
          <a:p>
            <a:r>
              <a:rPr lang="en-US" sz="2800" dirty="0" smtClean="0"/>
              <a:t>Imperative norms (from the world no. 3) are distorted in „translation“ into validity in intersubjective world (no.2)</a:t>
            </a:r>
          </a:p>
          <a:p>
            <a:endParaRPr lang="en-US" sz="2800" dirty="0" smtClean="0"/>
          </a:p>
          <a:p>
            <a:endParaRPr lang="en-US" sz="2800" dirty="0" smtClean="0"/>
          </a:p>
          <a:p>
            <a:endParaRPr lang="en-US" sz="2800" dirty="0" smtClean="0"/>
          </a:p>
          <a:p>
            <a:pPr>
              <a:buNone/>
            </a:pP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Ideology </a:t>
            </a:r>
            <a:r>
              <a:rPr lang="cs-CZ" dirty="0" err="1" smtClean="0"/>
              <a:t>conception</a:t>
            </a:r>
            <a:endParaRPr lang="cs-CZ" dirty="0"/>
          </a:p>
        </p:txBody>
      </p:sp>
      <p:sp>
        <p:nvSpPr>
          <p:cNvPr id="3" name="Zástupný symbol pro obsah 2"/>
          <p:cNvSpPr>
            <a:spLocks noGrp="1"/>
          </p:cNvSpPr>
          <p:nvPr>
            <p:ph idx="1"/>
          </p:nvPr>
        </p:nvSpPr>
        <p:spPr/>
        <p:txBody>
          <a:bodyPr>
            <a:normAutofit fontScale="85000" lnSpcReduction="20000"/>
          </a:bodyPr>
          <a:lstStyle/>
          <a:p>
            <a:pPr>
              <a:buNone/>
            </a:pPr>
            <a:endParaRPr lang="en-US" dirty="0" smtClean="0"/>
          </a:p>
          <a:p>
            <a:r>
              <a:rPr lang="en-US" dirty="0" smtClean="0"/>
              <a:t>  </a:t>
            </a:r>
            <a:r>
              <a:rPr lang="en-US" b="1" dirty="0" smtClean="0"/>
              <a:t>Frankfurt school</a:t>
            </a:r>
            <a:r>
              <a:rPr lang="en-US" dirty="0" smtClean="0"/>
              <a:t> (Adorno, Marcuse) -  modern industrial society manipulate with peoples mind, produces not authentically thought persons which is made consumers </a:t>
            </a:r>
            <a:r>
              <a:rPr lang="cs-CZ" dirty="0" smtClean="0"/>
              <a:t>a</a:t>
            </a:r>
            <a:r>
              <a:rPr lang="en-US" dirty="0" err="1" smtClean="0"/>
              <a:t>nd</a:t>
            </a:r>
            <a:r>
              <a:rPr lang="en-US" dirty="0" smtClean="0"/>
              <a:t> welfare and makes an impression of free discussion, but came to indoctrination. </a:t>
            </a:r>
          </a:p>
          <a:p>
            <a:r>
              <a:rPr lang="en-US" dirty="0" smtClean="0"/>
              <a:t>Technological society makes an impression of tolerance, but this is only a illusion </a:t>
            </a:r>
          </a:p>
          <a:p>
            <a:pPr>
              <a:buNone/>
            </a:pPr>
            <a:endParaRPr lang="en-US" dirty="0" smtClean="0"/>
          </a:p>
          <a:p>
            <a:pPr>
              <a:buNone/>
            </a:pPr>
            <a:r>
              <a:rPr lang="en-US" dirty="0" smtClean="0"/>
              <a:t>Fromm „To have or to be“</a:t>
            </a:r>
          </a:p>
          <a:p>
            <a:pPr>
              <a:buNone/>
            </a:pPr>
            <a:r>
              <a:rPr lang="en-US" dirty="0" smtClean="0"/>
              <a:t>Marcuse „The One </a:t>
            </a:r>
            <a:r>
              <a:rPr lang="en-US" dirty="0" err="1" smtClean="0"/>
              <a:t>dimenstional</a:t>
            </a:r>
            <a:r>
              <a:rPr lang="en-US" dirty="0" smtClean="0"/>
              <a:t> men“</a:t>
            </a:r>
          </a:p>
          <a:p>
            <a:endParaRPr lang="en-US" dirty="0" smtClean="0"/>
          </a:p>
          <a:p>
            <a:endParaRPr lang="en-US" dirty="0" smtClean="0"/>
          </a:p>
          <a:p>
            <a:pPr lvl="5"/>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a:bodyPr>
          <a:lstStyle/>
          <a:p>
            <a:pPr>
              <a:buNone/>
            </a:pPr>
            <a:r>
              <a:rPr lang="en-US" dirty="0" smtClean="0"/>
              <a:t>Redundancy of objectivity – redundancy of truth</a:t>
            </a:r>
            <a:endParaRPr lang="en-US" dirty="0"/>
          </a:p>
        </p:txBody>
      </p:sp>
      <p:sp>
        <p:nvSpPr>
          <p:cNvPr id="5" name="TextovéPole 4"/>
          <p:cNvSpPr txBox="1"/>
          <p:nvPr/>
        </p:nvSpPr>
        <p:spPr>
          <a:xfrm>
            <a:off x="285720" y="5500702"/>
            <a:ext cx="8858280" cy="1477328"/>
          </a:xfrm>
          <a:prstGeom prst="rect">
            <a:avLst/>
          </a:prstGeom>
          <a:noFill/>
        </p:spPr>
        <p:txBody>
          <a:bodyPr wrap="square" rtlCol="0">
            <a:spAutoFit/>
          </a:bodyPr>
          <a:lstStyle/>
          <a:p>
            <a:r>
              <a:rPr lang="en-US" dirty="0" smtClean="0"/>
              <a:t>Sense in discourse influenced by ideology is moving against the sense of open discourse. </a:t>
            </a:r>
          </a:p>
          <a:p>
            <a:r>
              <a:rPr lang="en-US" dirty="0" smtClean="0"/>
              <a:t>Validity is deformed by ideology. Facticity is changing under the influence of distorted language. Facticity is fulfilled by reproduced ideology, which displaces objectivity and replaces it by ideologically distorted transcendental experience of intersubjective world.  </a:t>
            </a:r>
          </a:p>
          <a:p>
            <a:r>
              <a:rPr lang="en-US" dirty="0" smtClean="0"/>
              <a:t> </a:t>
            </a:r>
            <a:endParaRPr lang="en-US" dirty="0"/>
          </a:p>
        </p:txBody>
      </p:sp>
      <p:sp>
        <p:nvSpPr>
          <p:cNvPr id="6" name="TextovéPole 5"/>
          <p:cNvSpPr txBox="1"/>
          <p:nvPr/>
        </p:nvSpPr>
        <p:spPr>
          <a:xfrm>
            <a:off x="5000564" y="2143116"/>
            <a:ext cx="4143436" cy="1754326"/>
          </a:xfrm>
          <a:prstGeom prst="rect">
            <a:avLst/>
          </a:prstGeom>
          <a:noFill/>
        </p:spPr>
        <p:txBody>
          <a:bodyPr wrap="square" rtlCol="0">
            <a:spAutoFit/>
          </a:bodyPr>
          <a:lstStyle/>
          <a:p>
            <a:r>
              <a:rPr lang="en-US" dirty="0" smtClean="0"/>
              <a:t>Dashed lines show relation between facticity and validity in ideal world of free</a:t>
            </a:r>
            <a:r>
              <a:rPr lang="cs-CZ" dirty="0" smtClean="0"/>
              <a:t>, open</a:t>
            </a:r>
            <a:r>
              <a:rPr lang="en-US" dirty="0" smtClean="0"/>
              <a:t> discourse</a:t>
            </a:r>
          </a:p>
          <a:p>
            <a:r>
              <a:rPr lang="en-US" dirty="0" smtClean="0"/>
              <a:t>Solid lines show discourse under the influence of ideology</a:t>
            </a:r>
          </a:p>
          <a:p>
            <a:endParaRPr lang="en-US" dirty="0"/>
          </a:p>
        </p:txBody>
      </p:sp>
      <p:pic>
        <p:nvPicPr>
          <p:cNvPr id="4" name="Obrázek 3"/>
          <p:cNvPicPr>
            <a:picLocks noChangeAspect="1"/>
          </p:cNvPicPr>
          <p:nvPr/>
        </p:nvPicPr>
        <p:blipFill>
          <a:blip r:embed="rId2"/>
          <a:stretch>
            <a:fillRect/>
          </a:stretch>
        </p:blipFill>
        <p:spPr>
          <a:xfrm>
            <a:off x="179512" y="2564904"/>
            <a:ext cx="4907055" cy="2734806"/>
          </a:xfrm>
          <a:prstGeom prst="rect">
            <a:avLst/>
          </a:prstGeom>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fontScale="85000" lnSpcReduction="20000"/>
          </a:bodyPr>
          <a:lstStyle/>
          <a:p>
            <a:pPr>
              <a:buNone/>
            </a:pPr>
            <a:endParaRPr lang="en-US" dirty="0" smtClean="0"/>
          </a:p>
          <a:p>
            <a:r>
              <a:rPr lang="en-US" dirty="0" smtClean="0"/>
              <a:t> Task of social sciences – with help of scientific method reveal ideology </a:t>
            </a:r>
          </a:p>
          <a:p>
            <a:pPr>
              <a:buNone/>
            </a:pPr>
            <a:r>
              <a:rPr lang="en-US" dirty="0" smtClean="0"/>
              <a:t>– reproduction of truth</a:t>
            </a:r>
          </a:p>
          <a:p>
            <a:pPr>
              <a:buNone/>
            </a:pPr>
            <a:r>
              <a:rPr lang="en-US" dirty="0" smtClean="0"/>
              <a:t>Sociology – theoretical background – empiric verification of hypothesis, logical and critical argumentation</a:t>
            </a:r>
          </a:p>
          <a:p>
            <a:pPr>
              <a:buNone/>
            </a:pPr>
            <a:r>
              <a:rPr lang="en-US" dirty="0" smtClean="0"/>
              <a:t>-on the level of social structure – politic institutions, social groups</a:t>
            </a:r>
          </a:p>
          <a:p>
            <a:pPr>
              <a:buNone/>
            </a:pPr>
            <a:r>
              <a:rPr lang="en-US" dirty="0" smtClean="0"/>
              <a:t>-on the level of communication – mass communication, mass media manipulation</a:t>
            </a:r>
          </a:p>
          <a:p>
            <a:pPr>
              <a:buNone/>
            </a:pPr>
            <a:r>
              <a:rPr lang="en-US" dirty="0" smtClean="0"/>
              <a:t>-on the level of mind and language – text analysis </a:t>
            </a:r>
          </a:p>
          <a:p>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fontScale="92500" lnSpcReduction="20000"/>
          </a:bodyPr>
          <a:lstStyle/>
          <a:p>
            <a:pPr>
              <a:buNone/>
            </a:pPr>
            <a:endParaRPr lang="en-US" dirty="0" smtClean="0"/>
          </a:p>
          <a:p>
            <a:r>
              <a:rPr lang="en-US" dirty="0" smtClean="0"/>
              <a:t> Science method:</a:t>
            </a:r>
          </a:p>
          <a:p>
            <a:pPr>
              <a:buNone/>
            </a:pPr>
            <a:r>
              <a:rPr lang="en-US" dirty="0" smtClean="0"/>
              <a:t>Critical</a:t>
            </a:r>
          </a:p>
          <a:p>
            <a:pPr>
              <a:buNone/>
            </a:pPr>
            <a:r>
              <a:rPr lang="en-US" dirty="0" smtClean="0"/>
              <a:t>Logical</a:t>
            </a:r>
          </a:p>
          <a:p>
            <a:pPr>
              <a:buNone/>
            </a:pPr>
            <a:r>
              <a:rPr lang="en-US" dirty="0" smtClean="0"/>
              <a:t>Empirically verified (verification and falsification)</a:t>
            </a:r>
          </a:p>
          <a:p>
            <a:pPr>
              <a:buNone/>
            </a:pPr>
            <a:r>
              <a:rPr lang="en-US" dirty="0" smtClean="0"/>
              <a:t>Valid</a:t>
            </a:r>
          </a:p>
          <a:p>
            <a:pPr>
              <a:buNone/>
            </a:pPr>
            <a:r>
              <a:rPr lang="en-US" dirty="0" smtClean="0"/>
              <a:t>Reliable</a:t>
            </a:r>
          </a:p>
          <a:p>
            <a:pPr>
              <a:buNone/>
            </a:pPr>
            <a:endParaRPr lang="en-US" dirty="0" smtClean="0"/>
          </a:p>
          <a:p>
            <a:pPr>
              <a:buNone/>
            </a:pPr>
            <a:r>
              <a:rPr lang="en-US" dirty="0" smtClean="0"/>
              <a:t>Hermeneutics, Phenomenology, Linguistic analysis, Semiotics, Pragmatic</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a:bodyPr>
          <a:lstStyle/>
          <a:p>
            <a:pPr>
              <a:buNone/>
            </a:pPr>
            <a:endParaRPr lang="en-US" dirty="0" smtClean="0"/>
          </a:p>
          <a:p>
            <a:r>
              <a:rPr lang="en-US" dirty="0" smtClean="0"/>
              <a:t>Avoid ideological load your own mind</a:t>
            </a:r>
          </a:p>
          <a:p>
            <a:r>
              <a:rPr lang="en-US" dirty="0" smtClean="0"/>
              <a:t>Even the best ideas may be false</a:t>
            </a:r>
          </a:p>
          <a:p>
            <a:r>
              <a:rPr lang="en-US" dirty="0" smtClean="0"/>
              <a:t>Sociologist is professional stranger (A. </a:t>
            </a:r>
            <a:r>
              <a:rPr lang="en-US" dirty="0" err="1" smtClean="0"/>
              <a:t>Schütz</a:t>
            </a:r>
            <a:r>
              <a:rPr lang="en-US" dirty="0" smtClean="0"/>
              <a:t>)</a:t>
            </a:r>
          </a:p>
          <a:p>
            <a:r>
              <a:rPr lang="en-US" dirty="0" smtClean="0"/>
              <a:t>Science is objective, rational, is not partial</a:t>
            </a:r>
          </a:p>
          <a:p>
            <a:r>
              <a:rPr lang="en-US" dirty="0" smtClean="0"/>
              <a:t>Intersubjective </a:t>
            </a:r>
            <a:r>
              <a:rPr lang="en-US" dirty="0" err="1" smtClean="0"/>
              <a:t>Lebenswelt</a:t>
            </a:r>
            <a:r>
              <a:rPr lang="en-US" dirty="0" smtClean="0"/>
              <a:t> is knowledge object</a:t>
            </a:r>
          </a:p>
          <a:p>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t>
            </a:r>
            <a:r>
              <a:rPr lang="en-US" dirty="0"/>
              <a:t> Validity and facticity in social discourse</a:t>
            </a:r>
            <a:endParaRPr lang="cs-CZ" dirty="0"/>
          </a:p>
        </p:txBody>
      </p:sp>
      <p:sp>
        <p:nvSpPr>
          <p:cNvPr id="3" name="Zástupný symbol pro obsah 2"/>
          <p:cNvSpPr>
            <a:spLocks noGrp="1"/>
          </p:cNvSpPr>
          <p:nvPr>
            <p:ph idx="1"/>
          </p:nvPr>
        </p:nvSpPr>
        <p:spPr/>
        <p:txBody>
          <a:bodyPr>
            <a:normAutofit/>
          </a:bodyPr>
          <a:lstStyle/>
          <a:p>
            <a:pPr>
              <a:buNone/>
            </a:pPr>
            <a:endParaRPr lang="en-US" dirty="0" smtClean="0"/>
          </a:p>
          <a:p>
            <a:r>
              <a:rPr lang="en-US" dirty="0" smtClean="0"/>
              <a:t> Research of ideological distorted texts</a:t>
            </a:r>
          </a:p>
          <a:p>
            <a:r>
              <a:rPr lang="en-US" dirty="0" smtClean="0"/>
              <a:t>Its critical analysis in text and social context in </a:t>
            </a:r>
            <a:r>
              <a:rPr lang="en-US" dirty="0" err="1" smtClean="0"/>
              <a:t>Lebenswelt</a:t>
            </a:r>
            <a:endParaRPr lang="en-US" dirty="0" smtClean="0"/>
          </a:p>
          <a:p>
            <a:r>
              <a:rPr lang="en-US" dirty="0" smtClean="0"/>
              <a:t>Get involved in social discourse</a:t>
            </a:r>
          </a:p>
          <a:p>
            <a:r>
              <a:rPr lang="en-US" dirty="0" err="1" smtClean="0"/>
              <a:t>C.W.Mills</a:t>
            </a:r>
            <a:r>
              <a:rPr lang="en-US" dirty="0" smtClean="0"/>
              <a:t> – responsibility of sociologist</a:t>
            </a:r>
          </a:p>
          <a:p>
            <a:endParaRPr lang="en-US"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And… in the End ….Relativity of the World and its ultimate unrecognizability</a:t>
            </a:r>
            <a:endParaRPr lang="en-US" dirty="0"/>
          </a:p>
        </p:txBody>
      </p:sp>
      <p:sp>
        <p:nvSpPr>
          <p:cNvPr id="3" name="Zástupný symbol pro obsah 2"/>
          <p:cNvSpPr>
            <a:spLocks noGrp="1"/>
          </p:cNvSpPr>
          <p:nvPr>
            <p:ph idx="1"/>
          </p:nvPr>
        </p:nvSpPr>
        <p:spPr/>
        <p:txBody>
          <a:bodyPr>
            <a:normAutofit fontScale="85000" lnSpcReduction="20000"/>
          </a:bodyPr>
          <a:lstStyle/>
          <a:p>
            <a:pPr>
              <a:buNone/>
            </a:pPr>
            <a:r>
              <a:rPr lang="en-US" dirty="0" smtClean="0"/>
              <a:t>Werner Heisenberg </a:t>
            </a:r>
          </a:p>
          <a:p>
            <a:pPr>
              <a:buNone/>
            </a:pPr>
            <a:r>
              <a:rPr lang="en-US" dirty="0" smtClean="0"/>
              <a:t>Uncertainty principle</a:t>
            </a:r>
          </a:p>
          <a:p>
            <a:endParaRPr lang="en-US" dirty="0" smtClean="0"/>
          </a:p>
          <a:p>
            <a:endParaRPr lang="en-US" dirty="0" smtClean="0"/>
          </a:p>
          <a:p>
            <a:pPr>
              <a:buNone/>
            </a:pPr>
            <a:endParaRPr lang="en-US" dirty="0" smtClean="0"/>
          </a:p>
          <a:p>
            <a:pPr>
              <a:buNone/>
            </a:pPr>
            <a:endParaRPr lang="en-US" dirty="0" smtClean="0"/>
          </a:p>
          <a:p>
            <a:pPr>
              <a:buNone/>
            </a:pPr>
            <a:r>
              <a:rPr lang="en-US" dirty="0" smtClean="0"/>
              <a:t>Due to the quantum nature of the world, we are not able simultaneously determine the exact position and exact speed vector  of the particle.  World is not deterministic and is not fully recognizable. (Planck´s time 10</a:t>
            </a:r>
            <a:r>
              <a:rPr lang="en-US" baseline="30000" dirty="0" smtClean="0"/>
              <a:t>-43</a:t>
            </a:r>
            <a:r>
              <a:rPr lang="en-US" dirty="0" smtClean="0"/>
              <a:t> s,  length 1,6 × 10</a:t>
            </a:r>
            <a:r>
              <a:rPr lang="en-US" baseline="30000" dirty="0" smtClean="0"/>
              <a:t>-35</a:t>
            </a:r>
            <a:r>
              <a:rPr lang="en-US" dirty="0" smtClean="0"/>
              <a:t> m)</a:t>
            </a:r>
            <a:endParaRPr lang="en-US" dirty="0"/>
          </a:p>
        </p:txBody>
      </p:sp>
      <p:pic>
        <p:nvPicPr>
          <p:cNvPr id="98306" name="Picture 2"/>
          <p:cNvPicPr>
            <a:picLocks noChangeAspect="1" noChangeArrowheads="1"/>
          </p:cNvPicPr>
          <p:nvPr/>
        </p:nvPicPr>
        <p:blipFill>
          <a:blip r:embed="rId2"/>
          <a:srcRect/>
          <a:stretch>
            <a:fillRect/>
          </a:stretch>
        </p:blipFill>
        <p:spPr bwMode="auto">
          <a:xfrm>
            <a:off x="7143768" y="1643050"/>
            <a:ext cx="1524004" cy="2438406"/>
          </a:xfrm>
          <a:prstGeom prst="rect">
            <a:avLst/>
          </a:prstGeom>
          <a:noFill/>
          <a:ln w="9525">
            <a:noFill/>
            <a:miter lim="800000"/>
            <a:headEnd/>
            <a:tailEnd/>
          </a:ln>
          <a:effectLst/>
        </p:spPr>
      </p:pic>
      <p:pic>
        <p:nvPicPr>
          <p:cNvPr id="98308" name="Picture 4" descr="\Delta x_i \Delta p_i \geq \frac{\hbar}{2} "/>
          <p:cNvPicPr>
            <a:picLocks noChangeAspect="1" noChangeArrowheads="1"/>
          </p:cNvPicPr>
          <p:nvPr/>
        </p:nvPicPr>
        <p:blipFill>
          <a:blip r:embed="rId3"/>
          <a:srcRect/>
          <a:stretch>
            <a:fillRect/>
          </a:stretch>
        </p:blipFill>
        <p:spPr bwMode="auto">
          <a:xfrm>
            <a:off x="2285984" y="2357430"/>
            <a:ext cx="3964736" cy="1533534"/>
          </a:xfrm>
          <a:prstGeom prst="rect">
            <a:avLst/>
          </a:prstGeom>
          <a:noFill/>
        </p:spPr>
      </p:pic>
      <p:pic>
        <p:nvPicPr>
          <p:cNvPr id="98310" name="Picture 6" descr="l_\mathrm{p} = \sqrt{\frac{\hbar G}{c^3}} \approx 1{,}61624 \cdot 10^{-35}\ \mbox{m}"/>
          <p:cNvPicPr>
            <a:picLocks noChangeAspect="1" noChangeArrowheads="1"/>
          </p:cNvPicPr>
          <p:nvPr/>
        </p:nvPicPr>
        <p:blipFill>
          <a:blip r:embed="rId4"/>
          <a:srcRect/>
          <a:stretch>
            <a:fillRect/>
          </a:stretch>
        </p:blipFill>
        <p:spPr bwMode="auto">
          <a:xfrm>
            <a:off x="3000364" y="6000768"/>
            <a:ext cx="2505075" cy="4572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err="1" smtClean="0"/>
              <a:t>Literature</a:t>
            </a:r>
            <a:endParaRPr lang="cs-CZ" dirty="0"/>
          </a:p>
        </p:txBody>
      </p:sp>
      <p:sp>
        <p:nvSpPr>
          <p:cNvPr id="3" name="Zástupný symbol pro obsah 2"/>
          <p:cNvSpPr>
            <a:spLocks noGrp="1"/>
          </p:cNvSpPr>
          <p:nvPr>
            <p:ph idx="1"/>
          </p:nvPr>
        </p:nvSpPr>
        <p:spPr/>
        <p:txBody>
          <a:bodyPr>
            <a:normAutofit fontScale="47500" lnSpcReduction="20000"/>
          </a:bodyPr>
          <a:lstStyle/>
          <a:p>
            <a:r>
              <a:rPr lang="cs-CZ" dirty="0" smtClean="0"/>
              <a:t>Mannheim, K. Ideologie a utopie, Archa, Bratislava, 1991</a:t>
            </a:r>
          </a:p>
          <a:p>
            <a:r>
              <a:rPr lang="cs-CZ" dirty="0" err="1" smtClean="0"/>
              <a:t>Palek</a:t>
            </a:r>
            <a:r>
              <a:rPr lang="cs-CZ" dirty="0" smtClean="0"/>
              <a:t>, B. Sémiotika, Karolinum, Praha 1997</a:t>
            </a:r>
          </a:p>
          <a:p>
            <a:r>
              <a:rPr lang="cs-CZ" dirty="0" err="1" smtClean="0"/>
              <a:t>Searle</a:t>
            </a:r>
            <a:r>
              <a:rPr lang="cs-CZ" dirty="0" smtClean="0"/>
              <a:t>, J.R. Mysl, mozek, věda, Mladá fronta, 1994</a:t>
            </a:r>
          </a:p>
          <a:p>
            <a:r>
              <a:rPr lang="cs-CZ" dirty="0" err="1" smtClean="0"/>
              <a:t>Fidelius</a:t>
            </a:r>
            <a:r>
              <a:rPr lang="cs-CZ" dirty="0" smtClean="0"/>
              <a:t>, P. Jazyk komunistické moci, Triáda, Praha 1998</a:t>
            </a:r>
          </a:p>
          <a:p>
            <a:r>
              <a:rPr lang="cs-CZ" dirty="0" err="1" smtClean="0"/>
              <a:t>Habermas</a:t>
            </a:r>
            <a:r>
              <a:rPr lang="cs-CZ" dirty="0" smtClean="0"/>
              <a:t>, J. </a:t>
            </a:r>
            <a:r>
              <a:rPr lang="cs-CZ" dirty="0" err="1" smtClean="0"/>
              <a:t>Faktizit</a:t>
            </a:r>
            <a:r>
              <a:rPr lang="de-DE" dirty="0" err="1" smtClean="0"/>
              <a:t>ät</a:t>
            </a:r>
            <a:r>
              <a:rPr lang="de-DE" dirty="0" smtClean="0"/>
              <a:t> und Geltung, Suhrkamp, Frankfurt am Main, 1994</a:t>
            </a:r>
          </a:p>
          <a:p>
            <a:r>
              <a:rPr lang="de-DE" dirty="0" smtClean="0"/>
              <a:t>Habermas, J. Theorie des kommunikativen Handelns, Erste. Auflage 1988, Suhrkamp, </a:t>
            </a:r>
            <a:r>
              <a:rPr lang="de-DE" dirty="0" err="1" smtClean="0"/>
              <a:t>FaM</a:t>
            </a:r>
            <a:endParaRPr lang="de-DE" dirty="0" smtClean="0"/>
          </a:p>
          <a:p>
            <a:r>
              <a:rPr lang="de-DE" dirty="0" smtClean="0"/>
              <a:t>Canetti, E. Masa a </a:t>
            </a:r>
            <a:r>
              <a:rPr lang="de-DE" dirty="0" err="1" smtClean="0"/>
              <a:t>moc</a:t>
            </a:r>
            <a:r>
              <a:rPr lang="de-DE" dirty="0" smtClean="0"/>
              <a:t>, </a:t>
            </a:r>
            <a:r>
              <a:rPr lang="de-DE" dirty="0" err="1" smtClean="0"/>
              <a:t>Arcadia</a:t>
            </a:r>
            <a:r>
              <a:rPr lang="de-DE" dirty="0" smtClean="0"/>
              <a:t>, Praha, 1994</a:t>
            </a:r>
          </a:p>
          <a:p>
            <a:r>
              <a:rPr lang="de-DE" dirty="0" smtClean="0"/>
              <a:t>Eliade, M. </a:t>
            </a:r>
            <a:r>
              <a:rPr lang="de-DE" dirty="0" err="1" smtClean="0"/>
              <a:t>Posv</a:t>
            </a:r>
            <a:r>
              <a:rPr lang="cs-CZ" dirty="0" err="1" smtClean="0"/>
              <a:t>átné</a:t>
            </a:r>
            <a:r>
              <a:rPr lang="cs-CZ" dirty="0" smtClean="0"/>
              <a:t> a profánní, Česká křesťanská akademie, Praha, 1994</a:t>
            </a:r>
          </a:p>
          <a:p>
            <a:r>
              <a:rPr lang="cs-CZ" dirty="0" smtClean="0"/>
              <a:t>Čermák, F., Cvrček, V., </a:t>
            </a:r>
            <a:r>
              <a:rPr lang="cs-CZ" dirty="0" err="1" smtClean="0"/>
              <a:t>Schmiedtová</a:t>
            </a:r>
            <a:r>
              <a:rPr lang="cs-CZ" dirty="0" smtClean="0"/>
              <a:t>, V. Slovník komunistické totality, Lidové noviny, Ústav Českého národního korpusu, 2010</a:t>
            </a:r>
          </a:p>
          <a:p>
            <a:r>
              <a:rPr lang="cs-CZ" dirty="0" err="1" smtClean="0"/>
              <a:t>Čmejrková</a:t>
            </a:r>
            <a:r>
              <a:rPr lang="cs-CZ" dirty="0" smtClean="0"/>
              <a:t>, S. Slovo psané a mluvené in: Slovo a slovesnost, 54, 1993</a:t>
            </a:r>
          </a:p>
          <a:p>
            <a:r>
              <a:rPr lang="cs-CZ" dirty="0" err="1" smtClean="0"/>
              <a:t>Popper</a:t>
            </a:r>
            <a:r>
              <a:rPr lang="cs-CZ" dirty="0" smtClean="0"/>
              <a:t>, K.R. Otevřená společnost a její nepřátelé, ISE, Praha 1994</a:t>
            </a:r>
          </a:p>
          <a:p>
            <a:r>
              <a:rPr lang="cs-CZ" dirty="0" err="1" smtClean="0"/>
              <a:t>Popper</a:t>
            </a:r>
            <a:r>
              <a:rPr lang="cs-CZ" dirty="0" smtClean="0"/>
              <a:t>, K.R. Bída historicismu, ISE, Praha 1994</a:t>
            </a:r>
          </a:p>
          <a:p>
            <a:r>
              <a:rPr lang="cs-CZ" dirty="0" err="1" smtClean="0"/>
              <a:t>Dilthey</a:t>
            </a:r>
            <a:r>
              <a:rPr lang="cs-CZ" dirty="0" smtClean="0"/>
              <a:t>, W. Problém dějinného vědomí, </a:t>
            </a:r>
            <a:r>
              <a:rPr lang="cs-CZ" dirty="0" err="1" smtClean="0"/>
              <a:t>Filosofia</a:t>
            </a:r>
            <a:r>
              <a:rPr lang="cs-CZ" dirty="0" smtClean="0"/>
              <a:t>, sv. 6, Praha 1994</a:t>
            </a:r>
          </a:p>
          <a:p>
            <a:r>
              <a:rPr lang="cs-CZ" dirty="0" smtClean="0"/>
              <a:t>De </a:t>
            </a:r>
            <a:r>
              <a:rPr lang="cs-CZ" dirty="0" err="1" smtClean="0"/>
              <a:t>Saussure</a:t>
            </a:r>
            <a:r>
              <a:rPr lang="cs-CZ" dirty="0" smtClean="0"/>
              <a:t>, F.  Kurs obecné lingvistiky, Odeon, Praha 1989</a:t>
            </a:r>
          </a:p>
          <a:p>
            <a:r>
              <a:rPr lang="cs-CZ" dirty="0" smtClean="0"/>
              <a:t>Apel, K.O. </a:t>
            </a:r>
            <a:r>
              <a:rPr lang="cs-CZ" dirty="0" err="1" smtClean="0"/>
              <a:t>Transformation</a:t>
            </a:r>
            <a:r>
              <a:rPr lang="cs-CZ" dirty="0" smtClean="0"/>
              <a:t> der </a:t>
            </a:r>
            <a:r>
              <a:rPr lang="cs-CZ" dirty="0" err="1" smtClean="0"/>
              <a:t>Philosophie</a:t>
            </a:r>
            <a:r>
              <a:rPr lang="cs-CZ" dirty="0" smtClean="0"/>
              <a:t>, </a:t>
            </a:r>
            <a:r>
              <a:rPr lang="cs-CZ" dirty="0" err="1" smtClean="0"/>
              <a:t>Suhrkamp</a:t>
            </a:r>
            <a:r>
              <a:rPr lang="cs-CZ" dirty="0" smtClean="0"/>
              <a:t>, </a:t>
            </a:r>
            <a:r>
              <a:rPr lang="cs-CZ" dirty="0" err="1" smtClean="0"/>
              <a:t>FaM</a:t>
            </a:r>
            <a:r>
              <a:rPr lang="cs-CZ" dirty="0" smtClean="0"/>
              <a:t>, 1973</a:t>
            </a:r>
          </a:p>
          <a:p>
            <a:r>
              <a:rPr lang="en-US" dirty="0" smtClean="0"/>
              <a:t>How to do Things with Words: The William James Lectures delivered at Harvard University in 1955", 1962 (ed. J. O. </a:t>
            </a:r>
            <a:r>
              <a:rPr lang="en-US" dirty="0" err="1" smtClean="0"/>
              <a:t>Urmson</a:t>
            </a:r>
            <a:r>
              <a:rPr lang="en-US" dirty="0" smtClean="0"/>
              <a:t> and Marina </a:t>
            </a:r>
            <a:r>
              <a:rPr lang="en-US" dirty="0" err="1" smtClean="0"/>
              <a:t>Sbisà</a:t>
            </a:r>
            <a:r>
              <a:rPr lang="en-US" dirty="0" smtClean="0"/>
              <a:t>), Oxford: Clarendon Press. ISBN 0-674-41152-8</a:t>
            </a:r>
            <a:endParaRPr lang="de-DE" dirty="0" smtClean="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  </a:t>
            </a:r>
            <a:r>
              <a:rPr lang="cs-CZ" dirty="0" err="1" smtClean="0"/>
              <a:t>Literature</a:t>
            </a:r>
            <a:endParaRPr lang="cs-CZ" dirty="0"/>
          </a:p>
        </p:txBody>
      </p:sp>
      <p:sp>
        <p:nvSpPr>
          <p:cNvPr id="3" name="Zástupný symbol pro obsah 2"/>
          <p:cNvSpPr>
            <a:spLocks noGrp="1"/>
          </p:cNvSpPr>
          <p:nvPr>
            <p:ph idx="1"/>
          </p:nvPr>
        </p:nvSpPr>
        <p:spPr/>
        <p:txBody>
          <a:bodyPr>
            <a:normAutofit fontScale="40000" lnSpcReduction="20000"/>
          </a:bodyPr>
          <a:lstStyle/>
          <a:p>
            <a:pPr>
              <a:buNone/>
            </a:pPr>
            <a:r>
              <a:rPr lang="cs-CZ" dirty="0" smtClean="0"/>
              <a:t>Velký sociologický slovník, Karolinum, Praha 1996 (1. a 2. svazek)</a:t>
            </a:r>
            <a:endParaRPr lang="de-DE" dirty="0" smtClean="0"/>
          </a:p>
          <a:p>
            <a:pPr>
              <a:buNone/>
            </a:pPr>
            <a:r>
              <a:rPr lang="de-DE" dirty="0" smtClean="0"/>
              <a:t>Searle, J.R. Speech </a:t>
            </a:r>
            <a:r>
              <a:rPr lang="de-DE" dirty="0" err="1" smtClean="0"/>
              <a:t>acts</a:t>
            </a:r>
            <a:r>
              <a:rPr lang="de-DE" dirty="0" smtClean="0"/>
              <a:t>-an Essay in </a:t>
            </a:r>
            <a:r>
              <a:rPr lang="de-DE" dirty="0" err="1" smtClean="0"/>
              <a:t>the</a:t>
            </a:r>
            <a:r>
              <a:rPr lang="de-DE" dirty="0" smtClean="0"/>
              <a:t> </a:t>
            </a:r>
            <a:r>
              <a:rPr lang="de-DE" dirty="0" err="1" smtClean="0"/>
              <a:t>Philosophy</a:t>
            </a:r>
            <a:r>
              <a:rPr lang="de-DE" dirty="0" smtClean="0"/>
              <a:t> </a:t>
            </a:r>
            <a:r>
              <a:rPr lang="de-DE" dirty="0" err="1" smtClean="0"/>
              <a:t>of</a:t>
            </a:r>
            <a:r>
              <a:rPr lang="de-DE" dirty="0" smtClean="0"/>
              <a:t> </a:t>
            </a:r>
            <a:r>
              <a:rPr lang="de-DE" dirty="0" err="1" smtClean="0"/>
              <a:t>language</a:t>
            </a:r>
            <a:r>
              <a:rPr lang="de-DE" dirty="0" smtClean="0"/>
              <a:t>, Cambridge University Press 1969</a:t>
            </a:r>
          </a:p>
          <a:p>
            <a:pPr>
              <a:buNone/>
            </a:pPr>
            <a:r>
              <a:rPr lang="de-DE" dirty="0" err="1" smtClean="0"/>
              <a:t>Wiatr.J.J</a:t>
            </a:r>
            <a:r>
              <a:rPr lang="de-DE" dirty="0" smtClean="0"/>
              <a:t>. </a:t>
            </a:r>
            <a:r>
              <a:rPr lang="de-DE" dirty="0" err="1" smtClean="0"/>
              <a:t>Czy</a:t>
            </a:r>
            <a:r>
              <a:rPr lang="de-DE" dirty="0" smtClean="0"/>
              <a:t> </a:t>
            </a:r>
            <a:r>
              <a:rPr lang="de-DE" dirty="0" err="1" smtClean="0"/>
              <a:t>zmierzch</a:t>
            </a:r>
            <a:r>
              <a:rPr lang="de-DE" dirty="0" smtClean="0"/>
              <a:t> </a:t>
            </a:r>
            <a:r>
              <a:rPr lang="de-DE" dirty="0" err="1" smtClean="0"/>
              <a:t>ery</a:t>
            </a:r>
            <a:r>
              <a:rPr lang="de-DE" dirty="0" smtClean="0"/>
              <a:t> </a:t>
            </a:r>
            <a:r>
              <a:rPr lang="de-DE" dirty="0" err="1" smtClean="0"/>
              <a:t>ideologii</a:t>
            </a:r>
            <a:r>
              <a:rPr lang="cs-CZ" dirty="0" smtClean="0"/>
              <a:t>? </a:t>
            </a:r>
            <a:r>
              <a:rPr lang="cs-CZ" dirty="0" err="1" smtClean="0"/>
              <a:t>Warszawa</a:t>
            </a:r>
            <a:r>
              <a:rPr lang="cs-CZ" dirty="0" smtClean="0"/>
              <a:t>, 1966</a:t>
            </a:r>
          </a:p>
          <a:p>
            <a:pPr>
              <a:buNone/>
            </a:pPr>
            <a:r>
              <a:rPr lang="cs-CZ" dirty="0" err="1" smtClean="0"/>
              <a:t>Austin</a:t>
            </a:r>
            <a:r>
              <a:rPr lang="cs-CZ" dirty="0" smtClean="0"/>
              <a:t>, J.L. </a:t>
            </a:r>
            <a:r>
              <a:rPr lang="cs-CZ" dirty="0" err="1" smtClean="0"/>
              <a:t>How</a:t>
            </a:r>
            <a:r>
              <a:rPr lang="cs-CZ" dirty="0" smtClean="0"/>
              <a:t> do </a:t>
            </a:r>
            <a:r>
              <a:rPr lang="cs-CZ" dirty="0" err="1" smtClean="0"/>
              <a:t>Things</a:t>
            </a:r>
            <a:r>
              <a:rPr lang="cs-CZ" dirty="0" smtClean="0"/>
              <a:t> </a:t>
            </a:r>
            <a:r>
              <a:rPr lang="cs-CZ" dirty="0" err="1" smtClean="0"/>
              <a:t>Words</a:t>
            </a:r>
            <a:r>
              <a:rPr lang="cs-CZ" dirty="0" smtClean="0"/>
              <a:t>, </a:t>
            </a:r>
            <a:r>
              <a:rPr lang="cs-CZ" dirty="0" err="1" smtClean="0"/>
              <a:t>Harward</a:t>
            </a:r>
            <a:r>
              <a:rPr lang="cs-CZ" dirty="0" smtClean="0"/>
              <a:t> University, 1955</a:t>
            </a:r>
          </a:p>
          <a:p>
            <a:pPr>
              <a:buNone/>
            </a:pPr>
            <a:r>
              <a:rPr lang="cs-CZ" dirty="0" err="1" smtClean="0"/>
              <a:t>Fromm</a:t>
            </a:r>
            <a:r>
              <a:rPr lang="cs-CZ" dirty="0" smtClean="0"/>
              <a:t>, E. Mít nebo být, Naše vojsko, Praha 1992</a:t>
            </a:r>
          </a:p>
          <a:p>
            <a:pPr>
              <a:buNone/>
            </a:pPr>
            <a:r>
              <a:rPr lang="cs-CZ" dirty="0" smtClean="0"/>
              <a:t>Bartošek, J. Jazyk současné české politiky, Universita Palackého, Olomouc, 1993</a:t>
            </a:r>
          </a:p>
          <a:p>
            <a:pPr>
              <a:buNone/>
            </a:pPr>
            <a:r>
              <a:rPr lang="cs-CZ" dirty="0" err="1" smtClean="0"/>
              <a:t>Marcuse</a:t>
            </a:r>
            <a:r>
              <a:rPr lang="cs-CZ" dirty="0" smtClean="0"/>
              <a:t>, H. Jednorozměrný člověk, Naše vojsko, Praha, 1991</a:t>
            </a:r>
          </a:p>
          <a:p>
            <a:pPr>
              <a:buNone/>
            </a:pPr>
            <a:r>
              <a:rPr lang="cs-CZ" dirty="0" err="1" smtClean="0"/>
              <a:t>Hubík</a:t>
            </a:r>
            <a:r>
              <a:rPr lang="cs-CZ" dirty="0" smtClean="0"/>
              <a:t>, S. K postmodernismu obratem k jazyku, Albert, Boskovice 1994</a:t>
            </a:r>
          </a:p>
          <a:p>
            <a:pPr>
              <a:buNone/>
            </a:pPr>
            <a:r>
              <a:rPr lang="cs-CZ" dirty="0" err="1" smtClean="0"/>
              <a:t>Palek</a:t>
            </a:r>
            <a:r>
              <a:rPr lang="cs-CZ" dirty="0" smtClean="0"/>
              <a:t>, B. Sémiotika, Karolinum, Praha 1997</a:t>
            </a:r>
          </a:p>
          <a:p>
            <a:pPr>
              <a:buNone/>
            </a:pPr>
            <a:r>
              <a:rPr lang="cs-CZ" dirty="0" err="1" smtClean="0"/>
              <a:t>Reese</a:t>
            </a:r>
            <a:r>
              <a:rPr lang="cs-CZ" dirty="0" smtClean="0"/>
              <a:t>-</a:t>
            </a:r>
            <a:r>
              <a:rPr lang="cs-CZ" dirty="0" err="1" smtClean="0"/>
              <a:t>Sch</a:t>
            </a:r>
            <a:r>
              <a:rPr lang="de-DE" dirty="0" err="1" smtClean="0"/>
              <a:t>äfer</a:t>
            </a:r>
            <a:r>
              <a:rPr lang="de-DE" dirty="0" smtClean="0"/>
              <a:t>, W. Was ist Kommunitarismus</a:t>
            </a:r>
            <a:r>
              <a:rPr lang="cs-CZ" dirty="0" smtClean="0"/>
              <a:t>? </a:t>
            </a:r>
            <a:r>
              <a:rPr lang="cs-CZ" dirty="0" err="1" smtClean="0"/>
              <a:t>Campus</a:t>
            </a:r>
            <a:r>
              <a:rPr lang="cs-CZ" dirty="0" smtClean="0"/>
              <a:t>, </a:t>
            </a:r>
            <a:r>
              <a:rPr lang="cs-CZ" dirty="0" err="1" smtClean="0"/>
              <a:t>FaM</a:t>
            </a:r>
            <a:r>
              <a:rPr lang="cs-CZ" dirty="0" smtClean="0"/>
              <a:t>, New York 1995</a:t>
            </a:r>
          </a:p>
          <a:p>
            <a:pPr>
              <a:buNone/>
            </a:pPr>
            <a:r>
              <a:rPr lang="cs-CZ" dirty="0" smtClean="0"/>
              <a:t>W</a:t>
            </a:r>
            <a:r>
              <a:rPr lang="de-DE" dirty="0" err="1" smtClean="0"/>
              <a:t>örtetbuch</a:t>
            </a:r>
            <a:r>
              <a:rPr lang="de-DE" dirty="0" smtClean="0"/>
              <a:t> der Soziologie, </a:t>
            </a:r>
            <a:r>
              <a:rPr lang="de-DE" dirty="0" err="1" smtClean="0"/>
              <a:t>Kröner</a:t>
            </a:r>
            <a:r>
              <a:rPr lang="de-DE" dirty="0" smtClean="0"/>
              <a:t>, Stuttgart 1994</a:t>
            </a:r>
          </a:p>
          <a:p>
            <a:pPr>
              <a:buNone/>
            </a:pPr>
            <a:r>
              <a:rPr lang="de-DE" dirty="0" smtClean="0"/>
              <a:t>Welsch, W. Na</a:t>
            </a:r>
            <a:r>
              <a:rPr lang="cs-CZ" dirty="0" err="1" smtClean="0"/>
              <a:t>še</a:t>
            </a:r>
            <a:r>
              <a:rPr lang="cs-CZ" dirty="0" smtClean="0"/>
              <a:t> postmoderní moderna, Zvon, Praha  1994</a:t>
            </a:r>
          </a:p>
          <a:p>
            <a:pPr>
              <a:buNone/>
            </a:pPr>
            <a:r>
              <a:rPr lang="ru-RU" dirty="0" smtClean="0"/>
              <a:t>Гуторов, В.А. Античнаа социалнаа утопиа. ЛГУ </a:t>
            </a:r>
            <a:r>
              <a:rPr lang="cs-CZ" dirty="0" smtClean="0"/>
              <a:t>1989</a:t>
            </a:r>
          </a:p>
          <a:p>
            <a:pPr>
              <a:buNone/>
            </a:pPr>
            <a:r>
              <a:rPr lang="cs-CZ" dirty="0" err="1" smtClean="0"/>
              <a:t>Exupery</a:t>
            </a:r>
            <a:r>
              <a:rPr lang="cs-CZ" dirty="0" smtClean="0"/>
              <a:t>, A. Citadela</a:t>
            </a:r>
          </a:p>
          <a:p>
            <a:pPr>
              <a:buNone/>
            </a:pPr>
            <a:r>
              <a:rPr lang="cs-CZ" dirty="0" err="1" smtClean="0"/>
              <a:t>Eliade</a:t>
            </a:r>
            <a:r>
              <a:rPr lang="cs-CZ" dirty="0" smtClean="0"/>
              <a:t>, </a:t>
            </a:r>
            <a:r>
              <a:rPr lang="cs-CZ" dirty="0" err="1" smtClean="0"/>
              <a:t>Mircea</a:t>
            </a:r>
            <a:r>
              <a:rPr lang="cs-CZ" dirty="0" smtClean="0"/>
              <a:t>, </a:t>
            </a:r>
            <a:r>
              <a:rPr lang="cs-CZ" i="1" dirty="0" smtClean="0"/>
              <a:t>Posvátné a profánní</a:t>
            </a:r>
            <a:r>
              <a:rPr lang="cs-CZ" dirty="0" smtClean="0"/>
              <a:t>, Praha: Křesťanská akademie 1994.</a:t>
            </a:r>
          </a:p>
          <a:p>
            <a:pPr>
              <a:buNone/>
            </a:pPr>
            <a:r>
              <a:rPr lang="cs-CZ" i="1" dirty="0" err="1" smtClean="0"/>
              <a:t>Schoppenhauer</a:t>
            </a:r>
            <a:r>
              <a:rPr lang="cs-CZ" i="1" dirty="0" smtClean="0"/>
              <a:t> , A. </a:t>
            </a:r>
            <a:r>
              <a:rPr lang="cs-CZ" i="1" dirty="0" err="1" smtClean="0"/>
              <a:t>Eristická</a:t>
            </a:r>
            <a:r>
              <a:rPr lang="cs-CZ" i="1" dirty="0" smtClean="0"/>
              <a:t> dialektika čili Umění </a:t>
            </a:r>
            <a:r>
              <a:rPr lang="cs-CZ" i="1" dirty="0" err="1" smtClean="0"/>
              <a:t>dostati</a:t>
            </a:r>
            <a:r>
              <a:rPr lang="cs-CZ" i="1" dirty="0" smtClean="0"/>
              <a:t> v každé debatě za pravdu</a:t>
            </a:r>
            <a:r>
              <a:rPr lang="cs-CZ" dirty="0" smtClean="0"/>
              <a:t>, překlad a poznámky: Břetislav Hůla Praha : Pokrok, 1927</a:t>
            </a:r>
          </a:p>
          <a:p>
            <a:pPr>
              <a:buNone/>
            </a:pPr>
            <a:r>
              <a:rPr lang="cs-CZ" dirty="0" err="1" smtClean="0"/>
              <a:t>Grác</a:t>
            </a:r>
            <a:r>
              <a:rPr lang="cs-CZ" dirty="0" smtClean="0"/>
              <a:t>, J.: </a:t>
            </a:r>
            <a:r>
              <a:rPr lang="cs-CZ" dirty="0" err="1" smtClean="0"/>
              <a:t>Persuádzia</a:t>
            </a:r>
            <a:r>
              <a:rPr lang="cs-CZ" dirty="0" smtClean="0"/>
              <a:t> – </a:t>
            </a:r>
            <a:r>
              <a:rPr lang="cs-CZ" dirty="0" err="1" smtClean="0"/>
              <a:t>ovyplyvňovanie</a:t>
            </a:r>
            <a:r>
              <a:rPr lang="cs-CZ" dirty="0" smtClean="0"/>
              <a:t> člověka </a:t>
            </a:r>
            <a:r>
              <a:rPr lang="cs-CZ" dirty="0" err="1" smtClean="0"/>
              <a:t>človekom</a:t>
            </a:r>
            <a:r>
              <a:rPr lang="cs-CZ" dirty="0" smtClean="0"/>
              <a:t>. </a:t>
            </a:r>
            <a:r>
              <a:rPr lang="cs-CZ" dirty="0" err="1" smtClean="0"/>
              <a:t>Matrin</a:t>
            </a:r>
            <a:r>
              <a:rPr lang="cs-CZ" dirty="0" smtClean="0"/>
              <a:t>: </a:t>
            </a:r>
            <a:r>
              <a:rPr lang="cs-CZ" dirty="0" err="1" smtClean="0"/>
              <a:t>Osveta</a:t>
            </a:r>
            <a:r>
              <a:rPr lang="cs-CZ" dirty="0" smtClean="0"/>
              <a:t>,1985</a:t>
            </a:r>
          </a:p>
          <a:p>
            <a:pPr>
              <a:buNone/>
            </a:pPr>
            <a:r>
              <a:rPr lang="cs-CZ" dirty="0" err="1" smtClean="0"/>
              <a:t>Ricoeur</a:t>
            </a:r>
            <a:r>
              <a:rPr lang="cs-CZ" dirty="0" smtClean="0"/>
              <a:t>, P. Existence a hermeneutika: Život, pravda, symbol, </a:t>
            </a:r>
            <a:r>
              <a:rPr lang="cs-CZ" dirty="0" err="1" smtClean="0"/>
              <a:t>Oikumene</a:t>
            </a:r>
            <a:r>
              <a:rPr lang="cs-CZ" dirty="0" smtClean="0"/>
              <a:t>, 1993</a:t>
            </a:r>
          </a:p>
          <a:p>
            <a:pPr>
              <a:buNone/>
            </a:pPr>
            <a:r>
              <a:rPr lang="cs-CZ" dirty="0" err="1" smtClean="0"/>
              <a:t>Pross</a:t>
            </a:r>
            <a:r>
              <a:rPr lang="cs-CZ" dirty="0" smtClean="0"/>
              <a:t>, H. </a:t>
            </a:r>
            <a:r>
              <a:rPr lang="cs-CZ" dirty="0" err="1" smtClean="0"/>
              <a:t>Politische</a:t>
            </a:r>
            <a:r>
              <a:rPr lang="cs-CZ" dirty="0" smtClean="0"/>
              <a:t> Symbolik, </a:t>
            </a:r>
            <a:r>
              <a:rPr lang="cs-CZ" dirty="0" err="1" smtClean="0"/>
              <a:t>Theorie</a:t>
            </a:r>
            <a:r>
              <a:rPr lang="cs-CZ" dirty="0" smtClean="0"/>
              <a:t> </a:t>
            </a:r>
            <a:r>
              <a:rPr lang="cs-CZ" dirty="0" err="1" smtClean="0"/>
              <a:t>und</a:t>
            </a:r>
            <a:r>
              <a:rPr lang="cs-CZ" dirty="0" smtClean="0"/>
              <a:t> </a:t>
            </a:r>
            <a:r>
              <a:rPr lang="cs-CZ" dirty="0" err="1" smtClean="0"/>
              <a:t>Praxix</a:t>
            </a:r>
            <a:r>
              <a:rPr lang="cs-CZ" dirty="0" smtClean="0"/>
              <a:t> der </a:t>
            </a:r>
            <a:r>
              <a:rPr lang="cs-CZ" dirty="0" err="1" smtClean="0"/>
              <a:t>oeffentlichen</a:t>
            </a:r>
            <a:r>
              <a:rPr lang="cs-CZ" dirty="0" smtClean="0"/>
              <a:t> </a:t>
            </a:r>
            <a:r>
              <a:rPr lang="cs-CZ" dirty="0" err="1" smtClean="0"/>
              <a:t>Kommunikation</a:t>
            </a:r>
            <a:r>
              <a:rPr lang="cs-CZ" dirty="0" smtClean="0"/>
              <a:t>, </a:t>
            </a:r>
            <a:r>
              <a:rPr lang="cs-CZ" dirty="0" err="1" smtClean="0"/>
              <a:t>Kohlhammer</a:t>
            </a:r>
            <a:r>
              <a:rPr lang="cs-CZ" dirty="0" smtClean="0"/>
              <a:t>, Stuttgart, 1974</a:t>
            </a:r>
          </a:p>
          <a:p>
            <a:pPr>
              <a:buNone/>
            </a:pPr>
            <a:endParaRPr lang="cs-CZ" dirty="0" smtClean="0"/>
          </a:p>
          <a:p>
            <a:pPr>
              <a:buNone/>
            </a:pPr>
            <a:endParaRPr lang="cs-CZ" dirty="0" smtClean="0"/>
          </a:p>
          <a:p>
            <a:pPr>
              <a:buNone/>
            </a:pPr>
            <a:endParaRPr lang="cs-CZ" dirty="0" smtClean="0"/>
          </a:p>
          <a:p>
            <a:pPr>
              <a:buNone/>
            </a:pPr>
            <a:endParaRPr lang="cs-CZ" dirty="0" smtClean="0"/>
          </a:p>
          <a:p>
            <a:endParaRPr lang="cs-CZ" dirty="0" smtClean="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5642</TotalTime>
  <Words>4353</Words>
  <Application>Microsoft Office PowerPoint</Application>
  <PresentationFormat>Předvádění na obrazovce (4:3)</PresentationFormat>
  <Paragraphs>809</Paragraphs>
  <Slides>98</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98</vt:i4>
      </vt:variant>
    </vt:vector>
  </HeadingPairs>
  <TitlesOfParts>
    <vt:vector size="102" baseType="lpstr">
      <vt:lpstr>Arial</vt:lpstr>
      <vt:lpstr>Calibri</vt:lpstr>
      <vt:lpstr>Times New Roman</vt:lpstr>
      <vt:lpstr>Motiv sady Office</vt:lpstr>
      <vt:lpstr>SOCIOLOGY AND IDEOLOGY</vt:lpstr>
      <vt:lpstr>Content</vt:lpstr>
      <vt:lpstr>Ideology conception</vt:lpstr>
      <vt:lpstr>Ideology conception</vt:lpstr>
      <vt:lpstr>Ideology conception</vt:lpstr>
      <vt:lpstr>Ideology conception</vt:lpstr>
      <vt:lpstr>Ideology conception</vt:lpstr>
      <vt:lpstr>Ideology conception</vt:lpstr>
      <vt:lpstr>Ideology conception</vt:lpstr>
      <vt:lpstr>Ideology conception</vt:lpstr>
      <vt:lpstr>Ideological conceptions in history</vt:lpstr>
      <vt:lpstr>Ideological conceptions in history</vt:lpstr>
      <vt:lpstr>Ideology conception</vt:lpstr>
      <vt:lpstr>Ideology conception</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Functioning of ideology in society</vt:lpstr>
      <vt:lpstr>Prezentace aplikace PowerPoint</vt:lpstr>
      <vt:lpstr>Functioning of ideology in society</vt:lpstr>
      <vt:lpstr>Functioning of ideology in society</vt:lpstr>
      <vt:lpstr>Functioning of ideology in society</vt:lpstr>
      <vt:lpstr>Functioning of ideology in society</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 Ideology, mind and language</vt:lpstr>
      <vt:lpstr>Prezentace aplikace PowerPoint</vt:lpstr>
      <vt:lpstr>  Text reproduction of ideology</vt:lpstr>
      <vt:lpstr>   Text reproduction of ideology</vt:lpstr>
      <vt:lpstr>   Text reproduction of ideology</vt:lpstr>
      <vt:lpstr>    Text reproduction of ideology</vt:lpstr>
      <vt:lpstr>   Text reproduction of ideology</vt:lpstr>
      <vt:lpstr>   Text reproduction of ideology</vt:lpstr>
      <vt:lpstr>  Validity and facticity in social discourse</vt:lpstr>
      <vt:lpstr>  Validity and facticity in social discourse</vt:lpstr>
      <vt:lpstr>  Text reproduction of ideology</vt:lpstr>
      <vt:lpstr>  Text reproduction of ideology</vt:lpstr>
      <vt:lpstr>  Text reproduction of ideology</vt:lpstr>
      <vt:lpstr>  Text reproduction of ideology</vt:lpstr>
      <vt:lpstr> Text reproduction of ideology</vt:lpstr>
      <vt:lpstr>Prezentace aplikace PowerPoint</vt:lpstr>
      <vt:lpstr>   Text reproduction of ideology</vt:lpstr>
      <vt:lpstr>   Text reproduction of ideology</vt:lpstr>
      <vt:lpstr>   Text reproduction of ideology</vt:lpstr>
      <vt:lpstr>  Text reproduction of ideology</vt:lpstr>
      <vt:lpstr>  Text reproduction of ideology</vt:lpstr>
      <vt:lpstr>  Text reproduction of ideology</vt:lpstr>
      <vt:lpstr>Prezentace aplikace PowerPoint</vt:lpstr>
      <vt:lpstr>  Business language</vt:lpstr>
      <vt:lpstr>Business language</vt:lpstr>
      <vt:lpstr>Pyramid Amway</vt:lpstr>
      <vt:lpstr>Scoring system</vt:lpstr>
      <vt:lpstr>Scoring system</vt:lpstr>
      <vt:lpstr>  Business language</vt:lpstr>
      <vt:lpstr>  Business language</vt:lpstr>
      <vt:lpstr>Prezentace aplikace PowerPoint</vt:lpstr>
      <vt:lpstr>Prezentace aplikace PowerPoint</vt:lpstr>
      <vt:lpstr>Prezentace aplikace PowerPoint</vt:lpstr>
      <vt:lpstr>Prezentace aplikace PowerPoint</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   Validity and facticity in social discourse</vt:lpstr>
      <vt:lpstr>And… in the End ….Relativity of the World and its ultimate unrecognizability</vt:lpstr>
      <vt:lpstr>  Literature</vt:lpstr>
      <vt:lpstr>  Literature</vt:lpstr>
      <vt:lpstr>Prezentace aplikace PowerPoint</vt:lpstr>
    </vt:vector>
  </TitlesOfParts>
  <Company>Název společnosti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SOCIOLOGIE A IDEOLOGIE</dc:title>
  <dc:creator>Vaše jméno</dc:creator>
  <cp:lastModifiedBy>Jiří Boháček</cp:lastModifiedBy>
  <cp:revision>594</cp:revision>
  <dcterms:created xsi:type="dcterms:W3CDTF">2014-02-02T18:26:28Z</dcterms:created>
  <dcterms:modified xsi:type="dcterms:W3CDTF">2018-10-01T09:24:47Z</dcterms:modified>
</cp:coreProperties>
</file>