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3"/>
    <p:sldMasterId id="2147483981" r:id="rId4"/>
  </p:sldMasterIdLst>
  <p:notesMasterIdLst>
    <p:notesMasterId r:id="rId23"/>
  </p:notesMasterIdLst>
  <p:handoutMasterIdLst>
    <p:handoutMasterId r:id="rId24"/>
  </p:handoutMasterIdLst>
  <p:sldIdLst>
    <p:sldId id="414" r:id="rId5"/>
    <p:sldId id="415" r:id="rId6"/>
    <p:sldId id="409" r:id="rId7"/>
    <p:sldId id="383" r:id="rId8"/>
    <p:sldId id="408" r:id="rId9"/>
    <p:sldId id="410" r:id="rId10"/>
    <p:sldId id="411" r:id="rId11"/>
    <p:sldId id="413" r:id="rId12"/>
    <p:sldId id="412" r:id="rId13"/>
    <p:sldId id="389" r:id="rId14"/>
    <p:sldId id="390" r:id="rId15"/>
    <p:sldId id="398" r:id="rId16"/>
    <p:sldId id="399" r:id="rId17"/>
    <p:sldId id="401" r:id="rId18"/>
    <p:sldId id="402" r:id="rId19"/>
    <p:sldId id="403" r:id="rId20"/>
    <p:sldId id="416" r:id="rId21"/>
    <p:sldId id="407" r:id="rId22"/>
  </p:sldIdLst>
  <p:sldSz cx="9144000" cy="6858000" type="screen4x3"/>
  <p:notesSz cx="6781800" cy="99266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  <a:srgbClr val="FF3300"/>
    <a:srgbClr val="CC339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570A9A-8F3B-4BFF-953C-E58D51813F6E}" v="22" dt="2021-02-26T08:05:31.5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72028" autoAdjust="0"/>
  </p:normalViewPr>
  <p:slideViewPr>
    <p:cSldViewPr>
      <p:cViewPr varScale="1">
        <p:scale>
          <a:sx n="64" d="100"/>
          <a:sy n="64" d="100"/>
        </p:scale>
        <p:origin x="215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75" d="100"/>
          <a:sy n="75" d="100"/>
        </p:scale>
        <p:origin x="-1314" y="-78"/>
      </p:cViewPr>
      <p:guideLst>
        <p:guide orient="horz" pos="3127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Vágner" userId="S::vagner@vojenskyobor.cz::8f38ecf4-166a-48cb-9f9e-f1a40236ef56" providerId="AD" clId="Web-{36570A9A-8F3B-4BFF-953C-E58D51813F6E}"/>
    <pc:docChg chg="modSld">
      <pc:chgData name="Michal Vágner" userId="S::vagner@vojenskyobor.cz::8f38ecf4-166a-48cb-9f9e-f1a40236ef56" providerId="AD" clId="Web-{36570A9A-8F3B-4BFF-953C-E58D51813F6E}" dt="2021-02-26T08:05:31.122" v="19" actId="20577"/>
      <pc:docMkLst>
        <pc:docMk/>
      </pc:docMkLst>
      <pc:sldChg chg="modSp">
        <pc:chgData name="Michal Vágner" userId="S::vagner@vojenskyobor.cz::8f38ecf4-166a-48cb-9f9e-f1a40236ef56" providerId="AD" clId="Web-{36570A9A-8F3B-4BFF-953C-E58D51813F6E}" dt="2021-02-26T08:05:31.122" v="19" actId="20577"/>
        <pc:sldMkLst>
          <pc:docMk/>
          <pc:sldMk cId="0" sldId="411"/>
        </pc:sldMkLst>
        <pc:spChg chg="mod">
          <ac:chgData name="Michal Vágner" userId="S::vagner@vojenskyobor.cz::8f38ecf4-166a-48cb-9f9e-f1a40236ef56" providerId="AD" clId="Web-{36570A9A-8F3B-4BFF-953C-E58D51813F6E}" dt="2021-02-26T08:05:15.884" v="11" actId="20577"/>
          <ac:spMkLst>
            <pc:docMk/>
            <pc:sldMk cId="0" sldId="411"/>
            <ac:spMk id="33795" creationId="{3FA9D317-E577-4D4B-A4ED-D6102855305E}"/>
          </ac:spMkLst>
        </pc:spChg>
        <pc:spChg chg="mod">
          <ac:chgData name="Michal Vágner" userId="S::vagner@vojenskyobor.cz::8f38ecf4-166a-48cb-9f9e-f1a40236ef56" providerId="AD" clId="Web-{36570A9A-8F3B-4BFF-953C-E58D51813F6E}" dt="2021-02-26T08:05:31.122" v="19" actId="20577"/>
          <ac:spMkLst>
            <pc:docMk/>
            <pc:sldMk cId="0" sldId="411"/>
            <ac:spMk id="33796" creationId="{0564F688-1D9B-44A9-B6D5-FD27840146F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id="{2ADAF769-F68C-4A1E-8168-F5EE5D80E61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50919E20-239F-422F-9010-56C8B9B458F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175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4" name="Rectangle 4">
            <a:extLst>
              <a:ext uri="{FF2B5EF4-FFF2-40B4-BE49-F238E27FC236}">
                <a16:creationId xmlns:a16="http://schemas.microsoft.com/office/drawing/2014/main" id="{1CA6A48F-0A0E-47A9-BF80-9EB7092DA1B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5" name="Rectangle 5">
            <a:extLst>
              <a:ext uri="{FF2B5EF4-FFF2-40B4-BE49-F238E27FC236}">
                <a16:creationId xmlns:a16="http://schemas.microsoft.com/office/drawing/2014/main" id="{E59E5537-D21B-4021-8D74-5BE8453709C6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E06E96E2-2C44-46DB-9AE3-1E07DE6B3D5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id="{1CB802AD-505A-4ECC-BDED-9D99461F199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id="{77A396E1-4060-490B-9E08-3AF16FF776F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175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9EBD8637-3080-425F-AE4C-A11874575FB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963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7" name="Rectangle 5">
            <a:extLst>
              <a:ext uri="{FF2B5EF4-FFF2-40B4-BE49-F238E27FC236}">
                <a16:creationId xmlns:a16="http://schemas.microsoft.com/office/drawing/2014/main" id="{07D84863-3D73-4FF9-8032-12C96CA710C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7863" y="4714875"/>
            <a:ext cx="54260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110598" name="Rectangle 6">
            <a:extLst>
              <a:ext uri="{FF2B5EF4-FFF2-40B4-BE49-F238E27FC236}">
                <a16:creationId xmlns:a16="http://schemas.microsoft.com/office/drawing/2014/main" id="{C0AF11D1-8953-4203-B54A-9C102D5D142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0599" name="Rectangle 7">
            <a:extLst>
              <a:ext uri="{FF2B5EF4-FFF2-40B4-BE49-F238E27FC236}">
                <a16:creationId xmlns:a16="http://schemas.microsoft.com/office/drawing/2014/main" id="{BD8D2CFB-3A2F-4869-9D6B-59D0CE4FB2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5E22D4CF-4E3A-4B80-A6E9-7DCFAD8ED3BC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>
            <a:extLst>
              <a:ext uri="{FF2B5EF4-FFF2-40B4-BE49-F238E27FC236}">
                <a16:creationId xmlns:a16="http://schemas.microsoft.com/office/drawing/2014/main" id="{B35EFB18-2FEC-43C3-8A6D-C0F5190D9BE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Zástupný symbol pro poznámky 2">
            <a:extLst>
              <a:ext uri="{FF2B5EF4-FFF2-40B4-BE49-F238E27FC236}">
                <a16:creationId xmlns:a16="http://schemas.microsoft.com/office/drawing/2014/main" id="{D1C42F7B-E1D4-4D80-9CC0-8546A3176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28" name="Zástupný symbol pro číslo snímku 3">
            <a:extLst>
              <a:ext uri="{FF2B5EF4-FFF2-40B4-BE49-F238E27FC236}">
                <a16:creationId xmlns:a16="http://schemas.microsoft.com/office/drawing/2014/main" id="{AF9B1B9B-FC01-4E8B-811F-27E7126C17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8265A9C-2365-4839-B78B-0D4A198629C4}" type="slidenum">
              <a:rPr lang="cs-CZ" altLang="cs-CZ"/>
              <a:pPr>
                <a:spcBef>
                  <a:spcPct val="0"/>
                </a:spcBef>
              </a:pPr>
              <a:t>1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>
            <a:extLst>
              <a:ext uri="{FF2B5EF4-FFF2-40B4-BE49-F238E27FC236}">
                <a16:creationId xmlns:a16="http://schemas.microsoft.com/office/drawing/2014/main" id="{25BB6936-563C-4567-B3D5-2D0A3D864B3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Zástupný symbol pro poznámky 2">
            <a:extLst>
              <a:ext uri="{FF2B5EF4-FFF2-40B4-BE49-F238E27FC236}">
                <a16:creationId xmlns:a16="http://schemas.microsoft.com/office/drawing/2014/main" id="{4B414B11-A088-4527-88E6-A327BB1BF0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6" name="Zástupný symbol pro číslo snímku 3">
            <a:extLst>
              <a:ext uri="{FF2B5EF4-FFF2-40B4-BE49-F238E27FC236}">
                <a16:creationId xmlns:a16="http://schemas.microsoft.com/office/drawing/2014/main" id="{EEE368A3-A2C7-40B1-B6C6-D0238D7852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4D45076-0379-4F43-BC50-DE1550B97245}" type="slidenum">
              <a:rPr lang="cs-CZ" altLang="cs-CZ"/>
              <a:pPr>
                <a:spcBef>
                  <a:spcPct val="0"/>
                </a:spcBef>
              </a:pPr>
              <a:t>3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Zástupný symbol pro obrázek snímku 1">
            <a:extLst>
              <a:ext uri="{FF2B5EF4-FFF2-40B4-BE49-F238E27FC236}">
                <a16:creationId xmlns:a16="http://schemas.microsoft.com/office/drawing/2014/main" id="{B8DC9A14-1197-4F20-85E2-3A812B2C040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Zástupný symbol pro poznámky 2">
            <a:extLst>
              <a:ext uri="{FF2B5EF4-FFF2-40B4-BE49-F238E27FC236}">
                <a16:creationId xmlns:a16="http://schemas.microsoft.com/office/drawing/2014/main" id="{83E4DCEF-3549-4CF2-9E08-65FBC8E1B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24" name="Zástupný symbol pro číslo snímku 3">
            <a:extLst>
              <a:ext uri="{FF2B5EF4-FFF2-40B4-BE49-F238E27FC236}">
                <a16:creationId xmlns:a16="http://schemas.microsoft.com/office/drawing/2014/main" id="{8B257BBE-6A55-48FA-A683-81EA8484B7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32446E6-EA3B-4429-9413-52E889833D52}" type="slidenum">
              <a:rPr lang="cs-CZ" altLang="cs-CZ"/>
              <a:pPr>
                <a:spcBef>
                  <a:spcPct val="0"/>
                </a:spcBef>
              </a:pPr>
              <a:t>4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9EBF1EE1-E28C-4C6B-B7F2-82A40F42EF0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49BAA5C4-26FC-4FAA-9393-53F29A7748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075FF5A4-9E0C-44AB-AC02-6F8B704793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DC6D0FE-14F2-496F-AE7F-474AB7D3A634}" type="slidenum">
              <a:rPr lang="en-US" altLang="cs-CZ"/>
              <a:pPr>
                <a:spcBef>
                  <a:spcPct val="0"/>
                </a:spcBef>
              </a:pPr>
              <a:t>11</a:t>
            </a:fld>
            <a:endParaRPr lang="en-US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olný tvar 13">
            <a:extLst>
              <a:ext uri="{FF2B5EF4-FFF2-40B4-BE49-F238E27FC236}">
                <a16:creationId xmlns:a16="http://schemas.microsoft.com/office/drawing/2014/main" id="{92C267FD-B0DF-45EE-8E46-6DF5200BCE0C}"/>
              </a:ext>
            </a:extLst>
          </p:cNvPr>
          <p:cNvSpPr>
            <a:spLocks/>
          </p:cNvSpPr>
          <p:nvPr/>
        </p:nvSpPr>
        <p:spPr bwMode="auto">
          <a:xfrm>
            <a:off x="4829175" y="1073150"/>
            <a:ext cx="4321175" cy="5791200"/>
          </a:xfrm>
          <a:custGeom>
            <a:avLst/>
            <a:gdLst>
              <a:gd name="T0" fmla="*/ 0 w 2736"/>
              <a:gd name="T1" fmla="*/ 2147483646 h 3648"/>
              <a:gd name="T2" fmla="*/ 2147483646 w 2736"/>
              <a:gd name="T3" fmla="*/ 2147483646 h 3648"/>
              <a:gd name="T4" fmla="*/ 2147483646 w 2736"/>
              <a:gd name="T5" fmla="*/ 0 h 3648"/>
              <a:gd name="T6" fmla="*/ 2147483646 w 2736"/>
              <a:gd name="T7" fmla="*/ 2147483646 h 3648"/>
              <a:gd name="T8" fmla="*/ 2147483646 w 2736"/>
              <a:gd name="T9" fmla="*/ 2147483646 h 3648"/>
              <a:gd name="T10" fmla="*/ 2147483646 w 2736"/>
              <a:gd name="T11" fmla="*/ 2147483646 h 3648"/>
              <a:gd name="T12" fmla="*/ 0 w 2736"/>
              <a:gd name="T13" fmla="*/ 2147483646 h 364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736"/>
              <a:gd name="T22" fmla="*/ 0 h 3648"/>
              <a:gd name="T23" fmla="*/ 2736 w 2736"/>
              <a:gd name="T24" fmla="*/ 3648 h 364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0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294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" name="Volný tvar 14">
            <a:extLst>
              <a:ext uri="{FF2B5EF4-FFF2-40B4-BE49-F238E27FC236}">
                <a16:creationId xmlns:a16="http://schemas.microsoft.com/office/drawing/2014/main" id="{5BBF5CD2-8FD5-4D29-B5F3-9AA20DA5118D}"/>
              </a:ext>
            </a:extLst>
          </p:cNvPr>
          <p:cNvSpPr>
            <a:spLocks/>
          </p:cNvSpPr>
          <p:nvPr/>
        </p:nvSpPr>
        <p:spPr bwMode="auto">
          <a:xfrm>
            <a:off x="374650" y="0"/>
            <a:ext cx="5513388" cy="6615113"/>
          </a:xfrm>
          <a:custGeom>
            <a:avLst/>
            <a:gdLst>
              <a:gd name="T0" fmla="*/ 0 w 3504"/>
              <a:gd name="T1" fmla="*/ 2147483646 h 4128"/>
              <a:gd name="T2" fmla="*/ 0 w 3504"/>
              <a:gd name="T3" fmla="*/ 2147483646 h 4128"/>
              <a:gd name="T4" fmla="*/ 2147483646 w 3504"/>
              <a:gd name="T5" fmla="*/ 2147483646 h 4128"/>
              <a:gd name="T6" fmla="*/ 2147483646 w 3504"/>
              <a:gd name="T7" fmla="*/ 0 h 4128"/>
              <a:gd name="T8" fmla="*/ 2147483646 w 3504"/>
              <a:gd name="T9" fmla="*/ 0 h 4128"/>
              <a:gd name="T10" fmla="*/ 2147483646 w 3504"/>
              <a:gd name="T11" fmla="*/ 2147483646 h 4128"/>
              <a:gd name="T12" fmla="*/ 0 w 3504"/>
              <a:gd name="T13" fmla="*/ 2147483646 h 412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504"/>
              <a:gd name="T22" fmla="*/ 0 h 4128"/>
              <a:gd name="T23" fmla="*/ 3504 w 3504"/>
              <a:gd name="T24" fmla="*/ 4128 h 412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294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" name="Volný tvar 12">
            <a:extLst>
              <a:ext uri="{FF2B5EF4-FFF2-40B4-BE49-F238E27FC236}">
                <a16:creationId xmlns:a16="http://schemas.microsoft.com/office/drawing/2014/main" id="{DF715130-A777-48A7-81A3-588E92342713}"/>
              </a:ext>
            </a:extLst>
          </p:cNvPr>
          <p:cNvSpPr>
            <a:spLocks/>
          </p:cNvSpPr>
          <p:nvPr/>
        </p:nvSpPr>
        <p:spPr bwMode="auto">
          <a:xfrm rot="5236414">
            <a:off x="4461669" y="1483519"/>
            <a:ext cx="4114800" cy="11890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7" name="Volný tvar 15">
            <a:extLst>
              <a:ext uri="{FF2B5EF4-FFF2-40B4-BE49-F238E27FC236}">
                <a16:creationId xmlns:a16="http://schemas.microsoft.com/office/drawing/2014/main" id="{CF693752-B890-415C-B85F-FA536FBCD442}"/>
              </a:ext>
            </a:extLst>
          </p:cNvPr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8" name="Volný tvar 16">
            <a:extLst>
              <a:ext uri="{FF2B5EF4-FFF2-40B4-BE49-F238E27FC236}">
                <a16:creationId xmlns:a16="http://schemas.microsoft.com/office/drawing/2014/main" id="{79FE29F9-0310-46DA-9764-C20545EF15AB}"/>
              </a:ext>
            </a:extLst>
          </p:cNvPr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9" name="Volný tvar 17">
            <a:extLst>
              <a:ext uri="{FF2B5EF4-FFF2-40B4-BE49-F238E27FC236}">
                <a16:creationId xmlns:a16="http://schemas.microsoft.com/office/drawing/2014/main" id="{CC420D8D-144E-42DD-9257-D851BEF0A005}"/>
              </a:ext>
            </a:extLst>
          </p:cNvPr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0" name="Volný tvar 18">
            <a:extLst>
              <a:ext uri="{FF2B5EF4-FFF2-40B4-BE49-F238E27FC236}">
                <a16:creationId xmlns:a16="http://schemas.microsoft.com/office/drawing/2014/main" id="{747D154E-57AE-4843-AEFF-974BEDDFD8AD}"/>
              </a:ext>
            </a:extLst>
          </p:cNvPr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1" name="Volný tvar 19">
            <a:extLst>
              <a:ext uri="{FF2B5EF4-FFF2-40B4-BE49-F238E27FC236}">
                <a16:creationId xmlns:a16="http://schemas.microsoft.com/office/drawing/2014/main" id="{E15640F3-F0F6-4D79-9CA7-C83CB689F626}"/>
              </a:ext>
            </a:extLst>
          </p:cNvPr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2" name="Volný tvar 20">
            <a:extLst>
              <a:ext uri="{FF2B5EF4-FFF2-40B4-BE49-F238E27FC236}">
                <a16:creationId xmlns:a16="http://schemas.microsoft.com/office/drawing/2014/main" id="{E360C64D-8D8F-4B4A-86F9-680F3289E94D}"/>
              </a:ext>
            </a:extLst>
          </p:cNvPr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Volný tvar 21">
            <a:extLst>
              <a:ext uri="{FF2B5EF4-FFF2-40B4-BE49-F238E27FC236}">
                <a16:creationId xmlns:a16="http://schemas.microsoft.com/office/drawing/2014/main" id="{84B820F0-A1F8-4153-91F7-8F719873CB5B}"/>
              </a:ext>
            </a:extLst>
          </p:cNvPr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4" name="Volný tvar 22">
            <a:extLst>
              <a:ext uri="{FF2B5EF4-FFF2-40B4-BE49-F238E27FC236}">
                <a16:creationId xmlns:a16="http://schemas.microsoft.com/office/drawing/2014/main" id="{7829980B-3683-40A7-988E-35C5D2B175B3}"/>
              </a:ext>
            </a:extLst>
          </p:cNvPr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5" name="Volný tvar 23">
            <a:extLst>
              <a:ext uri="{FF2B5EF4-FFF2-40B4-BE49-F238E27FC236}">
                <a16:creationId xmlns:a16="http://schemas.microsoft.com/office/drawing/2014/main" id="{2952AB17-8A9E-44D4-9CC5-2783CAEF96E7}"/>
              </a:ext>
            </a:extLst>
          </p:cNvPr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6" name="Volný tvar 24">
            <a:extLst>
              <a:ext uri="{FF2B5EF4-FFF2-40B4-BE49-F238E27FC236}">
                <a16:creationId xmlns:a16="http://schemas.microsoft.com/office/drawing/2014/main" id="{307E859B-A46E-46CA-A79B-C3ED7A40A021}"/>
              </a:ext>
            </a:extLst>
          </p:cNvPr>
          <p:cNvSpPr>
            <a:spLocks/>
          </p:cNvSpPr>
          <p:nvPr/>
        </p:nvSpPr>
        <p:spPr bwMode="auto">
          <a:xfrm>
            <a:off x="366713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7" name="Volný tvar 25">
            <a:extLst>
              <a:ext uri="{FF2B5EF4-FFF2-40B4-BE49-F238E27FC236}">
                <a16:creationId xmlns:a16="http://schemas.microsoft.com/office/drawing/2014/main" id="{C6C4C763-1DF1-4AB9-8AB0-8695954E0AFD}"/>
              </a:ext>
            </a:extLst>
          </p:cNvPr>
          <p:cNvSpPr>
            <a:spLocks/>
          </p:cNvSpPr>
          <p:nvPr/>
        </p:nvSpPr>
        <p:spPr bwMode="auto">
          <a:xfrm>
            <a:off x="366713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8" name="Volný tvar 26">
            <a:extLst>
              <a:ext uri="{FF2B5EF4-FFF2-40B4-BE49-F238E27FC236}">
                <a16:creationId xmlns:a16="http://schemas.microsoft.com/office/drawing/2014/main" id="{DC2CE127-8286-4B3F-AED5-97F38E80D88A}"/>
              </a:ext>
            </a:extLst>
          </p:cNvPr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9" name="Obdélník 6">
            <a:extLst>
              <a:ext uri="{FF2B5EF4-FFF2-40B4-BE49-F238E27FC236}">
                <a16:creationId xmlns:a16="http://schemas.microsoft.com/office/drawing/2014/main" id="{F26653E1-CB1C-4DF3-AFEA-5D8FBDB2B8B4}"/>
              </a:ext>
            </a:extLst>
          </p:cNvPr>
          <p:cNvSpPr/>
          <p:nvPr/>
        </p:nvSpPr>
        <p:spPr>
          <a:xfrm>
            <a:off x="363538" y="401638"/>
            <a:ext cx="8504237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0" name="Obdélník 7">
            <a:extLst>
              <a:ext uri="{FF2B5EF4-FFF2-40B4-BE49-F238E27FC236}">
                <a16:creationId xmlns:a16="http://schemas.microsoft.com/office/drawing/2014/main" id="{B30413F5-A5E3-4514-9E4E-1F317D11645E}"/>
              </a:ext>
            </a:extLst>
          </p:cNvPr>
          <p:cNvSpPr/>
          <p:nvPr/>
        </p:nvSpPr>
        <p:spPr>
          <a:xfrm flipH="1">
            <a:off x="371475" y="681038"/>
            <a:ext cx="2698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1" name="Obdélník 8">
            <a:extLst>
              <a:ext uri="{FF2B5EF4-FFF2-40B4-BE49-F238E27FC236}">
                <a16:creationId xmlns:a16="http://schemas.microsoft.com/office/drawing/2014/main" id="{A7226EB4-32A7-4361-AF28-6CDC186DA90F}"/>
              </a:ext>
            </a:extLst>
          </p:cNvPr>
          <p:cNvSpPr/>
          <p:nvPr/>
        </p:nvSpPr>
        <p:spPr>
          <a:xfrm flipH="1">
            <a:off x="411163" y="681038"/>
            <a:ext cx="2698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2" name="Obdélník 9">
            <a:extLst>
              <a:ext uri="{FF2B5EF4-FFF2-40B4-BE49-F238E27FC236}">
                <a16:creationId xmlns:a16="http://schemas.microsoft.com/office/drawing/2014/main" id="{4EFA336C-A015-428C-B553-60686B653FF7}"/>
              </a:ext>
            </a:extLst>
          </p:cNvPr>
          <p:cNvSpPr/>
          <p:nvPr/>
        </p:nvSpPr>
        <p:spPr>
          <a:xfrm flipH="1">
            <a:off x="447675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3" name="Obdélník 10">
            <a:extLst>
              <a:ext uri="{FF2B5EF4-FFF2-40B4-BE49-F238E27FC236}">
                <a16:creationId xmlns:a16="http://schemas.microsoft.com/office/drawing/2014/main" id="{29036866-F3CB-48A6-A85A-E4D5F8C1AB8D}"/>
              </a:ext>
            </a:extLst>
          </p:cNvPr>
          <p:cNvSpPr/>
          <p:nvPr/>
        </p:nvSpPr>
        <p:spPr>
          <a:xfrm flipH="1">
            <a:off x="476250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4" name="Obdélník 11">
            <a:extLst>
              <a:ext uri="{FF2B5EF4-FFF2-40B4-BE49-F238E27FC236}">
                <a16:creationId xmlns:a16="http://schemas.microsoft.com/office/drawing/2014/main" id="{F08EB144-61FC-4F93-8ADC-A4F81487E9D4}"/>
              </a:ext>
            </a:extLst>
          </p:cNvPr>
          <p:cNvSpPr/>
          <p:nvPr/>
        </p:nvSpPr>
        <p:spPr>
          <a:xfrm>
            <a:off x="500063" y="681038"/>
            <a:ext cx="36512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25" name="Zástupný symbol pro datum 3">
            <a:extLst>
              <a:ext uri="{FF2B5EF4-FFF2-40B4-BE49-F238E27FC236}">
                <a16:creationId xmlns:a16="http://schemas.microsoft.com/office/drawing/2014/main" id="{BDDAD019-212B-4CAB-A750-F8BFAD3F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6" name="Zástupný symbol pro zápatí 4">
            <a:extLst>
              <a:ext uri="{FF2B5EF4-FFF2-40B4-BE49-F238E27FC236}">
                <a16:creationId xmlns:a16="http://schemas.microsoft.com/office/drawing/2014/main" id="{9C716209-80D8-46C4-A1EF-3327FFE5F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7" name="Zástupný symbol pro číslo snímku 5">
            <a:extLst>
              <a:ext uri="{FF2B5EF4-FFF2-40B4-BE49-F238E27FC236}">
                <a16:creationId xmlns:a16="http://schemas.microsoft.com/office/drawing/2014/main" id="{0A397896-029F-4CD9-BEFE-37EF32DA0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51BE0D-900B-415C-B42D-5E48C2D63CB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12081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A0C21E6-0A80-4532-94AD-8FBFAF5E0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5B9A205-4A43-4A67-B541-11C4A15E9929}" type="datetimeFigureOut">
              <a:rPr lang="cs-CZ"/>
              <a:pPr>
                <a:defRPr/>
              </a:pPr>
              <a:t>9. 12. 2021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5CEA7B4-0205-427A-95B3-26E2D40ED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667EEDB-EF4D-40BE-9FA0-D3105D265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B895E8-0865-49BC-B0B9-69580709224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82971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22D1478-EE28-4F22-B196-ACA1B0861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40FE6AC-FD65-4117-9F56-8040FA3B58AB}" type="datetimeFigureOut">
              <a:rPr lang="cs-CZ"/>
              <a:pPr>
                <a:defRPr/>
              </a:pPr>
              <a:t>9. 12. 2021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2949AC1-3C15-4B9F-8526-1CC96626E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22E22A5-D68D-4771-A64F-77F9785C7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618DD9-2225-41EF-8101-550F9125704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409120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72FBB9C-AE90-47F2-AC84-69D1C041D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8A05F34-87E4-41E5-8BD3-B0AE8FD0631D}" type="datetimeFigureOut">
              <a:rPr lang="cs-CZ"/>
              <a:pPr>
                <a:defRPr/>
              </a:pPr>
              <a:t>9. 12. 2021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1AA4C9A-5C6B-4D74-9D6F-6F6384C32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1564DA2-892E-4771-B5EC-6337B948A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AFD1B4-B614-4085-87F3-731D373354B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03998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403A9A37-2F80-4F04-B45F-D7CC67029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C2D02C5-96BC-453D-9034-AA22481DDA63}" type="datetimeFigureOut">
              <a:rPr lang="cs-CZ"/>
              <a:pPr>
                <a:defRPr/>
              </a:pPr>
              <a:t>9. 12. 2021</a:t>
            </a:fld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06636953-78F1-4642-BB19-BCA85A1CF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58EF8850-AF34-4F6A-B70A-1AEFA7C61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51A1EC-FC5B-4C91-8165-602225EECEC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696033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>
            <a:extLst>
              <a:ext uri="{FF2B5EF4-FFF2-40B4-BE49-F238E27FC236}">
                <a16:creationId xmlns:a16="http://schemas.microsoft.com/office/drawing/2014/main" id="{DAEB58D3-00D1-4DEF-8F48-A7F8B63E3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6C5BF0E-2187-434A-A5E5-C3E2888C34C6}" type="datetimeFigureOut">
              <a:rPr lang="cs-CZ"/>
              <a:pPr>
                <a:defRPr/>
              </a:pPr>
              <a:t>9. 12. 2021</a:t>
            </a:fld>
            <a:endParaRPr lang="cs-CZ"/>
          </a:p>
        </p:txBody>
      </p:sp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D6281690-FC85-4F17-A388-2B4BC09F1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BCC5D063-F95E-4142-A5C8-A5E4CE482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1304D8-0E31-4678-AC58-1659517CEA5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61295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>
            <a:extLst>
              <a:ext uri="{FF2B5EF4-FFF2-40B4-BE49-F238E27FC236}">
                <a16:creationId xmlns:a16="http://schemas.microsoft.com/office/drawing/2014/main" id="{928429D3-8786-4AC2-9673-E2B191876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308827E-037D-4CDB-9935-CCDF0BA45BED}" type="datetimeFigureOut">
              <a:rPr lang="cs-CZ"/>
              <a:pPr>
                <a:defRPr/>
              </a:pPr>
              <a:t>9. 12. 2021</a:t>
            </a:fld>
            <a:endParaRPr lang="cs-CZ"/>
          </a:p>
        </p:txBody>
      </p:sp>
      <p:sp>
        <p:nvSpPr>
          <p:cNvPr id="4" name="Zástupný symbol pro zápatí 4">
            <a:extLst>
              <a:ext uri="{FF2B5EF4-FFF2-40B4-BE49-F238E27FC236}">
                <a16:creationId xmlns:a16="http://schemas.microsoft.com/office/drawing/2014/main" id="{3078A1FB-440E-4D4D-AC9E-AF8F876B4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72DA3728-F35E-4012-AF70-9BBC60C60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84E8F7-0CF1-4AF6-A3CE-5F4902F9A1E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161080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>
            <a:extLst>
              <a:ext uri="{FF2B5EF4-FFF2-40B4-BE49-F238E27FC236}">
                <a16:creationId xmlns:a16="http://schemas.microsoft.com/office/drawing/2014/main" id="{C35500C4-B353-4FF2-9A0F-104C7D64A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C5355EF-20EB-4FCA-9E77-3A42326F5F72}" type="datetimeFigureOut">
              <a:rPr lang="cs-CZ"/>
              <a:pPr>
                <a:defRPr/>
              </a:pPr>
              <a:t>9. 12. 2021</a:t>
            </a:fld>
            <a:endParaRPr lang="cs-CZ"/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A81B7ABA-A82F-4414-A054-456A59B5F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8D289FFA-80C1-481F-BABD-01AC67977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C3DF9-A9FB-44AD-9373-A134262A949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547207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41189F3A-005E-4541-BFC4-D257DB856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BBE5954-C575-4819-AD05-09BBC529DBA8}" type="datetimeFigureOut">
              <a:rPr lang="cs-CZ"/>
              <a:pPr>
                <a:defRPr/>
              </a:pPr>
              <a:t>9. 12. 2021</a:t>
            </a:fld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64BC015C-9F88-4370-AF50-28ECD11F0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AB3BA09A-9F0F-42F4-BEF0-99ABD48A2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180C41-8D09-49C4-B649-BE2A8470995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82020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48A30436-0430-4708-91D9-A31E2B21B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3F90D0A-AEC7-406D-8A0B-062CF7D856F3}" type="datetimeFigureOut">
              <a:rPr lang="cs-CZ"/>
              <a:pPr>
                <a:defRPr/>
              </a:pPr>
              <a:t>9. 12. 2021</a:t>
            </a:fld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D644E911-40BA-4C4D-B53F-BFD4237C4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F6AA8B82-B2CF-40D6-A472-B9DE8E35C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EF6FA8-6C79-4379-A2E7-58A0F8A777E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957374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BAE8D63-DB38-4732-9955-5533BC5EE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89D20A2-23E7-4C3B-89E1-04B0C867014F}" type="datetimeFigureOut">
              <a:rPr lang="cs-CZ"/>
              <a:pPr>
                <a:defRPr/>
              </a:pPr>
              <a:t>9. 12. 2021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FA70B10-C170-4CC1-A105-C60F1EF8B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9E5B335-ACB6-4E32-9D7E-EE1F5FF0B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0B5E9F-7E31-4236-82BE-15D8C5CFFAD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6956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5BBA4AF-82B3-4AD0-AC55-8EB24242A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A1234CD-6639-4532-89CE-680A2F33D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30E032C-A08C-42A0-A766-3F26F519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E39073-975E-49C8-9B1F-E13F6A90597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333323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07DE454-62E5-49DC-829D-338C95477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38DBFBC-2915-4A84-BB8C-77742416794C}" type="datetimeFigureOut">
              <a:rPr lang="cs-CZ"/>
              <a:pPr>
                <a:defRPr/>
              </a:pPr>
              <a:t>9. 12. 2021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C00F3BA-2533-4B55-AEA9-4CFC7E87A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42AE1D-1A6D-4376-9473-92543164D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0CF39-F93F-45EC-86A4-9FE3092CAA1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68113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24">
            <a:extLst>
              <a:ext uri="{FF2B5EF4-FFF2-40B4-BE49-F238E27FC236}">
                <a16:creationId xmlns:a16="http://schemas.microsoft.com/office/drawing/2014/main" id="{B3E59332-84C2-47CE-A822-F7266093D107}"/>
              </a:ext>
            </a:extLst>
          </p:cNvPr>
          <p:cNvSpPr/>
          <p:nvPr/>
        </p:nvSpPr>
        <p:spPr>
          <a:xfrm>
            <a:off x="0" y="401638"/>
            <a:ext cx="8867775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Obdélník 15">
            <a:extLst>
              <a:ext uri="{FF2B5EF4-FFF2-40B4-BE49-F238E27FC236}">
                <a16:creationId xmlns:a16="http://schemas.microsoft.com/office/drawing/2014/main" id="{F7272D71-0F1F-4C15-B407-03BA4D2BCE39}"/>
              </a:ext>
            </a:extLst>
          </p:cNvPr>
          <p:cNvSpPr/>
          <p:nvPr/>
        </p:nvSpPr>
        <p:spPr>
          <a:xfrm>
            <a:off x="87313" y="681038"/>
            <a:ext cx="460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9" name="Obdélník 16">
            <a:extLst>
              <a:ext uri="{FF2B5EF4-FFF2-40B4-BE49-F238E27FC236}">
                <a16:creationId xmlns:a16="http://schemas.microsoft.com/office/drawing/2014/main" id="{5FC97E93-D900-4396-8515-8CECC28D8C44}"/>
              </a:ext>
            </a:extLst>
          </p:cNvPr>
          <p:cNvSpPr/>
          <p:nvPr/>
        </p:nvSpPr>
        <p:spPr>
          <a:xfrm>
            <a:off x="47625" y="681038"/>
            <a:ext cx="26988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0" name="Obdélník 17">
            <a:extLst>
              <a:ext uri="{FF2B5EF4-FFF2-40B4-BE49-F238E27FC236}">
                <a16:creationId xmlns:a16="http://schemas.microsoft.com/office/drawing/2014/main" id="{E483F2FD-991E-4B6F-A9E9-4DCAC1711458}"/>
              </a:ext>
            </a:extLst>
          </p:cNvPr>
          <p:cNvSpPr/>
          <p:nvPr/>
        </p:nvSpPr>
        <p:spPr>
          <a:xfrm>
            <a:off x="28575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Obdélník 18">
            <a:extLst>
              <a:ext uri="{FF2B5EF4-FFF2-40B4-BE49-F238E27FC236}">
                <a16:creationId xmlns:a16="http://schemas.microsoft.com/office/drawing/2014/main" id="{246A0960-E6AD-4002-902C-E7888361F494}"/>
              </a:ext>
            </a:extLst>
          </p:cNvPr>
          <p:cNvSpPr/>
          <p:nvPr/>
        </p:nvSpPr>
        <p:spPr>
          <a:xfrm>
            <a:off x="0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2" name="Obdélník 19">
            <a:extLst>
              <a:ext uri="{FF2B5EF4-FFF2-40B4-BE49-F238E27FC236}">
                <a16:creationId xmlns:a16="http://schemas.microsoft.com/office/drawing/2014/main" id="{93589D55-21BA-470D-9515-EADF106227ED}"/>
              </a:ext>
            </a:extLst>
          </p:cNvPr>
          <p:cNvSpPr/>
          <p:nvPr/>
        </p:nvSpPr>
        <p:spPr>
          <a:xfrm flipH="1">
            <a:off x="149225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3" name="Obdélník 20">
            <a:extLst>
              <a:ext uri="{FF2B5EF4-FFF2-40B4-BE49-F238E27FC236}">
                <a16:creationId xmlns:a16="http://schemas.microsoft.com/office/drawing/2014/main" id="{42E25B7F-10B4-48EC-88D7-9EF397F0BBB0}"/>
              </a:ext>
            </a:extLst>
          </p:cNvPr>
          <p:cNvSpPr/>
          <p:nvPr/>
        </p:nvSpPr>
        <p:spPr>
          <a:xfrm flipH="1">
            <a:off x="188913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4" name="Obdélník 21">
            <a:extLst>
              <a:ext uri="{FF2B5EF4-FFF2-40B4-BE49-F238E27FC236}">
                <a16:creationId xmlns:a16="http://schemas.microsoft.com/office/drawing/2014/main" id="{493F9B65-8842-485F-B0CA-914C72F7420D}"/>
              </a:ext>
            </a:extLst>
          </p:cNvPr>
          <p:cNvSpPr/>
          <p:nvPr/>
        </p:nvSpPr>
        <p:spPr>
          <a:xfrm flipH="1">
            <a:off x="227013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5" name="Obdélník 28">
            <a:extLst>
              <a:ext uri="{FF2B5EF4-FFF2-40B4-BE49-F238E27FC236}">
                <a16:creationId xmlns:a16="http://schemas.microsoft.com/office/drawing/2014/main" id="{9DEFBDA2-1FDA-477B-B410-BAC61E83A8A8}"/>
              </a:ext>
            </a:extLst>
          </p:cNvPr>
          <p:cNvSpPr/>
          <p:nvPr/>
        </p:nvSpPr>
        <p:spPr>
          <a:xfrm flipH="1">
            <a:off x="255588" y="681038"/>
            <a:ext cx="79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6" name="Obdélník 29">
            <a:extLst>
              <a:ext uri="{FF2B5EF4-FFF2-40B4-BE49-F238E27FC236}">
                <a16:creationId xmlns:a16="http://schemas.microsoft.com/office/drawing/2014/main" id="{DA6F6B31-BAD1-4873-B805-C99E181C63B6}"/>
              </a:ext>
            </a:extLst>
          </p:cNvPr>
          <p:cNvSpPr/>
          <p:nvPr/>
        </p:nvSpPr>
        <p:spPr>
          <a:xfrm>
            <a:off x="279400" y="681038"/>
            <a:ext cx="3651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/>
          <a:lstStyle>
            <a:lvl1pPr>
              <a:defRPr sz="400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7" name="Zástupný symbol pro datum 6">
            <a:extLst>
              <a:ext uri="{FF2B5EF4-FFF2-40B4-BE49-F238E27FC236}">
                <a16:creationId xmlns:a16="http://schemas.microsoft.com/office/drawing/2014/main" id="{4A8D511B-C8A2-4471-A455-9CC40EDDB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18" name="Zástupný symbol pro zápatí 7">
            <a:extLst>
              <a:ext uri="{FF2B5EF4-FFF2-40B4-BE49-F238E27FC236}">
                <a16:creationId xmlns:a16="http://schemas.microsoft.com/office/drawing/2014/main" id="{9D6399C4-3C59-4998-A94B-BA1188278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19" name="Zástupný symbol pro číslo snímku 8">
            <a:extLst>
              <a:ext uri="{FF2B5EF4-FFF2-40B4-BE49-F238E27FC236}">
                <a16:creationId xmlns:a16="http://schemas.microsoft.com/office/drawing/2014/main" id="{5F95D825-9EC3-4A14-946D-FEC8E996C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201484-04B5-4658-B375-0DAEFE46E83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609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0437A47-1A60-4B97-821E-2A15AFD65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D8FFA9B-E30E-4119-B39C-971258C3D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E8719C5-85CA-4E90-B66A-39E70C377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0A617-83E6-414E-B659-BD935A0B927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67466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831AB6E-6C6C-46FC-A4F1-AD2DAC0F3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90366EC-1B60-4844-971D-A01BC2F66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1A3BC6A-2112-49D9-BEF6-BA456796F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0A4267-7265-4B0B-91B3-ED71E2BDA16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52453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F7839F2-5ADB-4D7D-A52B-F5ABF3CCC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C2C811B-2979-4015-9D03-8FFAC0044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9B7E0E9-8AE7-43E0-AA74-B11356FB6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87AA29-9724-4784-B316-21E1185D731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58557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7">
            <a:extLst>
              <a:ext uri="{FF2B5EF4-FFF2-40B4-BE49-F238E27FC236}">
                <a16:creationId xmlns:a16="http://schemas.microsoft.com/office/drawing/2014/main" id="{B2AA77A5-382D-4F6E-9CDE-13EF3A214E7C}"/>
              </a:ext>
            </a:extLst>
          </p:cNvPr>
          <p:cNvSpPr/>
          <p:nvPr/>
        </p:nvSpPr>
        <p:spPr>
          <a:xfrm>
            <a:off x="368300" y="0"/>
            <a:ext cx="8777288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cxnSp>
        <p:nvCxnSpPr>
          <p:cNvPr id="6" name="Přímá spojovací čára 8">
            <a:extLst>
              <a:ext uri="{FF2B5EF4-FFF2-40B4-BE49-F238E27FC236}">
                <a16:creationId xmlns:a16="http://schemas.microsoft.com/office/drawing/2014/main" id="{1840DFF7-823B-414F-8789-7DBCD012CE35}"/>
              </a:ext>
            </a:extLst>
          </p:cNvPr>
          <p:cNvCxnSpPr/>
          <p:nvPr/>
        </p:nvCxnSpPr>
        <p:spPr>
          <a:xfrm flipV="1">
            <a:off x="363538" y="1884363"/>
            <a:ext cx="878205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Skupina 9">
            <a:extLst>
              <a:ext uri="{FF2B5EF4-FFF2-40B4-BE49-F238E27FC236}">
                <a16:creationId xmlns:a16="http://schemas.microsoft.com/office/drawing/2014/main" id="{DC9AA0F6-1000-4564-9195-03BF3793E577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515351" y="1219200"/>
            <a:ext cx="131762" cy="128587"/>
            <a:chOff x="6668087" y="1297746"/>
            <a:chExt cx="161840" cy="156602"/>
          </a:xfrm>
        </p:grpSpPr>
        <p:cxnSp>
          <p:nvCxnSpPr>
            <p:cNvPr id="8" name="Přímá spojovací čára 14">
              <a:extLst>
                <a:ext uri="{FF2B5EF4-FFF2-40B4-BE49-F238E27FC236}">
                  <a16:creationId xmlns:a16="http://schemas.microsoft.com/office/drawing/2014/main" id="{EE2D582A-12DA-4413-BB99-68DA650AA060}"/>
                </a:ext>
              </a:extLst>
            </p:cNvPr>
            <p:cNvCxnSpPr/>
            <p:nvPr/>
          </p:nvCxnSpPr>
          <p:spPr>
            <a:xfrm rot="16200000">
              <a:off x="6663593" y="1280974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Přímá spojovací čára 15">
              <a:extLst>
                <a:ext uri="{FF2B5EF4-FFF2-40B4-BE49-F238E27FC236}">
                  <a16:creationId xmlns:a16="http://schemas.microsoft.com/office/drawing/2014/main" id="{DDE020FE-9E1E-4204-9C14-348AF385B866}"/>
                </a:ext>
              </a:extLst>
            </p:cNvPr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Přímá spojovací čára 16">
              <a:extLst>
                <a:ext uri="{FF2B5EF4-FFF2-40B4-BE49-F238E27FC236}">
                  <a16:creationId xmlns:a16="http://schemas.microsoft.com/office/drawing/2014/main" id="{4FBF3CC9-A95A-45E4-A16E-BF18E8277DF1}"/>
                </a:ext>
              </a:extLst>
            </p:cNvPr>
            <p:cNvCxnSpPr/>
            <p:nvPr/>
          </p:nvCxnSpPr>
          <p:spPr>
            <a:xfrm rot="5400000" flipH="1">
              <a:off x="6744513" y="1279999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Skupina 13">
            <a:extLst>
              <a:ext uri="{FF2B5EF4-FFF2-40B4-BE49-F238E27FC236}">
                <a16:creationId xmlns:a16="http://schemas.microsoft.com/office/drawing/2014/main" id="{66FCCABA-CC23-4B42-B1BF-5FF9C8B3F16D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667751" y="1371600"/>
            <a:ext cx="131762" cy="128587"/>
            <a:chOff x="6668087" y="1297746"/>
            <a:chExt cx="161840" cy="156602"/>
          </a:xfrm>
        </p:grpSpPr>
        <p:cxnSp>
          <p:nvCxnSpPr>
            <p:cNvPr id="12" name="Přímá spojovací čára 10">
              <a:extLst>
                <a:ext uri="{FF2B5EF4-FFF2-40B4-BE49-F238E27FC236}">
                  <a16:creationId xmlns:a16="http://schemas.microsoft.com/office/drawing/2014/main" id="{6F4D37F8-204D-47C9-BF9A-CEEED806FFD2}"/>
                </a:ext>
              </a:extLst>
            </p:cNvPr>
            <p:cNvCxnSpPr/>
            <p:nvPr/>
          </p:nvCxnSpPr>
          <p:spPr>
            <a:xfrm rot="16200000">
              <a:off x="6663593" y="1280974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Přímá spojovací čára 11">
              <a:extLst>
                <a:ext uri="{FF2B5EF4-FFF2-40B4-BE49-F238E27FC236}">
                  <a16:creationId xmlns:a16="http://schemas.microsoft.com/office/drawing/2014/main" id="{FB415A12-CC41-4096-8EC1-5D9EDC8FEE79}"/>
                </a:ext>
              </a:extLst>
            </p:cNvPr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Přímá spojovací čára 12">
              <a:extLst>
                <a:ext uri="{FF2B5EF4-FFF2-40B4-BE49-F238E27FC236}">
                  <a16:creationId xmlns:a16="http://schemas.microsoft.com/office/drawing/2014/main" id="{575E6815-5AA8-4AD7-A33F-FD0E91072EF1}"/>
                </a:ext>
              </a:extLst>
            </p:cNvPr>
            <p:cNvCxnSpPr/>
            <p:nvPr/>
          </p:nvCxnSpPr>
          <p:spPr>
            <a:xfrm rot="5400000" flipH="1">
              <a:off x="6744513" y="1279999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Skupina 17">
            <a:extLst>
              <a:ext uri="{FF2B5EF4-FFF2-40B4-BE49-F238E27FC236}">
                <a16:creationId xmlns:a16="http://schemas.microsoft.com/office/drawing/2014/main" id="{41C2E61E-AA91-429F-AC14-2C84DDDDCAA2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320087" y="1474788"/>
            <a:ext cx="131763" cy="128588"/>
            <a:chOff x="6668087" y="1297746"/>
            <a:chExt cx="161840" cy="156602"/>
          </a:xfrm>
        </p:grpSpPr>
        <p:cxnSp>
          <p:nvCxnSpPr>
            <p:cNvPr id="16" name="Přímá spojovací čára 18">
              <a:extLst>
                <a:ext uri="{FF2B5EF4-FFF2-40B4-BE49-F238E27FC236}">
                  <a16:creationId xmlns:a16="http://schemas.microsoft.com/office/drawing/2014/main" id="{73361DAB-DBAA-4FC1-97AC-8A1029E8F1B2}"/>
                </a:ext>
              </a:extLst>
            </p:cNvPr>
            <p:cNvCxnSpPr/>
            <p:nvPr/>
          </p:nvCxnSpPr>
          <p:spPr>
            <a:xfrm rot="16200000">
              <a:off x="6663592" y="1280974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Přímá spojovací čára 19">
              <a:extLst>
                <a:ext uri="{FF2B5EF4-FFF2-40B4-BE49-F238E27FC236}">
                  <a16:creationId xmlns:a16="http://schemas.microsoft.com/office/drawing/2014/main" id="{0CD55D08-41C8-438C-8B15-8E97FA40725D}"/>
                </a:ext>
              </a:extLst>
            </p:cNvPr>
            <p:cNvCxnSpPr/>
            <p:nvPr/>
          </p:nvCxnSpPr>
          <p:spPr>
            <a:xfrm rot="16200000" flipV="1">
              <a:off x="6685198" y="1391513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Přímá spojovací čára 20">
              <a:extLst>
                <a:ext uri="{FF2B5EF4-FFF2-40B4-BE49-F238E27FC236}">
                  <a16:creationId xmlns:a16="http://schemas.microsoft.com/office/drawing/2014/main" id="{21E52FA1-21C3-4C22-BE53-F3E4BD04D3A9}"/>
                </a:ext>
              </a:extLst>
            </p:cNvPr>
            <p:cNvCxnSpPr/>
            <p:nvPr/>
          </p:nvCxnSpPr>
          <p:spPr>
            <a:xfrm rot="5400000" flipH="1">
              <a:off x="6744512" y="1279999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cs-CZ" noProof="0"/>
              <a:t>Klepnutím na ikonu přidáte obrázek.</a:t>
            </a:r>
            <a:endParaRPr lang="en-US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9" name="Zástupný symbol pro datum 4">
            <a:extLst>
              <a:ext uri="{FF2B5EF4-FFF2-40B4-BE49-F238E27FC236}">
                <a16:creationId xmlns:a16="http://schemas.microsoft.com/office/drawing/2014/main" id="{21B8074B-8AEC-4B0D-9000-D7EC2D9DD7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77000" y="55563"/>
            <a:ext cx="2133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0" name="Zástupný symbol pro zápatí 5">
            <a:extLst>
              <a:ext uri="{FF2B5EF4-FFF2-40B4-BE49-F238E27FC236}">
                <a16:creationId xmlns:a16="http://schemas.microsoft.com/office/drawing/2014/main" id="{F2CA3B05-0335-4177-B69B-671343F0B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400" y="55563"/>
            <a:ext cx="5562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1" name="Zástupný symbol pro číslo snímku 6">
            <a:extLst>
              <a:ext uri="{FF2B5EF4-FFF2-40B4-BE49-F238E27FC236}">
                <a16:creationId xmlns:a16="http://schemas.microsoft.com/office/drawing/2014/main" id="{19CA97CD-8ED4-4BBF-A21F-CFA87B6F3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5563"/>
            <a:ext cx="457200" cy="365125"/>
          </a:xfrm>
        </p:spPr>
        <p:txBody>
          <a:bodyPr/>
          <a:lstStyle>
            <a:lvl1pPr>
              <a:defRPr/>
            </a:lvl1pPr>
          </a:lstStyle>
          <a:p>
            <a:fld id="{B929EB09-46CB-4477-AFC5-C007F017298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70298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3F27D6-1120-4A34-AE0F-43CFC9D67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6CD85AF-A3E7-49A9-AEF6-9E49CA48D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C67596D-6C03-41D2-A53F-C94A9FC09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C480C9-D787-4B97-937B-5993F16FEEA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86650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7621C42-5EF8-47F5-9507-23E95DDFF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8782EE5-D7B5-4EF2-BA58-B71EF3B54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C103EDC-9DAD-4F57-8F70-80BE8F369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79D2DA-C118-4671-84EF-329B80C56E7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63379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471CCD2B-DF98-49D2-B391-A5337337416D}"/>
              </a:ext>
            </a:extLst>
          </p:cNvPr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D9AE3F27-068F-4ED3-B420-95D643F7F6A5}"/>
              </a:ext>
            </a:extLst>
          </p:cNvPr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8192275E-F45B-4235-825F-7DA51905589C}"/>
              </a:ext>
            </a:extLst>
          </p:cNvPr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0D068567-6F49-4684-916F-45783D1CD738}"/>
              </a:ext>
            </a:extLst>
          </p:cNvPr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C7A5E55D-9A60-441C-A92B-FB4C0E67159A}"/>
              </a:ext>
            </a:extLst>
          </p:cNvPr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C17AFAF2-162C-4183-8F88-2C3A45A12209}"/>
              </a:ext>
            </a:extLst>
          </p:cNvPr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B749C7E9-159C-44A7-80F1-9BFF0DEF4176}"/>
              </a:ext>
            </a:extLst>
          </p:cNvPr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84810BDF-9ECD-44A9-BB57-D9EA33D1D015}"/>
              </a:ext>
            </a:extLst>
          </p:cNvPr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285CC651-F98C-4729-B0D8-08979BF828BA}"/>
              </a:ext>
            </a:extLst>
          </p:cNvPr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2" name="Zástupný symbol pro nadpis 21">
            <a:extLst>
              <a:ext uri="{FF2B5EF4-FFF2-40B4-BE49-F238E27FC236}">
                <a16:creationId xmlns:a16="http://schemas.microsoft.com/office/drawing/2014/main" id="{D53EDA5E-7F98-4DDC-8D21-436B4A751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1036" name="Zástupný symbol pro text 12">
            <a:extLst>
              <a:ext uri="{FF2B5EF4-FFF2-40B4-BE49-F238E27FC236}">
                <a16:creationId xmlns:a16="http://schemas.microsoft.com/office/drawing/2014/main" id="{15D3791E-CC59-4ECD-958B-A5D3D3C6A99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14400" y="178435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  <a:endParaRPr lang="en-US" altLang="cs-CZ"/>
          </a:p>
        </p:txBody>
      </p:sp>
      <p:sp>
        <p:nvSpPr>
          <p:cNvPr id="14" name="Zástupný symbol pro datum 13">
            <a:extLst>
              <a:ext uri="{FF2B5EF4-FFF2-40B4-BE49-F238E27FC236}">
                <a16:creationId xmlns:a16="http://schemas.microsoft.com/office/drawing/2014/main" id="{06688BEB-F1D0-46CA-8FE6-6168553627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97C0F4F-17DD-4405-A2E4-5CD2881328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3" name="Zástupný symbol pro číslo snímku 22">
            <a:extLst>
              <a:ext uri="{FF2B5EF4-FFF2-40B4-BE49-F238E27FC236}">
                <a16:creationId xmlns:a16="http://schemas.microsoft.com/office/drawing/2014/main" id="{65CD3404-54A4-4E3F-B4BB-185250CDFC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2"/>
                </a:solidFill>
              </a:defRPr>
            </a:lvl1pPr>
          </a:lstStyle>
          <a:p>
            <a:fld id="{B1CE6913-E609-4CA0-AF51-0599D6C81286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13" r:id="rId1"/>
    <p:sldLayoutId id="2147484014" r:id="rId2"/>
    <p:sldLayoutId id="2147484015" r:id="rId3"/>
    <p:sldLayoutId id="2147484016" r:id="rId4"/>
    <p:sldLayoutId id="2147484017" r:id="rId5"/>
    <p:sldLayoutId id="2147484018" r:id="rId6"/>
    <p:sldLayoutId id="2147484019" r:id="rId7"/>
    <p:sldLayoutId id="2147484020" r:id="rId8"/>
    <p:sldLayoutId id="2147484021" r:id="rId9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rgbClr val="C1EE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9pPr>
      <a:extLst/>
    </p:titleStyle>
    <p:bodyStyle>
      <a:lvl1pPr marL="411163" indent="-342900" algn="l" rtl="0" eaLnBrk="0" fontAlgn="base" hangingPunct="0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panose="05000000000000000000" pitchFamily="2" charset="2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2860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3" panose="05040102010807070707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138" indent="-2095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pro nadpis 1">
            <a:extLst>
              <a:ext uri="{FF2B5EF4-FFF2-40B4-BE49-F238E27FC236}">
                <a16:creationId xmlns:a16="http://schemas.microsoft.com/office/drawing/2014/main" id="{5D977B47-3348-47A5-A925-C6C40F20B7D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2051" name="Zástupný symbol pro text 2">
            <a:extLst>
              <a:ext uri="{FF2B5EF4-FFF2-40B4-BE49-F238E27FC236}">
                <a16:creationId xmlns:a16="http://schemas.microsoft.com/office/drawing/2014/main" id="{D5546C25-D282-4825-86E1-5462C4C814E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98A625B-2236-4B5D-A49C-53F43202E7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7229172-74A3-4F85-8810-D7EB9BDE11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7974BB0-D77D-4373-AD6C-765DEB20E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B78E7C48-3F62-40BC-AC11-21E332AF269F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2" r:id="rId1"/>
    <p:sldLayoutId id="2147484023" r:id="rId2"/>
    <p:sldLayoutId id="2147484024" r:id="rId3"/>
    <p:sldLayoutId id="2147484025" r:id="rId4"/>
    <p:sldLayoutId id="2147484026" r:id="rId5"/>
    <p:sldLayoutId id="2147484027" r:id="rId6"/>
    <p:sldLayoutId id="2147484028" r:id="rId7"/>
    <p:sldLayoutId id="2147484029" r:id="rId8"/>
    <p:sldLayoutId id="2147484030" r:id="rId9"/>
    <p:sldLayoutId id="2147484031" r:id="rId10"/>
    <p:sldLayoutId id="214748403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WordArt 5">
            <a:extLst>
              <a:ext uri="{FF2B5EF4-FFF2-40B4-BE49-F238E27FC236}">
                <a16:creationId xmlns:a16="http://schemas.microsoft.com/office/drawing/2014/main" id="{5831D898-73C4-417A-9AAC-A5F5B1B8DC2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428750" y="285750"/>
            <a:ext cx="7429500" cy="6334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/>
                  </a:outerShdw>
                </a:effectLst>
                <a:latin typeface="Impact" panose="020B0806030902050204" pitchFamily="34" charset="0"/>
              </a:rPr>
              <a:t>Speciální  tělesná  příprava</a:t>
            </a:r>
          </a:p>
        </p:txBody>
      </p:sp>
      <p:sp>
        <p:nvSpPr>
          <p:cNvPr id="25603" name="TextovéPole 4">
            <a:extLst>
              <a:ext uri="{FF2B5EF4-FFF2-40B4-BE49-F238E27FC236}">
                <a16:creationId xmlns:a16="http://schemas.microsoft.com/office/drawing/2014/main" id="{0991568D-5533-4BE8-8AED-EADA3B6E31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113" y="6550025"/>
            <a:ext cx="29321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b="1" i="1">
                <a:solidFill>
                  <a:schemeClr val="bg1"/>
                </a:solidFill>
                <a:latin typeface="Arial" panose="020B0604020202020204" pitchFamily="34" charset="0"/>
              </a:rPr>
              <a:t>pplk. PhDr. Michal Vágner, Ph.D.</a:t>
            </a:r>
          </a:p>
        </p:txBody>
      </p:sp>
      <p:sp>
        <p:nvSpPr>
          <p:cNvPr id="25604" name="WordArt 9">
            <a:extLst>
              <a:ext uri="{FF2B5EF4-FFF2-40B4-BE49-F238E27FC236}">
                <a16:creationId xmlns:a16="http://schemas.microsoft.com/office/drawing/2014/main" id="{BFE88FDB-A5DD-4ECC-B8CF-48196A1394D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55650" y="2349500"/>
            <a:ext cx="7848600" cy="19796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Pohybová připravenost </a:t>
            </a:r>
          </a:p>
          <a:p>
            <a:pPr algn="ctr"/>
            <a:r>
              <a:rPr lang="cs-CZ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ve speciální tělesné přípravě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Nadpis 1">
            <a:extLst>
              <a:ext uri="{FF2B5EF4-FFF2-40B4-BE49-F238E27FC236}">
                <a16:creationId xmlns:a16="http://schemas.microsoft.com/office/drawing/2014/main" id="{2716A2F1-3392-4EEA-BDE8-D25DDD90C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cs-CZ" altLang="cs-CZ">
                <a:solidFill>
                  <a:schemeClr val="bg1"/>
                </a:solidFill>
              </a:rPr>
              <a:t>Typy svalových vláken</a:t>
            </a:r>
          </a:p>
        </p:txBody>
      </p:sp>
      <p:sp>
        <p:nvSpPr>
          <p:cNvPr id="35843" name="Zástupný symbol pro obsah 2">
            <a:extLst>
              <a:ext uri="{FF2B5EF4-FFF2-40B4-BE49-F238E27FC236}">
                <a16:creationId xmlns:a16="http://schemas.microsoft.com/office/drawing/2014/main" id="{9AB9AA6C-4273-4626-9518-B5B462BD6D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435975" cy="4525963"/>
          </a:xfrm>
        </p:spPr>
        <p:txBody>
          <a:bodyPr/>
          <a:lstStyle/>
          <a:p>
            <a:pPr lvl="4">
              <a:buFont typeface="Wingdings" panose="05000000000000000000" pitchFamily="2" charset="2"/>
              <a:buNone/>
            </a:pPr>
            <a:r>
              <a:rPr lang="cs-CZ" altLang="cs-CZ" sz="1200" b="1">
                <a:solidFill>
                  <a:schemeClr val="bg1"/>
                </a:solidFill>
                <a:latin typeface="Arial" panose="020B0604020202020204" pitchFamily="34" charset="0"/>
              </a:rPr>
              <a:t>			</a:t>
            </a:r>
            <a:r>
              <a:rPr lang="cs-CZ" altLang="cs-CZ" sz="2400" b="1">
                <a:solidFill>
                  <a:schemeClr val="bg1"/>
                </a:solidFill>
                <a:latin typeface="Arial" panose="020B0604020202020204" pitchFamily="34" charset="0"/>
              </a:rPr>
              <a:t>Slow	Type II a	       Type II b</a:t>
            </a:r>
            <a:endParaRPr lang="cs-CZ" altLang="cs-CZ" sz="12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cs-CZ" altLang="cs-CZ" sz="2400" b="1">
                <a:solidFill>
                  <a:schemeClr val="bg1"/>
                </a:solidFill>
                <a:latin typeface="Arial" panose="020B0604020202020204" pitchFamily="34" charset="0"/>
              </a:rPr>
              <a:t>	</a:t>
            </a:r>
            <a:endParaRPr lang="cs-CZ" altLang="cs-CZ" sz="24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r>
              <a:rPr lang="cs-CZ" altLang="cs-CZ" sz="2400" b="1">
                <a:solidFill>
                  <a:schemeClr val="bg1"/>
                </a:solidFill>
                <a:latin typeface="Arial" panose="020B0604020202020204" pitchFamily="34" charset="0"/>
              </a:rPr>
              <a:t>Aerobic Capacity   	High 	Moderate/High 	Low</a:t>
            </a:r>
            <a:endParaRPr lang="cs-CZ" altLang="cs-CZ" sz="24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r>
              <a:rPr lang="cs-CZ" altLang="cs-CZ" sz="2400" b="1">
                <a:solidFill>
                  <a:schemeClr val="bg1"/>
                </a:solidFill>
                <a:latin typeface="Arial" panose="020B0604020202020204" pitchFamily="34" charset="0"/>
              </a:rPr>
              <a:t>Anaerobic Capacity 	Low 	High 			High</a:t>
            </a:r>
            <a:endParaRPr lang="cs-CZ" altLang="cs-CZ" sz="24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r>
              <a:rPr lang="cs-CZ" altLang="cs-CZ" sz="2400" b="1">
                <a:solidFill>
                  <a:schemeClr val="bg1"/>
                </a:solidFill>
                <a:latin typeface="Arial" panose="020B0604020202020204" pitchFamily="34" charset="0"/>
              </a:rPr>
              <a:t>Contraction Speed 	Slow 	Fast 			Fast</a:t>
            </a:r>
            <a:endParaRPr lang="cs-CZ" altLang="cs-CZ" sz="24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r>
              <a:rPr lang="cs-CZ" altLang="cs-CZ" sz="2400" b="1">
                <a:solidFill>
                  <a:schemeClr val="bg1"/>
                </a:solidFill>
                <a:latin typeface="Arial" panose="020B0604020202020204" pitchFamily="34" charset="0"/>
              </a:rPr>
              <a:t>Fatigue Resistance 	High 	Moderate/High 	Low</a:t>
            </a:r>
            <a:endParaRPr lang="cs-CZ" altLang="cs-CZ" sz="24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r>
              <a:rPr lang="cs-CZ" altLang="cs-CZ" sz="2400" b="1">
                <a:solidFill>
                  <a:schemeClr val="bg1"/>
                </a:solidFill>
                <a:latin typeface="Arial" panose="020B0604020202020204" pitchFamily="34" charset="0"/>
              </a:rPr>
              <a:t>Myoglobin Content 	High 	High 			Low</a:t>
            </a:r>
            <a:endParaRPr lang="cs-CZ" altLang="cs-CZ" sz="24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r>
              <a:rPr lang="cs-CZ" altLang="cs-CZ" sz="2400" b="1">
                <a:solidFill>
                  <a:schemeClr val="bg1"/>
                </a:solidFill>
                <a:latin typeface="Arial" panose="020B0604020202020204" pitchFamily="34" charset="0"/>
              </a:rPr>
              <a:t>Glycogen Content 	Low 	Moderate 		High</a:t>
            </a:r>
            <a:endParaRPr lang="cs-CZ" altLang="cs-CZ" sz="24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r>
              <a:rPr lang="cs-CZ" altLang="cs-CZ" sz="2400" b="1">
                <a:solidFill>
                  <a:schemeClr val="bg1"/>
                </a:solidFill>
                <a:latin typeface="Arial" panose="020B0604020202020204" pitchFamily="34" charset="0"/>
              </a:rPr>
              <a:t>Color  			Red 	Reddish-white 	White</a:t>
            </a:r>
            <a:endParaRPr lang="cs-CZ" altLang="cs-CZ" sz="24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endParaRPr lang="cs-CZ" altLang="cs-CZ" sz="2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">
            <a:extLst>
              <a:ext uri="{FF2B5EF4-FFF2-40B4-BE49-F238E27FC236}">
                <a16:creationId xmlns:a16="http://schemas.microsoft.com/office/drawing/2014/main" id="{6979F0B2-2CCA-4994-8F55-ABF5BE473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325" y="26988"/>
            <a:ext cx="8229600" cy="1143000"/>
          </a:xfrm>
        </p:spPr>
        <p:txBody>
          <a:bodyPr/>
          <a:lstStyle/>
          <a:p>
            <a:r>
              <a:rPr lang="cs-CZ" altLang="cs-CZ">
                <a:solidFill>
                  <a:schemeClr val="bg1"/>
                </a:solidFill>
              </a:rPr>
              <a:t>Silová příprava</a:t>
            </a:r>
          </a:p>
        </p:txBody>
      </p:sp>
      <p:sp>
        <p:nvSpPr>
          <p:cNvPr id="36867" name="Zástupný symbol pro obsah 3">
            <a:extLst>
              <a:ext uri="{FF2B5EF4-FFF2-40B4-BE49-F238E27FC236}">
                <a16:creationId xmlns:a16="http://schemas.microsoft.com/office/drawing/2014/main" id="{AD489CCA-2EE7-4DC6-8D54-8435B67A5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/>
          </a:p>
        </p:txBody>
      </p:sp>
      <p:graphicFrame>
        <p:nvGraphicFramePr>
          <p:cNvPr id="5" name="Zástupný symbol pro obsah 7">
            <a:extLst>
              <a:ext uri="{FF2B5EF4-FFF2-40B4-BE49-F238E27FC236}">
                <a16:creationId xmlns:a16="http://schemas.microsoft.com/office/drawing/2014/main" id="{155D7FE5-1087-4E2C-9A10-FC7F228D55C6}"/>
              </a:ext>
            </a:extLst>
          </p:cNvPr>
          <p:cNvGraphicFramePr>
            <a:graphicFrameLocks/>
          </p:cNvGraphicFramePr>
          <p:nvPr/>
        </p:nvGraphicFramePr>
        <p:xfrm>
          <a:off x="611188" y="1484313"/>
          <a:ext cx="8135938" cy="4429126"/>
        </p:xfrm>
        <a:graphic>
          <a:graphicData uri="http://schemas.openxmlformats.org/drawingml/2006/table">
            <a:tbl>
              <a:tblPr/>
              <a:tblGrid>
                <a:gridCol w="1436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50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5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50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50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589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33458">
                <a:tc gridSpan="6">
                  <a:txBody>
                    <a:bodyPr/>
                    <a:lstStyle/>
                    <a:p>
                      <a:pPr marL="0" marR="0" lvl="0" indent="2286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Doporučené zátěžové parametry</a:t>
                      </a:r>
                      <a:endParaRPr kumimoji="0" lang="cs-CZ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47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Hypertrofie</a:t>
                      </a:r>
                      <a:endParaRPr kumimoji="0" lang="cs-CZ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svalu</a:t>
                      </a:r>
                      <a:endParaRPr kumimoji="0" lang="cs-CZ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Maximální</a:t>
                      </a:r>
                      <a:endParaRPr kumimoji="0" lang="cs-CZ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síla</a:t>
                      </a:r>
                      <a:endParaRPr kumimoji="0" lang="cs-CZ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Silová vytrvalost</a:t>
                      </a:r>
                      <a:endParaRPr kumimoji="0" lang="cs-CZ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Intervalové metody</a:t>
                      </a:r>
                      <a:endParaRPr kumimoji="0" lang="cs-CZ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Explozivní</a:t>
                      </a:r>
                      <a:endParaRPr kumimoji="0" lang="cs-CZ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síla</a:t>
                      </a:r>
                      <a:endParaRPr kumimoji="0" lang="cs-CZ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Tělesné jádro</a:t>
                      </a:r>
                      <a:endParaRPr kumimoji="0" lang="cs-CZ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111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Frekvence</a:t>
                      </a:r>
                      <a:endParaRPr kumimoji="0" lang="cs-CZ" sz="2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8-12 opakování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3 - 4 série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1-5 opakování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sérií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15+ opakování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2 - 3 série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4-8 úseků</a:t>
                      </a:r>
                      <a:endParaRPr kumimoji="0" lang="cs-CZ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1-2 série</a:t>
                      </a:r>
                      <a:endParaRPr kumimoji="0" lang="cs-CZ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opakování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sérií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opakování</a:t>
                      </a:r>
                      <a:endParaRPr kumimoji="0" lang="cs-CZ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1 - 2 série</a:t>
                      </a:r>
                      <a:endParaRPr kumimoji="0" lang="cs-CZ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359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Zátěž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52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60-80 %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 – 95 %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40 %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0 - 10 %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25 %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Vlastní tělo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822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Čas</a:t>
                      </a:r>
                      <a:endParaRPr kumimoji="0" lang="cs-CZ" sz="2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47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20-70 sekund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Pod 20 sekund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Nad 70 sekund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20-30 sekund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 10 sekund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 sekund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9275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Odpočinek</a:t>
                      </a:r>
                      <a:endParaRPr kumimoji="0" lang="cs-CZ" sz="2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88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2-3 minuty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3-4 minuty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1-2 minuty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10-20 sekund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4-5 minut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minuta</a:t>
                      </a:r>
                      <a:endParaRPr kumimoji="0" lang="cs-CZ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79FE110E-6F91-4097-AEE4-2F3FD90179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Vytrvalostní trénink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19357000-A5CF-43F6-9A7A-62E10162191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b="1">
                <a:solidFill>
                  <a:schemeClr val="bg1"/>
                </a:solidFill>
              </a:rPr>
              <a:t>Zóny tepové frekvence</a:t>
            </a:r>
          </a:p>
          <a:p>
            <a:r>
              <a:rPr lang="cs-CZ" altLang="cs-CZ">
                <a:solidFill>
                  <a:schemeClr val="bg1"/>
                </a:solidFill>
              </a:rPr>
              <a:t>Aerobní kapacita</a:t>
            </a:r>
          </a:p>
          <a:p>
            <a:r>
              <a:rPr lang="cs-CZ" altLang="cs-CZ">
                <a:solidFill>
                  <a:schemeClr val="bg1"/>
                </a:solidFill>
              </a:rPr>
              <a:t>Anaerobní a aerobní práh</a:t>
            </a:r>
          </a:p>
          <a:p>
            <a:r>
              <a:rPr lang="cs-CZ" altLang="cs-CZ">
                <a:solidFill>
                  <a:schemeClr val="bg1"/>
                </a:solidFill>
              </a:rPr>
              <a:t>Aerobní výkon</a:t>
            </a:r>
          </a:p>
          <a:p>
            <a:endParaRPr lang="cs-CZ" altLang="cs-CZ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ABD3A499-A12B-4665-96B0-23C9EA5249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cs-CZ" altLang="cs-CZ" dirty="0">
                <a:solidFill>
                  <a:srgbClr val="FFFF00"/>
                </a:solidFill>
              </a:rPr>
              <a:t>Zóny tepové frekvence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7CF34C20-A6BE-4D1F-B46F-E12FB1627C3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b="1">
                <a:solidFill>
                  <a:schemeClr val="bg1"/>
                </a:solidFill>
              </a:rPr>
              <a:t>Zóny tepové frekvence</a:t>
            </a:r>
          </a:p>
          <a:p>
            <a:r>
              <a:rPr lang="cs-CZ" altLang="cs-CZ">
                <a:solidFill>
                  <a:schemeClr val="bg1"/>
                </a:solidFill>
              </a:rPr>
              <a:t>130 – 150 tepů/min – regenerační fáze</a:t>
            </a:r>
          </a:p>
          <a:p>
            <a:r>
              <a:rPr lang="cs-CZ" altLang="cs-CZ">
                <a:solidFill>
                  <a:schemeClr val="bg1"/>
                </a:solidFill>
              </a:rPr>
              <a:t>150 – 170 tepů/min – aerobní fáze tréninku</a:t>
            </a:r>
          </a:p>
          <a:p>
            <a:r>
              <a:rPr lang="cs-CZ" altLang="cs-CZ">
                <a:solidFill>
                  <a:schemeClr val="bg1"/>
                </a:solidFill>
              </a:rPr>
              <a:t>170 – 180 tepů/min – anaerobní fáze tréninku</a:t>
            </a:r>
          </a:p>
          <a:p>
            <a:r>
              <a:rPr lang="cs-CZ" altLang="cs-CZ">
                <a:solidFill>
                  <a:schemeClr val="bg1"/>
                </a:solidFill>
              </a:rPr>
              <a:t>180 a výše – explozivní, akcelerační a maximální 			fáze tréninku</a:t>
            </a:r>
          </a:p>
          <a:p>
            <a:endParaRPr lang="cs-CZ" altLang="cs-CZ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8B4097C0-B846-46D9-B095-4AEC442CFF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cs-CZ" altLang="cs-CZ" dirty="0">
                <a:solidFill>
                  <a:srgbClr val="FFFF00"/>
                </a:solidFill>
              </a:rPr>
              <a:t>Určení tepové frekvence</a:t>
            </a:r>
          </a:p>
        </p:txBody>
      </p:sp>
      <p:sp>
        <p:nvSpPr>
          <p:cNvPr id="40963" name="Rectangle 4">
            <a:extLst>
              <a:ext uri="{FF2B5EF4-FFF2-40B4-BE49-F238E27FC236}">
                <a16:creationId xmlns:a16="http://schemas.microsoft.com/office/drawing/2014/main" id="{08B8259A-1325-4920-A044-4281450EB88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cs-CZ" altLang="cs-CZ" b="1">
                <a:solidFill>
                  <a:schemeClr val="bg1"/>
                </a:solidFill>
              </a:rPr>
              <a:t>THR = (220 – věk hráče) x %</a:t>
            </a:r>
            <a:endParaRPr lang="cs-CZ" altLang="cs-CZ">
              <a:solidFill>
                <a:schemeClr val="bg1"/>
              </a:solidFill>
            </a:endParaRPr>
          </a:p>
          <a:p>
            <a:r>
              <a:rPr lang="cs-CZ" altLang="cs-CZ">
                <a:solidFill>
                  <a:schemeClr val="bg1"/>
                </a:solidFill>
              </a:rPr>
              <a:t>Nízká úroveň 		0,65 x 200 = 130 t/m (THR)</a:t>
            </a:r>
          </a:p>
          <a:p>
            <a:r>
              <a:rPr lang="cs-CZ" altLang="cs-CZ">
                <a:solidFill>
                  <a:schemeClr val="bg1"/>
                </a:solidFill>
              </a:rPr>
              <a:t>Střední úroveň 	0,75 x 200 = 150 t/m (THR)</a:t>
            </a:r>
          </a:p>
          <a:p>
            <a:r>
              <a:rPr lang="cs-CZ" altLang="cs-CZ">
                <a:solidFill>
                  <a:schemeClr val="bg1"/>
                </a:solidFill>
              </a:rPr>
              <a:t>Vysoká úroveň		0,85 x 200 = 170 t/m (THR)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642B972C-8E7C-4676-A085-D8F292981C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560" y="0"/>
            <a:ext cx="8229600" cy="1143000"/>
          </a:xfrm>
        </p:spPr>
        <p:txBody>
          <a:bodyPr/>
          <a:lstStyle/>
          <a:p>
            <a:r>
              <a:rPr lang="cs-CZ" altLang="cs-CZ" dirty="0">
                <a:solidFill>
                  <a:srgbClr val="FFFF00"/>
                </a:solidFill>
              </a:rPr>
              <a:t>Určení tepové frekvence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80275086-B2BC-46EF-A99F-B87F35FD12B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90000"/>
              </a:lnSpc>
            </a:pPr>
            <a:r>
              <a:rPr lang="cs-CZ" altLang="cs-CZ" sz="2800" b="1">
                <a:solidFill>
                  <a:schemeClr val="bg1"/>
                </a:solidFill>
              </a:rPr>
              <a:t>MHR – RHR = HRR</a:t>
            </a:r>
          </a:p>
          <a:p>
            <a:pPr>
              <a:lnSpc>
                <a:spcPct val="90000"/>
              </a:lnSpc>
            </a:pPr>
            <a:r>
              <a:rPr lang="cs-CZ" altLang="cs-CZ" sz="2800" b="1">
                <a:solidFill>
                  <a:schemeClr val="bg1"/>
                </a:solidFill>
              </a:rPr>
              <a:t>200 (u hráče ve věku 20 let) – 65 (klidová tepové frekvence) = 135 HRR (Heart Rate)</a:t>
            </a:r>
            <a:endParaRPr lang="cs-CZ" altLang="cs-CZ" sz="28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8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>
                <a:solidFill>
                  <a:schemeClr val="bg1"/>
                </a:solidFill>
              </a:rPr>
              <a:t>THR potom vypočítáme podle vzorce:</a:t>
            </a:r>
            <a:endParaRPr lang="cs-CZ" altLang="cs-CZ" sz="2800" b="1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b="1">
                <a:solidFill>
                  <a:schemeClr val="bg1"/>
                </a:solidFill>
              </a:rPr>
              <a:t>(% x HRR) + RHR = THR</a:t>
            </a:r>
            <a:endParaRPr lang="cs-CZ" altLang="cs-CZ" sz="28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cs-CZ" altLang="cs-CZ" sz="2800">
                <a:solidFill>
                  <a:schemeClr val="bg1"/>
                </a:solidFill>
              </a:rPr>
              <a:t>Nízká úroveň	(0,65 x 135) + 65 = 153 t/m (THR)</a:t>
            </a:r>
          </a:p>
          <a:p>
            <a:pPr>
              <a:lnSpc>
                <a:spcPct val="90000"/>
              </a:lnSpc>
            </a:pPr>
            <a:r>
              <a:rPr lang="cs-CZ" altLang="cs-CZ" sz="2800">
                <a:solidFill>
                  <a:schemeClr val="bg1"/>
                </a:solidFill>
              </a:rPr>
              <a:t>Střední úroveň 	(0,75 x 135) + 65 = 166 t/m (THR)</a:t>
            </a:r>
          </a:p>
          <a:p>
            <a:pPr>
              <a:lnSpc>
                <a:spcPct val="90000"/>
              </a:lnSpc>
            </a:pPr>
            <a:r>
              <a:rPr lang="cs-CZ" altLang="cs-CZ" sz="2800">
                <a:solidFill>
                  <a:schemeClr val="bg1"/>
                </a:solidFill>
              </a:rPr>
              <a:t>Vysoká úroveň	(0,85 x 135) + 65 = 180 t/m (THR)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AC8CEB7F-EA3A-413D-AF9A-B06EA3510B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cs-CZ" altLang="cs-CZ" dirty="0">
                <a:solidFill>
                  <a:srgbClr val="FFFF00"/>
                </a:solidFill>
              </a:rPr>
              <a:t>Aerobní a anaerobní práh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0E1AA029-7792-4A74-A9D7-B39FD267837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>
                <a:solidFill>
                  <a:schemeClr val="bg1"/>
                </a:solidFill>
              </a:rPr>
              <a:t>Anaerobního prahu se dosahuje přibližně okolo 90 % MHR</a:t>
            </a:r>
          </a:p>
          <a:p>
            <a:r>
              <a:rPr lang="cs-CZ" altLang="cs-CZ">
                <a:solidFill>
                  <a:schemeClr val="bg1"/>
                </a:solidFill>
              </a:rPr>
              <a:t>Aerobního prahu se dosahuje přibližně okolo 75 % MHR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62793A-902C-496B-9904-221E254BE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4122"/>
          </a:xfrm>
        </p:spPr>
        <p:txBody>
          <a:bodyPr/>
          <a:lstStyle/>
          <a:p>
            <a:r>
              <a:rPr lang="cs-CZ" b="1" dirty="0">
                <a:solidFill>
                  <a:srgbClr val="FFFF00"/>
                </a:solidFill>
              </a:rPr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F95CDC-AACC-4E7E-AAD9-393EF9B59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</a:rPr>
              <a:t>- Postup výběru cviků</a:t>
            </a:r>
          </a:p>
          <a:p>
            <a:r>
              <a:rPr lang="cs-CZ" dirty="0">
                <a:solidFill>
                  <a:schemeClr val="bg1"/>
                </a:solidFill>
              </a:rPr>
              <a:t>- Mechanika pohybu</a:t>
            </a:r>
          </a:p>
          <a:p>
            <a:r>
              <a:rPr lang="cs-CZ" dirty="0">
                <a:solidFill>
                  <a:schemeClr val="bg1"/>
                </a:solidFill>
              </a:rPr>
              <a:t>- Silové zátěžové parametry</a:t>
            </a:r>
          </a:p>
          <a:p>
            <a:r>
              <a:rPr lang="cs-CZ" dirty="0">
                <a:solidFill>
                  <a:schemeClr val="bg1"/>
                </a:solidFill>
              </a:rPr>
              <a:t>- Kardiorespirační zátěžové parametry</a:t>
            </a:r>
          </a:p>
        </p:txBody>
      </p:sp>
    </p:spTree>
    <p:extLst>
      <p:ext uri="{BB962C8B-B14F-4D97-AF65-F5344CB8AC3E}">
        <p14:creationId xmlns:p14="http://schemas.microsoft.com/office/powerpoint/2010/main" val="31461739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Nadpis 1">
            <a:extLst>
              <a:ext uri="{FF2B5EF4-FFF2-40B4-BE49-F238E27FC236}">
                <a16:creationId xmlns:a16="http://schemas.microsoft.com/office/drawing/2014/main" id="{BE6C3FCB-2DFD-4749-9070-A43741051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Literatura</a:t>
            </a:r>
          </a:p>
        </p:txBody>
      </p:sp>
      <p:sp>
        <p:nvSpPr>
          <p:cNvPr id="44035" name="Obdélník 2">
            <a:extLst>
              <a:ext uri="{FF2B5EF4-FFF2-40B4-BE49-F238E27FC236}">
                <a16:creationId xmlns:a16="http://schemas.microsoft.com/office/drawing/2014/main" id="{7F8D965C-C8E4-4FCF-AB67-3C6A2CF4D1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75" y="1557338"/>
            <a:ext cx="8213725" cy="619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buFont typeface="Garamond" panose="02020404030301010803" pitchFamily="18" charset="0"/>
              <a:buAutoNum type="arabicPeriod"/>
            </a:pPr>
            <a:r>
              <a:rPr lang="cs-CZ" altLang="cs-CZ" sz="1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VĚSTNÍK MO. (2011). Služební tělesná výchova v rezortu Ministerstva obrany (NVMO č.12/2011). Praha: MO.</a:t>
            </a:r>
          </a:p>
          <a:p>
            <a:pPr>
              <a:lnSpc>
                <a:spcPct val="107000"/>
              </a:lnSpc>
              <a:spcBef>
                <a:spcPct val="0"/>
              </a:spcBef>
              <a:buFont typeface="Garamond" panose="02020404030301010803" pitchFamily="18" charset="0"/>
              <a:buAutoNum type="arabicPeriod"/>
            </a:pPr>
            <a:r>
              <a:rPr lang="cs-CZ" altLang="cs-CZ" sz="180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FM 20-21. (1996) Physical Fitness Training . Washington: Depatment of the Army.</a:t>
            </a:r>
          </a:p>
          <a:p>
            <a:pPr>
              <a:lnSpc>
                <a:spcPct val="107000"/>
              </a:lnSpc>
              <a:spcBef>
                <a:spcPct val="0"/>
              </a:spcBef>
              <a:buFont typeface="Garamond" panose="02020404030301010803" pitchFamily="18" charset="0"/>
              <a:buAutoNum type="arabicPeriod"/>
            </a:pPr>
            <a:r>
              <a:rPr lang="cs-CZ" altLang="cs-CZ" sz="180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Army Fitness Manual. (2005). Toronto. Canadian Froces Personnel Support Agency.</a:t>
            </a:r>
          </a:p>
          <a:p>
            <a:pPr>
              <a:lnSpc>
                <a:spcPct val="107000"/>
              </a:lnSpc>
              <a:spcBef>
                <a:spcPct val="0"/>
              </a:spcBef>
              <a:buFont typeface="Garamond" panose="02020404030301010803" pitchFamily="18" charset="0"/>
              <a:buAutoNum type="arabicPeriod"/>
            </a:pPr>
            <a:r>
              <a:rPr lang="cs-CZ" altLang="cs-CZ" sz="180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Army Physical Readiness Training. (2010). Washington: Depatment of the Army.</a:t>
            </a:r>
          </a:p>
          <a:p>
            <a:pPr>
              <a:lnSpc>
                <a:spcPct val="107000"/>
              </a:lnSpc>
              <a:spcBef>
                <a:spcPct val="0"/>
              </a:spcBef>
              <a:buFont typeface="Garamond" panose="02020404030301010803" pitchFamily="18" charset="0"/>
              <a:buAutoNum type="arabicPeriod"/>
            </a:pPr>
            <a:r>
              <a:rPr lang="cs-CZ" altLang="cs-CZ" sz="180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Boyle, M. (2010) Advances in Functional Training. Chichester: Lotus</a:t>
            </a:r>
          </a:p>
          <a:p>
            <a:pPr>
              <a:lnSpc>
                <a:spcPct val="107000"/>
              </a:lnSpc>
              <a:spcBef>
                <a:spcPct val="0"/>
              </a:spcBef>
              <a:buFont typeface="Garamond" panose="02020404030301010803" pitchFamily="18" charset="0"/>
              <a:buAutoNum type="arabicPeriod"/>
            </a:pPr>
            <a:r>
              <a:rPr lang="cs-CZ" altLang="cs-CZ" sz="180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Petr, M., Šťastný, P. (2012). </a:t>
            </a:r>
            <a:r>
              <a:rPr lang="cs-CZ" altLang="cs-CZ" sz="1800" i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Funkční silový trénink</a:t>
            </a:r>
            <a:r>
              <a:rPr lang="cs-CZ" altLang="cs-CZ" sz="180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. Univerzita Karlova. </a:t>
            </a:r>
          </a:p>
          <a:p>
            <a:pPr>
              <a:lnSpc>
                <a:spcPct val="107000"/>
              </a:lnSpc>
              <a:spcBef>
                <a:spcPct val="0"/>
              </a:spcBef>
              <a:buFont typeface="Garamond" panose="02020404030301010803" pitchFamily="18" charset="0"/>
              <a:buAutoNum type="arabicPeriod"/>
            </a:pPr>
            <a:r>
              <a:rPr lang="cs-CZ" altLang="cs-CZ" sz="180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Stoppani, J. (2006). Velká kniha posilování. (přel. L. Soumar). Praha: Grada</a:t>
            </a:r>
          </a:p>
          <a:p>
            <a:pPr>
              <a:spcBef>
                <a:spcPct val="0"/>
              </a:spcBef>
              <a:buFont typeface="Garamond" panose="02020404030301010803" pitchFamily="18" charset="0"/>
              <a:buAutoNum type="arabicPeriod"/>
            </a:pPr>
            <a:r>
              <a:rPr lang="cs-CZ" altLang="cs-CZ" sz="180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Dovalil, J. a kol. (2002). </a:t>
            </a:r>
            <a:r>
              <a:rPr lang="cs-CZ" altLang="cs-CZ" sz="1800" i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Výkon a trénink ve sportu</a:t>
            </a:r>
            <a:r>
              <a:rPr lang="cs-CZ" altLang="cs-CZ" sz="180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  <a:r>
              <a:rPr lang="cs-CZ" altLang="cs-CZ" sz="1800" i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cs-CZ" altLang="cs-CZ" sz="180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(1. vyd.). Praha: Olympia. </a:t>
            </a:r>
          </a:p>
          <a:p>
            <a:pPr>
              <a:spcBef>
                <a:spcPct val="0"/>
              </a:spcBef>
              <a:buFont typeface="Garamond" panose="02020404030301010803" pitchFamily="18" charset="0"/>
              <a:buAutoNum type="arabicPeriod"/>
            </a:pPr>
            <a:r>
              <a:rPr lang="cs-CZ" altLang="cs-CZ" sz="180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Dovalil, J. (2005). </a:t>
            </a:r>
            <a:r>
              <a:rPr lang="cs-CZ" altLang="cs-CZ" sz="1800" i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Výkon a trénink ve sportu</a:t>
            </a:r>
            <a:r>
              <a:rPr lang="cs-CZ" altLang="cs-CZ" sz="180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  <a:r>
              <a:rPr lang="cs-CZ" altLang="cs-CZ" sz="1800" i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cs-CZ" altLang="cs-CZ" sz="180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(2. vyd.). Praha: Olympia.</a:t>
            </a:r>
          </a:p>
          <a:p>
            <a:pPr>
              <a:spcBef>
                <a:spcPct val="0"/>
              </a:spcBef>
              <a:buFont typeface="Garamond" panose="02020404030301010803" pitchFamily="18" charset="0"/>
              <a:buAutoNum type="arabicPeriod"/>
            </a:pPr>
            <a:r>
              <a:rPr lang="cs-CZ" altLang="cs-CZ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Panuška, P. (2014). Trénink vytrvalostních schopností. Praha: Mladá Fronta, Europrint a.s.</a:t>
            </a:r>
          </a:p>
          <a:p>
            <a:pPr>
              <a:spcBef>
                <a:spcPct val="0"/>
              </a:spcBef>
              <a:buFont typeface="Garamond" panose="02020404030301010803" pitchFamily="18" charset="0"/>
              <a:buAutoNum type="arabicPeriod"/>
            </a:pPr>
            <a:endParaRPr lang="cs-CZ" altLang="cs-CZ" sz="180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Font typeface="Garamond" panose="02020404030301010803" pitchFamily="18" charset="0"/>
              <a:buAutoNum type="arabicPeriod"/>
            </a:pPr>
            <a:endParaRPr lang="cs-CZ" altLang="cs-CZ" sz="180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Font typeface="Garamond" panose="02020404030301010803" pitchFamily="18" charset="0"/>
              <a:buAutoNum type="arabicPeriod"/>
            </a:pPr>
            <a:endParaRPr lang="cs-CZ" altLang="cs-CZ" sz="180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Font typeface="Garamond" panose="02020404030301010803" pitchFamily="18" charset="0"/>
              <a:buAutoNum type="arabicPeriod"/>
            </a:pPr>
            <a:endParaRPr lang="cs-CZ" altLang="cs-CZ" sz="1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Font typeface="Garamond" panose="02020404030301010803" pitchFamily="18" charset="0"/>
              <a:buAutoNum type="arabicPeriod"/>
            </a:pPr>
            <a:endParaRPr lang="cs-CZ" altLang="cs-CZ" sz="1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164DAC-8FBA-48E9-885A-56207D1FDC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>
                <a:solidFill>
                  <a:srgbClr val="FFFF00"/>
                </a:solidFill>
              </a:rPr>
              <a:t>Cíl: </a:t>
            </a:r>
            <a:r>
              <a:rPr lang="cs-CZ" dirty="0">
                <a:solidFill>
                  <a:schemeClr val="bg1"/>
                </a:solidFill>
              </a:rPr>
              <a:t>systematický postup pro výběr cvičení, rozbor pohybu, silová a kardiorespirační připravenost</a:t>
            </a:r>
          </a:p>
          <a:p>
            <a:r>
              <a:rPr lang="cs-CZ" b="1" dirty="0">
                <a:solidFill>
                  <a:srgbClr val="FFFF00"/>
                </a:solidFill>
              </a:rPr>
              <a:t>Průběh: </a:t>
            </a:r>
            <a:r>
              <a:rPr lang="cs-CZ" dirty="0">
                <a:solidFill>
                  <a:schemeClr val="bg1"/>
                </a:solidFill>
              </a:rPr>
              <a:t>postupný rozbor pohybu pro výběr cvičení, biomechanický rozbor, zátěžové parametry</a:t>
            </a:r>
          </a:p>
          <a:p>
            <a:r>
              <a:rPr lang="cs-CZ" b="1" dirty="0">
                <a:solidFill>
                  <a:srgbClr val="FFFF00"/>
                </a:solidFill>
              </a:rPr>
              <a:t>Otázky: </a:t>
            </a:r>
            <a:r>
              <a:rPr lang="cs-CZ" dirty="0">
                <a:solidFill>
                  <a:schemeClr val="bg1"/>
                </a:solidFill>
              </a:rPr>
              <a:t>postup pro výběr cviků, mechanika pohybu, silové a kardiorespirační zátěžové parametry</a:t>
            </a:r>
          </a:p>
        </p:txBody>
      </p:sp>
      <p:sp>
        <p:nvSpPr>
          <p:cNvPr id="4" name="WordArt 5">
            <a:extLst>
              <a:ext uri="{FF2B5EF4-FFF2-40B4-BE49-F238E27FC236}">
                <a16:creationId xmlns:a16="http://schemas.microsoft.com/office/drawing/2014/main" id="{772EC37A-DD49-442F-8957-4F3183DAAD0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428750" y="285750"/>
            <a:ext cx="7429500" cy="6334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/>
                  </a:outerShdw>
                </a:effectLst>
                <a:latin typeface="Impact" panose="020B0806030902050204" pitchFamily="34" charset="0"/>
              </a:rPr>
              <a:t>Speciální  tělesná  příprava</a:t>
            </a:r>
          </a:p>
        </p:txBody>
      </p:sp>
    </p:spTree>
    <p:extLst>
      <p:ext uri="{BB962C8B-B14F-4D97-AF65-F5344CB8AC3E}">
        <p14:creationId xmlns:p14="http://schemas.microsoft.com/office/powerpoint/2010/main" val="4254772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WordArt 5">
            <a:extLst>
              <a:ext uri="{FF2B5EF4-FFF2-40B4-BE49-F238E27FC236}">
                <a16:creationId xmlns:a16="http://schemas.microsoft.com/office/drawing/2014/main" id="{7EFEEB4D-BB12-43B6-A3BA-395C5C097BE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43125" y="285750"/>
            <a:ext cx="5500688" cy="6334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/>
                  </a:outerShdw>
                </a:effectLst>
                <a:latin typeface="Impact" panose="020B0806030902050204" pitchFamily="34" charset="0"/>
              </a:rPr>
              <a:t>Pohyb člověka</a:t>
            </a:r>
          </a:p>
        </p:txBody>
      </p:sp>
      <p:sp>
        <p:nvSpPr>
          <p:cNvPr id="6" name="AutoShape 1028">
            <a:extLst>
              <a:ext uri="{FF2B5EF4-FFF2-40B4-BE49-F238E27FC236}">
                <a16:creationId xmlns:a16="http://schemas.microsoft.com/office/drawing/2014/main" id="{7F2B37BC-E667-48CC-AE9B-9510F77028C2}"/>
              </a:ext>
            </a:extLst>
          </p:cNvPr>
          <p:cNvSpPr>
            <a:spLocks noChangeArrowheads="1"/>
          </p:cNvSpPr>
          <p:nvPr/>
        </p:nvSpPr>
        <p:spPr bwMode="gray">
          <a:xfrm>
            <a:off x="428625" y="1785938"/>
            <a:ext cx="4503738" cy="5715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003399"/>
              </a:gs>
              <a:gs pos="50000">
                <a:schemeClr val="tx1"/>
              </a:gs>
              <a:gs pos="100000">
                <a:srgbClr val="003399"/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defRPr/>
            </a:pPr>
            <a:r>
              <a:rPr lang="cs-CZ" altLang="cs-CZ" sz="2400" b="1">
                <a:solidFill>
                  <a:schemeClr val="bg1"/>
                </a:solidFill>
                <a:latin typeface="Calibri" panose="020F0502020204030204" pitchFamily="34" charset="0"/>
              </a:rPr>
              <a:t>Taxonomie fyzických předpokladů </a:t>
            </a:r>
          </a:p>
        </p:txBody>
      </p:sp>
      <p:sp>
        <p:nvSpPr>
          <p:cNvPr id="8" name="AutoShape 1028">
            <a:extLst>
              <a:ext uri="{FF2B5EF4-FFF2-40B4-BE49-F238E27FC236}">
                <a16:creationId xmlns:a16="http://schemas.microsoft.com/office/drawing/2014/main" id="{9A86E08F-BCD2-4089-BEE6-DB75DED62910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8313" y="3644900"/>
            <a:ext cx="3856037" cy="5715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003399"/>
              </a:gs>
              <a:gs pos="50000">
                <a:schemeClr val="tx1"/>
              </a:gs>
              <a:gs pos="100000">
                <a:srgbClr val="003399"/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lnSpc>
                <a:spcPct val="150000"/>
              </a:lnSpc>
              <a:defRPr/>
            </a:pPr>
            <a:r>
              <a:rPr lang="cs-CZ" sz="2400" b="1" dirty="0">
                <a:solidFill>
                  <a:schemeClr val="bg1"/>
                </a:solidFill>
                <a:latin typeface="Calibri" pitchFamily="34" charset="0"/>
              </a:rPr>
              <a:t>Řízení motoriky člověka </a:t>
            </a:r>
          </a:p>
        </p:txBody>
      </p:sp>
      <p:sp>
        <p:nvSpPr>
          <p:cNvPr id="9" name="AutoShape 1028">
            <a:extLst>
              <a:ext uri="{FF2B5EF4-FFF2-40B4-BE49-F238E27FC236}">
                <a16:creationId xmlns:a16="http://schemas.microsoft.com/office/drawing/2014/main" id="{1DE33B8A-9317-49A3-8634-BEB8D152544B}"/>
              </a:ext>
            </a:extLst>
          </p:cNvPr>
          <p:cNvSpPr>
            <a:spLocks noChangeArrowheads="1"/>
          </p:cNvSpPr>
          <p:nvPr/>
        </p:nvSpPr>
        <p:spPr bwMode="gray">
          <a:xfrm>
            <a:off x="539750" y="4581525"/>
            <a:ext cx="5080000" cy="5715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003399"/>
              </a:gs>
              <a:gs pos="50000">
                <a:schemeClr val="tx1"/>
              </a:gs>
              <a:gs pos="100000">
                <a:srgbClr val="003399"/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defRPr/>
            </a:pPr>
            <a:r>
              <a:rPr lang="cs-CZ" altLang="cs-CZ" sz="2400" b="1">
                <a:solidFill>
                  <a:schemeClr val="bg1"/>
                </a:solidFill>
                <a:latin typeface="Calibri" panose="020F0502020204030204" pitchFamily="34" charset="0"/>
              </a:rPr>
              <a:t>Biomechanika – pohybový systém</a:t>
            </a:r>
          </a:p>
        </p:txBody>
      </p:sp>
      <p:sp>
        <p:nvSpPr>
          <p:cNvPr id="27654" name="AutoShape 1028">
            <a:extLst>
              <a:ext uri="{FF2B5EF4-FFF2-40B4-BE49-F238E27FC236}">
                <a16:creationId xmlns:a16="http://schemas.microsoft.com/office/drawing/2014/main" id="{98E36792-98D5-4BA0-B67E-01B142962C5A}"/>
              </a:ext>
            </a:extLst>
          </p:cNvPr>
          <p:cNvSpPr>
            <a:spLocks noChangeArrowheads="1"/>
          </p:cNvSpPr>
          <p:nvPr/>
        </p:nvSpPr>
        <p:spPr bwMode="gray">
          <a:xfrm>
            <a:off x="395288" y="2708275"/>
            <a:ext cx="5689600" cy="571500"/>
          </a:xfrm>
          <a:prstGeom prst="roundRect">
            <a:avLst>
              <a:gd name="adj" fmla="val 49106"/>
            </a:avLst>
          </a:prstGeom>
          <a:solidFill>
            <a:srgbClr val="FFC000"/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chemeClr val="bg1"/>
                </a:solidFill>
              </a:rPr>
              <a:t>Fyziologie – energetické systémy</a:t>
            </a:r>
          </a:p>
        </p:txBody>
      </p:sp>
      <p:pic>
        <p:nvPicPr>
          <p:cNvPr id="2053" name="Picture 5" descr="voják1">
            <a:extLst>
              <a:ext uri="{FF2B5EF4-FFF2-40B4-BE49-F238E27FC236}">
                <a16:creationId xmlns:a16="http://schemas.microsoft.com/office/drawing/2014/main" id="{D302BFD2-7C11-423D-B3BA-E738D332F8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96048" y="1779576"/>
            <a:ext cx="2495550" cy="4029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>
            <a:extLst>
              <a:ext uri="{FF2B5EF4-FFF2-40B4-BE49-F238E27FC236}">
                <a16:creationId xmlns:a16="http://schemas.microsoft.com/office/drawing/2014/main" id="{FCB1BD5E-7533-4518-91B6-5BB6B4D20BC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79500" y="287338"/>
            <a:ext cx="8064500" cy="865187"/>
          </a:xfrm>
        </p:spPr>
        <p:txBody>
          <a:bodyPr anchor="t"/>
          <a:lstStyle/>
          <a:p>
            <a:r>
              <a:rPr lang="cs-CZ" altLang="cs-CZ" sz="3600"/>
              <a:t>Fyzické požadavky pro specifické úkoly</a:t>
            </a:r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2D52D5D9-C17D-4BB4-9FA6-7C5DBA9D93BB}"/>
              </a:ext>
            </a:extLst>
          </p:cNvPr>
          <p:cNvGraphicFramePr>
            <a:graphicFrameLocks noGrp="1"/>
          </p:cNvGraphicFramePr>
          <p:nvPr/>
        </p:nvGraphicFramePr>
        <p:xfrm>
          <a:off x="755650" y="1196975"/>
          <a:ext cx="7777163" cy="5254625"/>
        </p:xfrm>
        <a:graphic>
          <a:graphicData uri="http://schemas.openxmlformats.org/drawingml/2006/table">
            <a:tbl>
              <a:tblPr/>
              <a:tblGrid>
                <a:gridCol w="176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52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57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4213"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                                 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                                  </a:t>
                      </a: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Fyzické úkoly                     Fyzické požadavky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041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Úkoly v malé jednotce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Sprint s vybavením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Lezení a slaňování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Přenášení zátěže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Přesuny na dlouhé vzdálenosti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Nesení raněného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Nohy - odolnost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pitchFamily="34" charset="0"/>
                        </a:rPr>
                        <a:t>Ramena a paže - síla/odolnost</a:t>
                      </a: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Záda (horní část) - síla/odolnost 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Síla úchopu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303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Pouliční boj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</a:pP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Nesení těla na ramenou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Lezení do budov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Běh a sprint s výbavou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Pohyb po schodišti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pitchFamily="34" charset="0"/>
                        </a:rPr>
                        <a:t>Ramena a paže - síla/odolnost</a:t>
                      </a:r>
                      <a:r>
                        <a:rPr kumimoji="0" lang="cs-CZ" altLang="cs-CZ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Nohy - síla/odolnost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Síla úchopu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69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Boj v zimních podmínkách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</a:pP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Chůze ve sněhu s vybavením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Lyžování s vybavením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Záda (horní část) - síla/odolnost 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Nohy - síla/odolnost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pitchFamily="34" charset="0"/>
                        </a:rPr>
                        <a:t>Ramena a paže - síla/odolnost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pitchFamily="34" charset="0"/>
                        </a:rPr>
                        <a:t>Síla úchopu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inherit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7A05C8B1-4237-4471-86CA-1E8F9BFD8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r>
              <a:rPr lang="cs-CZ" altLang="cs-CZ" b="1">
                <a:solidFill>
                  <a:schemeClr val="bg1"/>
                </a:solidFill>
              </a:rPr>
              <a:t>Sportovní příprava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C6273060-F8C7-42DA-BA77-D253A1EF2B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b="1">
                <a:solidFill>
                  <a:schemeClr val="bg1"/>
                </a:solidFill>
              </a:rPr>
              <a:t>Sportovní trénink</a:t>
            </a:r>
          </a:p>
          <a:p>
            <a:r>
              <a:rPr lang="cs-CZ" altLang="cs-CZ" b="1">
                <a:solidFill>
                  <a:schemeClr val="bg1"/>
                </a:solidFill>
              </a:rPr>
              <a:t>Fyziologie zátěže</a:t>
            </a:r>
          </a:p>
          <a:p>
            <a:r>
              <a:rPr lang="cs-CZ" altLang="cs-CZ" b="1">
                <a:solidFill>
                  <a:schemeClr val="bg1"/>
                </a:solidFill>
              </a:rPr>
              <a:t>Anatomie</a:t>
            </a:r>
          </a:p>
          <a:p>
            <a:r>
              <a:rPr lang="cs-CZ" altLang="cs-CZ" b="1">
                <a:solidFill>
                  <a:schemeClr val="bg1"/>
                </a:solidFill>
              </a:rPr>
              <a:t>Antropomotorika</a:t>
            </a:r>
          </a:p>
          <a:p>
            <a:endParaRPr lang="cs-CZ" altLang="cs-CZ" b="1">
              <a:solidFill>
                <a:schemeClr val="bg1"/>
              </a:solidFill>
            </a:endParaRPr>
          </a:p>
          <a:p>
            <a:r>
              <a:rPr lang="cs-CZ" altLang="cs-CZ" b="1">
                <a:solidFill>
                  <a:schemeClr val="bg1"/>
                </a:solidFill>
              </a:rPr>
              <a:t>Pedagogika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1EF68C70-9B66-426F-8763-0B2A8240D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952" y="0"/>
            <a:ext cx="8229600" cy="1143000"/>
          </a:xfrm>
        </p:spPr>
        <p:txBody>
          <a:bodyPr/>
          <a:lstStyle/>
          <a:p>
            <a:r>
              <a:rPr lang="cs-CZ" altLang="cs-CZ" b="1" dirty="0">
                <a:solidFill>
                  <a:schemeClr val="bg1"/>
                </a:solidFill>
              </a:rPr>
              <a:t>Taxonomie fyzických předpokladů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22BF9D8D-6737-4FEF-90B3-C85579311E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800" b="1">
                <a:solidFill>
                  <a:schemeClr val="bg1"/>
                </a:solidFill>
              </a:rPr>
              <a:t>Zdravotní fyzické komponenty</a:t>
            </a:r>
          </a:p>
          <a:p>
            <a:pPr lvl="1">
              <a:lnSpc>
                <a:spcPct val="90000"/>
              </a:lnSpc>
            </a:pPr>
            <a:r>
              <a:rPr lang="cs-CZ" altLang="cs-CZ" sz="2400" b="1">
                <a:solidFill>
                  <a:schemeClr val="bg1"/>
                </a:solidFill>
              </a:rPr>
              <a:t>Svalová a kardiorespirační odolnost</a:t>
            </a:r>
          </a:p>
          <a:p>
            <a:pPr lvl="1">
              <a:lnSpc>
                <a:spcPct val="90000"/>
              </a:lnSpc>
            </a:pPr>
            <a:r>
              <a:rPr lang="cs-CZ" altLang="cs-CZ" sz="2400" b="1">
                <a:solidFill>
                  <a:schemeClr val="bg1"/>
                </a:solidFill>
              </a:rPr>
              <a:t>Mobilita</a:t>
            </a:r>
          </a:p>
          <a:p>
            <a:pPr>
              <a:lnSpc>
                <a:spcPct val="90000"/>
              </a:lnSpc>
            </a:pPr>
            <a:endParaRPr lang="cs-CZ" altLang="cs-CZ" sz="2800" b="1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cs-CZ" altLang="cs-CZ" sz="2800" b="1">
                <a:solidFill>
                  <a:schemeClr val="bg1"/>
                </a:solidFill>
              </a:rPr>
              <a:t>Pohybové schopnosti</a:t>
            </a:r>
          </a:p>
          <a:p>
            <a:pPr lvl="1">
              <a:lnSpc>
                <a:spcPct val="90000"/>
              </a:lnSpc>
            </a:pPr>
            <a:r>
              <a:rPr lang="cs-CZ" altLang="cs-CZ" sz="2400" b="1">
                <a:solidFill>
                  <a:schemeClr val="bg1"/>
                </a:solidFill>
              </a:rPr>
              <a:t>Silové</a:t>
            </a:r>
          </a:p>
          <a:p>
            <a:pPr lvl="1">
              <a:lnSpc>
                <a:spcPct val="90000"/>
              </a:lnSpc>
            </a:pPr>
            <a:r>
              <a:rPr lang="cs-CZ" altLang="cs-CZ" sz="2400" b="1">
                <a:solidFill>
                  <a:schemeClr val="bg1"/>
                </a:solidFill>
              </a:rPr>
              <a:t>Vytrvalostní</a:t>
            </a:r>
          </a:p>
          <a:p>
            <a:pPr lvl="1">
              <a:lnSpc>
                <a:spcPct val="90000"/>
              </a:lnSpc>
            </a:pPr>
            <a:r>
              <a:rPr lang="cs-CZ" altLang="cs-CZ" sz="2400" b="1">
                <a:solidFill>
                  <a:schemeClr val="bg1"/>
                </a:solidFill>
              </a:rPr>
              <a:t>Rychlostní</a:t>
            </a:r>
          </a:p>
          <a:p>
            <a:pPr lvl="1">
              <a:lnSpc>
                <a:spcPct val="90000"/>
              </a:lnSpc>
            </a:pPr>
            <a:r>
              <a:rPr lang="cs-CZ" altLang="cs-CZ" sz="2400" b="1">
                <a:solidFill>
                  <a:schemeClr val="bg1"/>
                </a:solidFill>
              </a:rPr>
              <a:t>Koordinační</a:t>
            </a:r>
          </a:p>
          <a:p>
            <a:pPr lvl="1">
              <a:lnSpc>
                <a:spcPct val="90000"/>
              </a:lnSpc>
            </a:pPr>
            <a:r>
              <a:rPr lang="cs-CZ" altLang="cs-CZ" sz="2400" b="1">
                <a:solidFill>
                  <a:schemeClr val="bg1"/>
                </a:solidFill>
              </a:rPr>
              <a:t>Pohyblivost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67DC0843-721E-4DA2-A933-AA14EBB53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0"/>
            <a:ext cx="8229600" cy="1143000"/>
          </a:xfrm>
        </p:spPr>
        <p:txBody>
          <a:bodyPr/>
          <a:lstStyle/>
          <a:p>
            <a:r>
              <a:rPr lang="cs-CZ" altLang="cs-CZ" b="1">
                <a:solidFill>
                  <a:schemeClr val="bg1"/>
                </a:solidFill>
              </a:rPr>
              <a:t>Fyziologie – energetické systémy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3FA9D317-E577-4D4B-A4ED-D61028553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628775"/>
            <a:ext cx="8229600" cy="1828800"/>
          </a:xfrm>
        </p:spPr>
        <p:txBody>
          <a:bodyPr/>
          <a:lstStyle/>
          <a:p>
            <a:r>
              <a:rPr lang="cs-CZ" altLang="cs-CZ" b="1" dirty="0">
                <a:solidFill>
                  <a:schemeClr val="bg1"/>
                </a:solidFill>
              </a:rPr>
              <a:t>Anaerobní</a:t>
            </a:r>
          </a:p>
          <a:p>
            <a:pPr lvl="1"/>
            <a:r>
              <a:rPr lang="cs-CZ" altLang="cs-CZ" b="1" dirty="0">
                <a:solidFill>
                  <a:schemeClr val="bg1"/>
                </a:solidFill>
              </a:rPr>
              <a:t>ATP – CP (do 15-20s)</a:t>
            </a:r>
            <a:endParaRPr lang="cs-CZ" altLang="cs-CZ" b="1" dirty="0">
              <a:solidFill>
                <a:schemeClr val="bg1"/>
              </a:solidFill>
              <a:cs typeface="Calibri"/>
            </a:endParaRPr>
          </a:p>
          <a:p>
            <a:pPr lvl="1"/>
            <a:r>
              <a:rPr lang="cs-CZ" altLang="cs-CZ" b="1" dirty="0">
                <a:solidFill>
                  <a:schemeClr val="bg1"/>
                </a:solidFill>
              </a:rPr>
              <a:t>LA – laktátový systém (do 45 s)</a:t>
            </a:r>
            <a:endParaRPr lang="cs-CZ" altLang="cs-CZ" b="1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33796" name="Rectangle 4">
            <a:extLst>
              <a:ext uri="{FF2B5EF4-FFF2-40B4-BE49-F238E27FC236}">
                <a16:creationId xmlns:a16="http://schemas.microsoft.com/office/drawing/2014/main" id="{0564F688-1D9B-44A9-B6D5-FD27840146FD}"/>
              </a:ext>
            </a:extLst>
          </p:cNvPr>
          <p:cNvSpPr>
            <a:spLocks/>
          </p:cNvSpPr>
          <p:nvPr/>
        </p:nvSpPr>
        <p:spPr bwMode="auto">
          <a:xfrm>
            <a:off x="611188" y="3789363"/>
            <a:ext cx="82296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cs-CZ" b="1" dirty="0">
                <a:solidFill>
                  <a:schemeClr val="bg1"/>
                </a:solidFill>
                <a:latin typeface="Calibri"/>
                <a:cs typeface="Calibri"/>
              </a:rPr>
              <a:t>Aerobní</a:t>
            </a:r>
          </a:p>
          <a:p>
            <a:pPr lvl="1"/>
            <a:r>
              <a:rPr lang="cs-CZ" altLang="cs-CZ" b="1" dirty="0">
                <a:solidFill>
                  <a:schemeClr val="bg1"/>
                </a:solidFill>
                <a:latin typeface="Calibri"/>
                <a:cs typeface="Calibri"/>
              </a:rPr>
              <a:t>O</a:t>
            </a:r>
            <a:r>
              <a:rPr lang="cs-CZ" altLang="cs-CZ" b="1" baseline="-25000" dirty="0">
                <a:solidFill>
                  <a:schemeClr val="bg1"/>
                </a:solidFill>
                <a:latin typeface="Calibri"/>
                <a:cs typeface="Calibri"/>
              </a:rPr>
              <a:t>2</a:t>
            </a:r>
            <a:r>
              <a:rPr lang="cs-CZ" altLang="cs-CZ" b="1" dirty="0">
                <a:solidFill>
                  <a:schemeClr val="bg1"/>
                </a:solidFill>
                <a:latin typeface="Calibri"/>
                <a:cs typeface="Calibri"/>
              </a:rPr>
              <a:t> systém (nad 2 min)</a:t>
            </a:r>
            <a:endParaRPr lang="cs-CZ" altLang="cs-CZ" b="1" dirty="0">
              <a:solidFill>
                <a:schemeClr val="bg1"/>
              </a:solidFill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6705702A-C5EB-457C-B0FB-E5E9703BE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r>
              <a:rPr lang="cs-CZ" altLang="cs-CZ" b="1">
                <a:solidFill>
                  <a:schemeClr val="bg1"/>
                </a:solidFill>
              </a:rPr>
              <a:t>Biomechanika – pohybový systém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CDE4CA53-9DFA-4E81-8D2E-F451C81BC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692400"/>
          </a:xfrm>
        </p:spPr>
        <p:txBody>
          <a:bodyPr/>
          <a:lstStyle/>
          <a:p>
            <a:r>
              <a:rPr lang="cs-CZ" altLang="cs-CZ" b="1">
                <a:solidFill>
                  <a:schemeClr val="bg1"/>
                </a:solidFill>
              </a:rPr>
              <a:t>Faktory určující výkon</a:t>
            </a:r>
          </a:p>
          <a:p>
            <a:r>
              <a:rPr lang="cs-CZ" altLang="cs-CZ" b="1">
                <a:solidFill>
                  <a:schemeClr val="bg1"/>
                </a:solidFill>
              </a:rPr>
              <a:t>Co je maximální síla?</a:t>
            </a:r>
          </a:p>
          <a:p>
            <a:pPr lvl="1"/>
            <a:r>
              <a:rPr lang="cs-CZ" altLang="cs-CZ" b="1">
                <a:solidFill>
                  <a:schemeClr val="bg1"/>
                </a:solidFill>
              </a:rPr>
              <a:t>Vnější faktory a význam odporu</a:t>
            </a:r>
          </a:p>
          <a:p>
            <a:pPr lvl="2"/>
            <a:r>
              <a:rPr lang="cs-CZ" altLang="cs-CZ" b="1">
                <a:solidFill>
                  <a:schemeClr val="bg1"/>
                </a:solidFill>
              </a:rPr>
              <a:t>Mechanická zpětná vazba – odpor systému</a:t>
            </a:r>
          </a:p>
          <a:p>
            <a:pPr lvl="2"/>
            <a:r>
              <a:rPr lang="cs-CZ" altLang="cs-CZ" b="1">
                <a:solidFill>
                  <a:schemeClr val="bg1"/>
                </a:solidFill>
              </a:rPr>
              <a:t>Druhy odporu – pružnost (F=kD), setrvačnost (F=ma)</a:t>
            </a:r>
          </a:p>
        </p:txBody>
      </p:sp>
      <p:sp>
        <p:nvSpPr>
          <p:cNvPr id="34820" name="Rectangle 4">
            <a:extLst>
              <a:ext uri="{FF2B5EF4-FFF2-40B4-BE49-F238E27FC236}">
                <a16:creationId xmlns:a16="http://schemas.microsoft.com/office/drawing/2014/main" id="{B8E75C44-07BD-4D9E-ABD2-7F865954F99B}"/>
              </a:ext>
            </a:extLst>
          </p:cNvPr>
          <p:cNvSpPr>
            <a:spLocks/>
          </p:cNvSpPr>
          <p:nvPr/>
        </p:nvSpPr>
        <p:spPr bwMode="auto">
          <a:xfrm>
            <a:off x="468313" y="4292600"/>
            <a:ext cx="822960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/>
            <a:r>
              <a:rPr lang="cs-CZ" altLang="cs-CZ" b="1">
                <a:solidFill>
                  <a:schemeClr val="bg1"/>
                </a:solidFill>
              </a:rPr>
              <a:t>Vnitřní faktory </a:t>
            </a:r>
          </a:p>
          <a:p>
            <a:pPr lvl="2"/>
            <a:r>
              <a:rPr lang="cs-CZ" altLang="cs-CZ" b="1">
                <a:solidFill>
                  <a:schemeClr val="bg1"/>
                </a:solidFill>
              </a:rPr>
              <a:t>Čas (doba pro vyvinutí maximální síly)</a:t>
            </a:r>
          </a:p>
          <a:p>
            <a:pPr lvl="2"/>
            <a:r>
              <a:rPr lang="cs-CZ" altLang="cs-CZ" b="1">
                <a:solidFill>
                  <a:schemeClr val="bg1"/>
                </a:solidFill>
              </a:rPr>
              <a:t>Rychlost (průběh)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9D135-27D5-4EE2-8D3B-FFAE4A544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378" y="39629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cs-CZ" dirty="0">
                <a:solidFill>
                  <a:srgbClr val="FFFF00"/>
                </a:solidFill>
              </a:rPr>
              <a:t>Dynamika</a:t>
            </a:r>
          </a:p>
        </p:txBody>
      </p:sp>
      <p:pic>
        <p:nvPicPr>
          <p:cNvPr id="21508" name="Picture 2" descr="Figure 1">
            <a:extLst>
              <a:ext uri="{FF2B5EF4-FFF2-40B4-BE49-F238E27FC236}">
                <a16:creationId xmlns:a16="http://schemas.microsoft.com/office/drawing/2014/main" id="{EB6B946E-02C9-4634-931A-4389B8B8CB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060575"/>
            <a:ext cx="8640762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1">
            <a:extLst>
              <a:ext uri="{FF2B5EF4-FFF2-40B4-BE49-F238E27FC236}">
                <a16:creationId xmlns:a16="http://schemas.microsoft.com/office/drawing/2014/main" id="{EE29A6B5-A849-44A7-8DC8-780F398A1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22" t="12073" r="32138" b="70786"/>
          <a:stretch>
            <a:fillRect/>
          </a:stretch>
        </p:blipFill>
        <p:spPr bwMode="auto">
          <a:xfrm>
            <a:off x="2889921" y="1990724"/>
            <a:ext cx="3338513" cy="374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1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otiv1" id="{1A8105E5-3A6B-43F5-804A-8886E1051206}" vid="{5E1E0585-9373-48A3-87A0-6AE360227D0A}"/>
    </a:ext>
  </a:extLst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5E8307B-6F9B-401F-9991-FA89B89D0CC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099A90E-F5DC-4304-B70B-497F20675E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2415</TotalTime>
  <Words>941</Words>
  <Application>Microsoft Office PowerPoint</Application>
  <PresentationFormat>Předvádění na obrazovce (4:3)</PresentationFormat>
  <Paragraphs>189</Paragraphs>
  <Slides>18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12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18</vt:i4>
      </vt:variant>
    </vt:vector>
  </HeadingPairs>
  <TitlesOfParts>
    <vt:vector size="32" baseType="lpstr">
      <vt:lpstr>Arial</vt:lpstr>
      <vt:lpstr>Arial Black</vt:lpstr>
      <vt:lpstr>Calibri</vt:lpstr>
      <vt:lpstr>Consolas</vt:lpstr>
      <vt:lpstr>Corbel</vt:lpstr>
      <vt:lpstr>Garamond</vt:lpstr>
      <vt:lpstr>Impact</vt:lpstr>
      <vt:lpstr>inherit</vt:lpstr>
      <vt:lpstr>Times New Roman</vt:lpstr>
      <vt:lpstr>Wingdings</vt:lpstr>
      <vt:lpstr>Wingdings 2</vt:lpstr>
      <vt:lpstr>Wingdings 3</vt:lpstr>
      <vt:lpstr>Metro</vt:lpstr>
      <vt:lpstr>Motiv1</vt:lpstr>
      <vt:lpstr>Prezentace aplikace PowerPoint</vt:lpstr>
      <vt:lpstr>Prezentace aplikace PowerPoint</vt:lpstr>
      <vt:lpstr>Prezentace aplikace PowerPoint</vt:lpstr>
      <vt:lpstr>Fyzické požadavky pro specifické úkoly</vt:lpstr>
      <vt:lpstr>Sportovní příprava</vt:lpstr>
      <vt:lpstr>Taxonomie fyzických předpokladů</vt:lpstr>
      <vt:lpstr>Fyziologie – energetické systémy</vt:lpstr>
      <vt:lpstr>Biomechanika – pohybový systém</vt:lpstr>
      <vt:lpstr>Dynamika</vt:lpstr>
      <vt:lpstr>Typy svalových vláken</vt:lpstr>
      <vt:lpstr>Silová příprava</vt:lpstr>
      <vt:lpstr>Vytrvalostní trénink</vt:lpstr>
      <vt:lpstr>Zóny tepové frekvence</vt:lpstr>
      <vt:lpstr>Určení tepové frekvence</vt:lpstr>
      <vt:lpstr>Určení tepové frekvence</vt:lpstr>
      <vt:lpstr>Aerobní a anaerobní práh</vt:lpstr>
      <vt:lpstr>Otázky</vt:lpstr>
      <vt:lpstr>Literatura</vt:lpstr>
    </vt:vector>
  </TitlesOfParts>
  <Company>VÚ 8297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Speciální tělesná příprava</dc:title>
  <dc:creator>dolezel</dc:creator>
  <cp:lastModifiedBy>Michal Vágner</cp:lastModifiedBy>
  <cp:revision>68</cp:revision>
  <dcterms:created xsi:type="dcterms:W3CDTF">2007-05-28T18:49:48Z</dcterms:created>
  <dcterms:modified xsi:type="dcterms:W3CDTF">2021-12-09T13:09:31Z</dcterms:modified>
</cp:coreProperties>
</file>