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3"/>
    <p:sldMasterId id="2147483981" r:id="rId4"/>
  </p:sldMasterIdLst>
  <p:notesMasterIdLst>
    <p:notesMasterId r:id="rId23"/>
  </p:notesMasterIdLst>
  <p:handoutMasterIdLst>
    <p:handoutMasterId r:id="rId24"/>
  </p:handoutMasterIdLst>
  <p:sldIdLst>
    <p:sldId id="414" r:id="rId5"/>
    <p:sldId id="415" r:id="rId6"/>
    <p:sldId id="409" r:id="rId7"/>
    <p:sldId id="383" r:id="rId8"/>
    <p:sldId id="408" r:id="rId9"/>
    <p:sldId id="410" r:id="rId10"/>
    <p:sldId id="411" r:id="rId11"/>
    <p:sldId id="413" r:id="rId12"/>
    <p:sldId id="412" r:id="rId13"/>
    <p:sldId id="389" r:id="rId14"/>
    <p:sldId id="390" r:id="rId15"/>
    <p:sldId id="398" r:id="rId16"/>
    <p:sldId id="399" r:id="rId17"/>
    <p:sldId id="401" r:id="rId18"/>
    <p:sldId id="402" r:id="rId19"/>
    <p:sldId id="403" r:id="rId20"/>
    <p:sldId id="416" r:id="rId21"/>
    <p:sldId id="407" r:id="rId22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70A9A-8F3B-4BFF-953C-E58D51813F6E}" v="22" dt="2021-02-26T08:05:31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2028" autoAdjust="0"/>
  </p:normalViewPr>
  <p:slideViewPr>
    <p:cSldViewPr>
      <p:cViewPr varScale="1">
        <p:scale>
          <a:sx n="64" d="100"/>
          <a:sy n="64" d="100"/>
        </p:scale>
        <p:origin x="21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36570A9A-8F3B-4BFF-953C-E58D51813F6E}"/>
    <pc:docChg chg="modSld">
      <pc:chgData name="Michal Vágner" userId="S::vagner@vojenskyobor.cz::8f38ecf4-166a-48cb-9f9e-f1a40236ef56" providerId="AD" clId="Web-{36570A9A-8F3B-4BFF-953C-E58D51813F6E}" dt="2021-02-26T08:05:31.122" v="19" actId="20577"/>
      <pc:docMkLst>
        <pc:docMk/>
      </pc:docMkLst>
      <pc:sldChg chg="modSp">
        <pc:chgData name="Michal Vágner" userId="S::vagner@vojenskyobor.cz::8f38ecf4-166a-48cb-9f9e-f1a40236ef56" providerId="AD" clId="Web-{36570A9A-8F3B-4BFF-953C-E58D51813F6E}" dt="2021-02-26T08:05:31.122" v="19" actId="20577"/>
        <pc:sldMkLst>
          <pc:docMk/>
          <pc:sldMk cId="0" sldId="411"/>
        </pc:sldMkLst>
        <pc:spChg chg="mod">
          <ac:chgData name="Michal Vágner" userId="S::vagner@vojenskyobor.cz::8f38ecf4-166a-48cb-9f9e-f1a40236ef56" providerId="AD" clId="Web-{36570A9A-8F3B-4BFF-953C-E58D51813F6E}" dt="2021-02-26T08:05:15.884" v="11" actId="20577"/>
          <ac:spMkLst>
            <pc:docMk/>
            <pc:sldMk cId="0" sldId="411"/>
            <ac:spMk id="33795" creationId="{3FA9D317-E577-4D4B-A4ED-D6102855305E}"/>
          </ac:spMkLst>
        </pc:spChg>
        <pc:spChg chg="mod">
          <ac:chgData name="Michal Vágner" userId="S::vagner@vojenskyobor.cz::8f38ecf4-166a-48cb-9f9e-f1a40236ef56" providerId="AD" clId="Web-{36570A9A-8F3B-4BFF-953C-E58D51813F6E}" dt="2021-02-26T08:05:31.122" v="19" actId="20577"/>
          <ac:spMkLst>
            <pc:docMk/>
            <pc:sldMk cId="0" sldId="411"/>
            <ac:spMk id="33796" creationId="{0564F688-1D9B-44A9-B6D5-FD27840146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2ADAF769-F68C-4A1E-8168-F5EE5D80E6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0919E20-239F-422F-9010-56C8B9B458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1CA6A48F-0A0E-47A9-BF80-9EB7092DA1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E59E5537-D21B-4021-8D74-5BE8453709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6E96E2-2C44-46DB-9AE3-1E07DE6B3D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CB802AD-505A-4ECC-BDED-9D99461F19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7A396E1-4060-490B-9E08-3AF16FF776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EBD8637-3080-425F-AE4C-A11874575F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07D84863-3D73-4FF9-8032-12C96CA710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C0AF11D1-8953-4203-B54A-9C102D5D14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BD8D2CFB-3A2F-4869-9D6B-59D0CE4FB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22D4CF-4E3A-4B80-A6E9-7DCFAD8ED3B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B35EFB18-2FEC-43C3-8A6D-C0F5190D9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D1C42F7B-E1D4-4D80-9CC0-8546A317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AF9B1B9B-FC01-4E8B-811F-27E7126C1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265A9C-2365-4839-B78B-0D4A198629C4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25BB6936-563C-4567-B3D5-2D0A3D864B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4B414B11-A088-4527-88E6-A327BB1B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EEE368A3-A2C7-40B1-B6C6-D0238D785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D45076-0379-4F43-BC50-DE1550B97245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B8DC9A14-1197-4F20-85E2-3A812B2C0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83E4DCEF-3549-4CF2-9E08-65FBC8E1B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8B257BBE-6A55-48FA-A683-81EA8484B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446E6-EA3B-4429-9413-52E889833D52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EBF1EE1-E28C-4C6B-B7F2-82A40F42E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9BAA5C4-26FC-4FAA-9393-53F29A77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75FF5A4-9E0C-44AB-AC02-6F8B70479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C6D0FE-14F2-496F-AE7F-474AB7D3A634}" type="slidenum">
              <a:rPr lang="en-US" altLang="cs-CZ"/>
              <a:pPr>
                <a:spcBef>
                  <a:spcPct val="0"/>
                </a:spcBef>
              </a:pPr>
              <a:t>11</a:t>
            </a:fld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3">
            <a:extLst>
              <a:ext uri="{FF2B5EF4-FFF2-40B4-BE49-F238E27FC236}">
                <a16:creationId xmlns:a16="http://schemas.microsoft.com/office/drawing/2014/main" id="{92C267FD-B0DF-45EE-8E46-6DF5200BCE0C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Volný tvar 14">
            <a:extLst>
              <a:ext uri="{FF2B5EF4-FFF2-40B4-BE49-F238E27FC236}">
                <a16:creationId xmlns:a16="http://schemas.microsoft.com/office/drawing/2014/main" id="{5BBF5CD2-8FD5-4D29-B5F3-9AA20DA5118D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Volný tvar 12">
            <a:extLst>
              <a:ext uri="{FF2B5EF4-FFF2-40B4-BE49-F238E27FC236}">
                <a16:creationId xmlns:a16="http://schemas.microsoft.com/office/drawing/2014/main" id="{DF715130-A777-48A7-81A3-588E92342713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CF693752-B890-415C-B85F-FA536FBCD442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79FE29F9-0310-46DA-9764-C20545EF15AB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Volný tvar 17">
            <a:extLst>
              <a:ext uri="{FF2B5EF4-FFF2-40B4-BE49-F238E27FC236}">
                <a16:creationId xmlns:a16="http://schemas.microsoft.com/office/drawing/2014/main" id="{CC420D8D-144E-42DD-9257-D851BEF0A00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Volný tvar 18">
            <a:extLst>
              <a:ext uri="{FF2B5EF4-FFF2-40B4-BE49-F238E27FC236}">
                <a16:creationId xmlns:a16="http://schemas.microsoft.com/office/drawing/2014/main" id="{747D154E-57AE-4843-AEFF-974BEDDFD8AD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Volný tvar 19">
            <a:extLst>
              <a:ext uri="{FF2B5EF4-FFF2-40B4-BE49-F238E27FC236}">
                <a16:creationId xmlns:a16="http://schemas.microsoft.com/office/drawing/2014/main" id="{E15640F3-F0F6-4D79-9CA7-C83CB689F626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Volný tvar 20">
            <a:extLst>
              <a:ext uri="{FF2B5EF4-FFF2-40B4-BE49-F238E27FC236}">
                <a16:creationId xmlns:a16="http://schemas.microsoft.com/office/drawing/2014/main" id="{E360C64D-8D8F-4B4A-86F9-680F3289E94D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Volný tvar 21">
            <a:extLst>
              <a:ext uri="{FF2B5EF4-FFF2-40B4-BE49-F238E27FC236}">
                <a16:creationId xmlns:a16="http://schemas.microsoft.com/office/drawing/2014/main" id="{84B820F0-A1F8-4153-91F7-8F719873CB5B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olný tvar 22">
            <a:extLst>
              <a:ext uri="{FF2B5EF4-FFF2-40B4-BE49-F238E27FC236}">
                <a16:creationId xmlns:a16="http://schemas.microsoft.com/office/drawing/2014/main" id="{7829980B-3683-40A7-988E-35C5D2B175B3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Volný tvar 23">
            <a:extLst>
              <a:ext uri="{FF2B5EF4-FFF2-40B4-BE49-F238E27FC236}">
                <a16:creationId xmlns:a16="http://schemas.microsoft.com/office/drawing/2014/main" id="{2952AB17-8A9E-44D4-9CC5-2783CAEF96E7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Volný tvar 24">
            <a:extLst>
              <a:ext uri="{FF2B5EF4-FFF2-40B4-BE49-F238E27FC236}">
                <a16:creationId xmlns:a16="http://schemas.microsoft.com/office/drawing/2014/main" id="{307E859B-A46E-46CA-A79B-C3ED7A40A021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Volný tvar 25">
            <a:extLst>
              <a:ext uri="{FF2B5EF4-FFF2-40B4-BE49-F238E27FC236}">
                <a16:creationId xmlns:a16="http://schemas.microsoft.com/office/drawing/2014/main" id="{C6C4C763-1DF1-4AB9-8AB0-8695954E0AFD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Volný tvar 26">
            <a:extLst>
              <a:ext uri="{FF2B5EF4-FFF2-40B4-BE49-F238E27FC236}">
                <a16:creationId xmlns:a16="http://schemas.microsoft.com/office/drawing/2014/main" id="{DC2CE127-8286-4B3F-AED5-97F38E80D88A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F26653E1-CB1C-4DF3-AFEA-5D8FBDB2B8B4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bdélník 7">
            <a:extLst>
              <a:ext uri="{FF2B5EF4-FFF2-40B4-BE49-F238E27FC236}">
                <a16:creationId xmlns:a16="http://schemas.microsoft.com/office/drawing/2014/main" id="{B30413F5-A5E3-4514-9E4E-1F317D11645E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bdélník 8">
            <a:extLst>
              <a:ext uri="{FF2B5EF4-FFF2-40B4-BE49-F238E27FC236}">
                <a16:creationId xmlns:a16="http://schemas.microsoft.com/office/drawing/2014/main" id="{A7226EB4-32A7-4361-AF28-6CDC186DA90F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Obdélník 9">
            <a:extLst>
              <a:ext uri="{FF2B5EF4-FFF2-40B4-BE49-F238E27FC236}">
                <a16:creationId xmlns:a16="http://schemas.microsoft.com/office/drawing/2014/main" id="{4EFA336C-A015-428C-B553-60686B653FF7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bdélník 10">
            <a:extLst>
              <a:ext uri="{FF2B5EF4-FFF2-40B4-BE49-F238E27FC236}">
                <a16:creationId xmlns:a16="http://schemas.microsoft.com/office/drawing/2014/main" id="{29036866-F3CB-48A6-A85A-E4D5F8C1AB8D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Obdélník 11">
            <a:extLst>
              <a:ext uri="{FF2B5EF4-FFF2-40B4-BE49-F238E27FC236}">
                <a16:creationId xmlns:a16="http://schemas.microsoft.com/office/drawing/2014/main" id="{F08EB144-61FC-4F93-8ADC-A4F81487E9D4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>
            <a:extLst>
              <a:ext uri="{FF2B5EF4-FFF2-40B4-BE49-F238E27FC236}">
                <a16:creationId xmlns:a16="http://schemas.microsoft.com/office/drawing/2014/main" id="{BDDAD019-212B-4CAB-A750-F8BFAD3F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>
            <a:extLst>
              <a:ext uri="{FF2B5EF4-FFF2-40B4-BE49-F238E27FC236}">
                <a16:creationId xmlns:a16="http://schemas.microsoft.com/office/drawing/2014/main" id="{9C716209-80D8-46C4-A1EF-3327FFE5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>
            <a:extLst>
              <a:ext uri="{FF2B5EF4-FFF2-40B4-BE49-F238E27FC236}">
                <a16:creationId xmlns:a16="http://schemas.microsoft.com/office/drawing/2014/main" id="{0A397896-029F-4CD9-BEFE-37EF32D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1BE0D-900B-415C-B42D-5E48C2D63C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208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0C21E6-0A80-4532-94AD-8FBFAF5E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B9A205-4A43-4A67-B541-11C4A15E9929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EA7B4-0205-427A-95B3-26E2D40E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7EEDB-EF4D-40BE-9FA0-D3105D26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95E8-0865-49BC-B0B9-6958070922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297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2D1478-EE28-4F22-B196-ACA1B086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0FE6AC-FD65-4117-9F56-8040FA3B58AB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949AC1-3C15-4B9F-8526-1CC96626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2E22A5-D68D-4771-A64F-77F9785C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18DD9-2225-41EF-8101-550F912570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0912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2FBB9C-AE90-47F2-AC84-69D1C04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05F34-87E4-41E5-8BD3-B0AE8FD0631D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AA4C9A-5C6B-4D74-9D6F-6F6384C3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564DA2-892E-4771-B5EC-6337B948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FD1B4-B614-4085-87F3-731D373354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399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03A9A37-2F80-4F04-B45F-D7CC6702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2D02C5-96BC-453D-9034-AA22481DDA63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6636953-78F1-4642-BB19-BCA85A1C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8EF8850-AF34-4F6A-B70A-1AEFA7C6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A1EC-FC5B-4C91-8165-602225EECE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960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DAEB58D3-00D1-4DEF-8F48-A7F8B63E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5BF0E-2187-434A-A5E5-C3E2888C34C6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6281690-FC85-4F17-A388-2B4BC09F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CC5D063-F95E-4142-A5C8-A5E4CE48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304D8-0E31-4678-AC58-1659517CEA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129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928429D3-8786-4AC2-9673-E2B19187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8827E-037D-4CDB-9935-CCDF0BA45BED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078A1FB-440E-4D4D-AC9E-AF8F876B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72DA3728-F35E-4012-AF70-9BBC60C6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4E8F7-0CF1-4AF6-A3CE-5F4902F9A1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610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35500C4-B353-4FF2-9A0F-104C7D64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355EF-20EB-4FCA-9E77-3A42326F5F72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A81B7ABA-A82F-4414-A054-456A59B5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D289FFA-80C1-481F-BABD-01AC6797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3DF9-A9FB-44AD-9373-A134262A94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4720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1189F3A-005E-4541-BFC4-D257DB85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BE5954-C575-4819-AD05-09BBC529DBA8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4BC015C-9F88-4370-AF50-28ECD11F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B3BA09A-9F0F-42F4-BEF0-99ABD48A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80C41-8D09-49C4-B649-BE2A847099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202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8A30436-0430-4708-91D9-A31E2B21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F90D0A-AEC7-406D-8A0B-062CF7D856F3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644E911-40BA-4C4D-B53F-BFD4237C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6AA8B82-B2CF-40D6-A472-B9DE8E35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F6FA8-6C79-4379-A2E7-58A0F8A777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73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E8D63-DB38-4732-9955-5533BC5E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9D20A2-23E7-4C3B-89E1-04B0C867014F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70B10-C170-4CC1-A105-C60F1EF8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5B335-ACB6-4E32-9D7E-EE1F5FF0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5E9F-7E31-4236-82BE-15D8C5CFFA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BBA4AF-82B3-4AD0-AC55-8EB24242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1234CD-6639-4532-89CE-680A2F33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0E032C-A08C-42A0-A766-3F26F519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39073-975E-49C8-9B1F-E13F6A9059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33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DE454-62E5-49DC-829D-338C9547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DBFBC-2915-4A84-BB8C-77742416794C}" type="datetimeFigureOut">
              <a:rPr lang="cs-CZ"/>
              <a:pPr>
                <a:defRPr/>
              </a:pPr>
              <a:t>9. 12. 2021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00F3BA-2533-4B55-AEA9-4CFC7E87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42AE1D-1A6D-4376-9473-92543164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CF39-F93F-45EC-86A4-9FE3092CAA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81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24">
            <a:extLst>
              <a:ext uri="{FF2B5EF4-FFF2-40B4-BE49-F238E27FC236}">
                <a16:creationId xmlns:a16="http://schemas.microsoft.com/office/drawing/2014/main" id="{B3E59332-84C2-47CE-A822-F7266093D107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F7272D71-0F1F-4C15-B407-03BA4D2BCE39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bdélník 16">
            <a:extLst>
              <a:ext uri="{FF2B5EF4-FFF2-40B4-BE49-F238E27FC236}">
                <a16:creationId xmlns:a16="http://schemas.microsoft.com/office/drawing/2014/main" id="{5FC97E93-D900-4396-8515-8CECC28D8C44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bdélník 17">
            <a:extLst>
              <a:ext uri="{FF2B5EF4-FFF2-40B4-BE49-F238E27FC236}">
                <a16:creationId xmlns:a16="http://schemas.microsoft.com/office/drawing/2014/main" id="{E483F2FD-991E-4B6F-A9E9-4DCAC1711458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8">
            <a:extLst>
              <a:ext uri="{FF2B5EF4-FFF2-40B4-BE49-F238E27FC236}">
                <a16:creationId xmlns:a16="http://schemas.microsoft.com/office/drawing/2014/main" id="{246A0960-E6AD-4002-902C-E7888361F494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9">
            <a:extLst>
              <a:ext uri="{FF2B5EF4-FFF2-40B4-BE49-F238E27FC236}">
                <a16:creationId xmlns:a16="http://schemas.microsoft.com/office/drawing/2014/main" id="{93589D55-21BA-470D-9515-EADF106227ED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Obdélník 20">
            <a:extLst>
              <a:ext uri="{FF2B5EF4-FFF2-40B4-BE49-F238E27FC236}">
                <a16:creationId xmlns:a16="http://schemas.microsoft.com/office/drawing/2014/main" id="{42E25B7F-10B4-48EC-88D7-9EF397F0BBB0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bdélník 21">
            <a:extLst>
              <a:ext uri="{FF2B5EF4-FFF2-40B4-BE49-F238E27FC236}">
                <a16:creationId xmlns:a16="http://schemas.microsoft.com/office/drawing/2014/main" id="{493F9B65-8842-485F-B0CA-914C72F7420D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28">
            <a:extLst>
              <a:ext uri="{FF2B5EF4-FFF2-40B4-BE49-F238E27FC236}">
                <a16:creationId xmlns:a16="http://schemas.microsoft.com/office/drawing/2014/main" id="{9DEFBDA2-1FDA-477B-B410-BAC61E83A8A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29">
            <a:extLst>
              <a:ext uri="{FF2B5EF4-FFF2-40B4-BE49-F238E27FC236}">
                <a16:creationId xmlns:a16="http://schemas.microsoft.com/office/drawing/2014/main" id="{DA6F6B31-BAD1-4873-B805-C99E181C63B6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>
            <a:extLst>
              <a:ext uri="{FF2B5EF4-FFF2-40B4-BE49-F238E27FC236}">
                <a16:creationId xmlns:a16="http://schemas.microsoft.com/office/drawing/2014/main" id="{4A8D511B-C8A2-4471-A455-9CC40EDD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>
            <a:extLst>
              <a:ext uri="{FF2B5EF4-FFF2-40B4-BE49-F238E27FC236}">
                <a16:creationId xmlns:a16="http://schemas.microsoft.com/office/drawing/2014/main" id="{9D6399C4-3C59-4998-A94B-BA118827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>
            <a:extLst>
              <a:ext uri="{FF2B5EF4-FFF2-40B4-BE49-F238E27FC236}">
                <a16:creationId xmlns:a16="http://schemas.microsoft.com/office/drawing/2014/main" id="{5F95D825-9EC3-4A14-946D-FEC8E996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01484-04B5-4658-B375-0DAEFE46E8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9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437A47-1A60-4B97-821E-2A15AFD6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8FFA9B-E30E-4119-B39C-971258C3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8719C5-85CA-4E90-B66A-39E70C37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0A617-83E6-414E-B659-BD935A0B92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46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31AB6E-6C6C-46FC-A4F1-AD2DAC0F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0366EC-1B60-4844-971D-A01BC2F6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A3BC6A-2112-49D9-BEF6-BA456796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A4267-7265-4B0B-91B3-ED71E2BDA1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24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7839F2-5ADB-4D7D-A52B-F5ABF3CC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2C811B-2979-4015-9D03-8FFAC004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7E0E9-8AE7-43E0-AA74-B11356FB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7AA29-9724-4784-B316-21E1185D73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855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>
            <a:extLst>
              <a:ext uri="{FF2B5EF4-FFF2-40B4-BE49-F238E27FC236}">
                <a16:creationId xmlns:a16="http://schemas.microsoft.com/office/drawing/2014/main" id="{B2AA77A5-382D-4F6E-9CDE-13EF3A214E7C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Přímá spojovací čára 8">
            <a:extLst>
              <a:ext uri="{FF2B5EF4-FFF2-40B4-BE49-F238E27FC236}">
                <a16:creationId xmlns:a16="http://schemas.microsoft.com/office/drawing/2014/main" id="{1840DFF7-823B-414F-8789-7DBCD012CE35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DC9AA0F6-1000-4564-9195-03BF3793E57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14">
              <a:extLst>
                <a:ext uri="{FF2B5EF4-FFF2-40B4-BE49-F238E27FC236}">
                  <a16:creationId xmlns:a16="http://schemas.microsoft.com/office/drawing/2014/main" id="{EE2D582A-12DA-4413-BB99-68DA650AA060}"/>
                </a:ext>
              </a:extLst>
            </p:cNvPr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15">
              <a:extLst>
                <a:ext uri="{FF2B5EF4-FFF2-40B4-BE49-F238E27FC236}">
                  <a16:creationId xmlns:a16="http://schemas.microsoft.com/office/drawing/2014/main" id="{DDE020FE-9E1E-4204-9C14-348AF385B866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6">
              <a:extLst>
                <a:ext uri="{FF2B5EF4-FFF2-40B4-BE49-F238E27FC236}">
                  <a16:creationId xmlns:a16="http://schemas.microsoft.com/office/drawing/2014/main" id="{4FBF3CC9-A95A-45E4-A16E-BF18E8277DF1}"/>
                </a:ext>
              </a:extLst>
            </p:cNvPr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66FCCABA-CC23-4B42-B1BF-5FF9C8B3F16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0">
              <a:extLst>
                <a:ext uri="{FF2B5EF4-FFF2-40B4-BE49-F238E27FC236}">
                  <a16:creationId xmlns:a16="http://schemas.microsoft.com/office/drawing/2014/main" id="{6F4D37F8-204D-47C9-BF9A-CEEED806FFD2}"/>
                </a:ext>
              </a:extLst>
            </p:cNvPr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1">
              <a:extLst>
                <a:ext uri="{FF2B5EF4-FFF2-40B4-BE49-F238E27FC236}">
                  <a16:creationId xmlns:a16="http://schemas.microsoft.com/office/drawing/2014/main" id="{FB415A12-CC41-4096-8EC1-5D9EDC8FEE7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2">
              <a:extLst>
                <a:ext uri="{FF2B5EF4-FFF2-40B4-BE49-F238E27FC236}">
                  <a16:creationId xmlns:a16="http://schemas.microsoft.com/office/drawing/2014/main" id="{575E6815-5AA8-4AD7-A33F-FD0E91072EF1}"/>
                </a:ext>
              </a:extLst>
            </p:cNvPr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41C2E61E-AA91-429F-AC14-2C84DDDDCAA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8">
              <a:extLst>
                <a:ext uri="{FF2B5EF4-FFF2-40B4-BE49-F238E27FC236}">
                  <a16:creationId xmlns:a16="http://schemas.microsoft.com/office/drawing/2014/main" id="{73361DAB-DBAA-4FC1-97AC-8A1029E8F1B2}"/>
                </a:ext>
              </a:extLst>
            </p:cNvPr>
            <p:cNvCxnSpPr/>
            <p:nvPr/>
          </p:nvCxnSpPr>
          <p:spPr>
            <a:xfrm rot="16200000">
              <a:off x="6663592" y="12809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9">
              <a:extLst>
                <a:ext uri="{FF2B5EF4-FFF2-40B4-BE49-F238E27FC236}">
                  <a16:creationId xmlns:a16="http://schemas.microsoft.com/office/drawing/2014/main" id="{0CD55D08-41C8-438C-8B15-8E97FA40725D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20">
              <a:extLst>
                <a:ext uri="{FF2B5EF4-FFF2-40B4-BE49-F238E27FC236}">
                  <a16:creationId xmlns:a16="http://schemas.microsoft.com/office/drawing/2014/main" id="{21E52FA1-21C3-4C22-BE53-F3E4BD04D3A9}"/>
                </a:ext>
              </a:extLst>
            </p:cNvPr>
            <p:cNvCxnSpPr/>
            <p:nvPr/>
          </p:nvCxnSpPr>
          <p:spPr>
            <a:xfrm rot="5400000" flipH="1">
              <a:off x="6744512" y="12799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21B8074B-8AEC-4B0D-9000-D7EC2D9D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>
            <a:extLst>
              <a:ext uri="{FF2B5EF4-FFF2-40B4-BE49-F238E27FC236}">
                <a16:creationId xmlns:a16="http://schemas.microsoft.com/office/drawing/2014/main" id="{F2CA3B05-0335-4177-B69B-671343F0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>
            <a:extLst>
              <a:ext uri="{FF2B5EF4-FFF2-40B4-BE49-F238E27FC236}">
                <a16:creationId xmlns:a16="http://schemas.microsoft.com/office/drawing/2014/main" id="{19CA97CD-8ED4-4BBF-A21F-CFA87B6F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B929EB09-46CB-4477-AFC5-C007F01729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29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3F27D6-1120-4A34-AE0F-43CFC9D6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CD85AF-A3E7-49A9-AEF6-9E49CA48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67596D-6C03-41D2-A53F-C94A9FC0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480C9-D787-4B97-937B-5993F16FEE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665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621C42-5EF8-47F5-9507-23E95DDF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82EE5-D7B5-4EF2-BA58-B71EF3B5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03EDC-9DAD-4F57-8F70-80BE8F36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9D2DA-C118-4671-84EF-329B80C56E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337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71CCD2B-DF98-49D2-B391-A5337337416D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AE3F27-068F-4ED3-B420-95D643F7F6A5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192275E-F45B-4235-825F-7DA51905589C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D068567-6F49-4684-916F-45783D1CD738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7A5E55D-9A60-441C-A92B-FB4C0E67159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7AFAF2-162C-4183-8F88-2C3A45A12209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749C7E9-159C-44A7-80F1-9BFF0DEF4176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4810BDF-9ECD-44A9-BB57-D9EA33D1D015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85CC651-F98C-4729-B0D8-08979BF828BA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D53EDA5E-7F98-4DDC-8D21-436B4A75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>
            <a:extLst>
              <a:ext uri="{FF2B5EF4-FFF2-40B4-BE49-F238E27FC236}">
                <a16:creationId xmlns:a16="http://schemas.microsoft.com/office/drawing/2014/main" id="{15D3791E-CC59-4ECD-958B-A5D3D3C6A9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06688BEB-F1D0-46CA-8FE6-616855362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7C0F4F-17DD-4405-A2E4-5CD288132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65CD3404-54A4-4E3F-B4BB-185250CD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B1CE6913-E609-4CA0-AF51-0599D6C812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5D977B47-3348-47A5-A925-C6C40F20B7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D5546C25-D282-4825-86E1-5462C4C814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8A625B-2236-4B5D-A49C-53F43202E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29172-74A3-4F85-8810-D7EB9BDE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974BB0-D77D-4373-AD6C-765DEB20E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8E7C48-3F62-40BC-AC11-21E332AF269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>
            <a:extLst>
              <a:ext uri="{FF2B5EF4-FFF2-40B4-BE49-F238E27FC236}">
                <a16:creationId xmlns:a16="http://schemas.microsoft.com/office/drawing/2014/main" id="{5831D898-73C4-417A-9AAC-A5F5B1B8DC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285750"/>
            <a:ext cx="74295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Speciální  tělesná  příprava</a:t>
            </a:r>
          </a:p>
        </p:txBody>
      </p:sp>
      <p:sp>
        <p:nvSpPr>
          <p:cNvPr id="25603" name="TextovéPole 4">
            <a:extLst>
              <a:ext uri="{FF2B5EF4-FFF2-40B4-BE49-F238E27FC236}">
                <a16:creationId xmlns:a16="http://schemas.microsoft.com/office/drawing/2014/main" id="{0991568D-5533-4BE8-8AED-EADA3B6E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550025"/>
            <a:ext cx="2932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i="1">
                <a:solidFill>
                  <a:schemeClr val="bg1"/>
                </a:solidFill>
                <a:latin typeface="Arial" panose="020B0604020202020204" pitchFamily="34" charset="0"/>
              </a:rPr>
              <a:t>pplk. PhDr. Michal Vágner, Ph.D.</a:t>
            </a:r>
          </a:p>
        </p:txBody>
      </p:sp>
      <p:sp>
        <p:nvSpPr>
          <p:cNvPr id="25604" name="WordArt 9">
            <a:extLst>
              <a:ext uri="{FF2B5EF4-FFF2-40B4-BE49-F238E27FC236}">
                <a16:creationId xmlns:a16="http://schemas.microsoft.com/office/drawing/2014/main" id="{BFE88FDB-A5DD-4ECC-B8CF-48196A1394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2349500"/>
            <a:ext cx="7848600" cy="197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Pohybová připravenost </a:t>
            </a:r>
          </a:p>
          <a:p>
            <a:pPr algn="ctr"/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ve speciální tělesné přípravě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2716A2F1-3392-4EEA-BDE8-D25DDD90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Typy svalových vláken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9AB9AA6C-4273-4626-9518-B5B462BD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lvl="4">
              <a:buFont typeface="Wingdings" panose="05000000000000000000" pitchFamily="2" charset="2"/>
              <a:buNone/>
            </a:pPr>
            <a:r>
              <a:rPr lang="cs-CZ" altLang="cs-CZ" sz="1200" b="1">
                <a:solidFill>
                  <a:schemeClr val="bg1"/>
                </a:solidFill>
                <a:latin typeface="Arial" panose="020B0604020202020204" pitchFamily="34" charset="0"/>
              </a:rPr>
              <a:t>			</a:t>
            </a: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Slow	Type II a	       Type II b</a:t>
            </a:r>
            <a:endParaRPr lang="cs-CZ" altLang="cs-CZ" sz="1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Aerobic Capacity   	High 	Moderate/High 	Low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Anaerobic Capacity 	Low 	High 			High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Contraction Speed 	Slow 	Fast 			Fast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Fatigue Resistance 	High 	Moderate/High 	Low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Myoglobin Content 	High 	High 			Low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Glycogen Content 	Low 	Moderate 		High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Color  			Red 	Reddish-white 	White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cs-CZ" altLang="cs-CZ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6979F0B2-2CCA-4994-8F55-ABF5BE47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26988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Silová příprava</a:t>
            </a:r>
          </a:p>
        </p:txBody>
      </p:sp>
      <p:sp>
        <p:nvSpPr>
          <p:cNvPr id="36867" name="Zástupný symbol pro obsah 3">
            <a:extLst>
              <a:ext uri="{FF2B5EF4-FFF2-40B4-BE49-F238E27FC236}">
                <a16:creationId xmlns:a16="http://schemas.microsoft.com/office/drawing/2014/main" id="{AD489CCA-2EE7-4DC6-8D54-8435B67A5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5" name="Zástupný symbol pro obsah 7">
            <a:extLst>
              <a:ext uri="{FF2B5EF4-FFF2-40B4-BE49-F238E27FC236}">
                <a16:creationId xmlns:a16="http://schemas.microsoft.com/office/drawing/2014/main" id="{155D7FE5-1087-4E2C-9A10-FC7F228D55C6}"/>
              </a:ext>
            </a:extLst>
          </p:cNvPr>
          <p:cNvGraphicFramePr>
            <a:graphicFrameLocks/>
          </p:cNvGraphicFramePr>
          <p:nvPr/>
        </p:nvGraphicFramePr>
        <p:xfrm>
          <a:off x="611188" y="1484313"/>
          <a:ext cx="8135938" cy="4429126"/>
        </p:xfrm>
        <a:graphic>
          <a:graphicData uri="http://schemas.openxmlformats.org/drawingml/2006/table">
            <a:tbl>
              <a:tblPr/>
              <a:tblGrid>
                <a:gridCol w="143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458">
                <a:tc gridSpan="6"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Doporučené zátěžové parametry</a:t>
                      </a:r>
                      <a:endParaRPr kumimoji="0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Hypertrofie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svalu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Silová vytrvalost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Intervalové metody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Explozivní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Tělesné jádro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1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Frekvence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8-12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3 - 4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sérií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15+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2 - 3 série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4-8 úseků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série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opakování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sérií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opakování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1 - 2 série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5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Zátěž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– 95 %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0 - 10 %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25 %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 tělo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Čas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20-70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 20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 70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10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Odpočinek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minuty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 sekund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 minut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minuta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9FE110E-6F91-4097-AEE4-2F3FD9017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Vytrvalostní trénink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357000-A5CF-43F6-9A7A-62E101621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Zóny tepové frekvence</a:t>
            </a:r>
          </a:p>
          <a:p>
            <a:r>
              <a:rPr lang="cs-CZ" altLang="cs-CZ">
                <a:solidFill>
                  <a:schemeClr val="bg1"/>
                </a:solidFill>
              </a:rPr>
              <a:t>Aerobní kapacita</a:t>
            </a:r>
          </a:p>
          <a:p>
            <a:r>
              <a:rPr lang="cs-CZ" altLang="cs-CZ">
                <a:solidFill>
                  <a:schemeClr val="bg1"/>
                </a:solidFill>
              </a:rPr>
              <a:t>Anaerobní a aerobní práh</a:t>
            </a:r>
          </a:p>
          <a:p>
            <a:r>
              <a:rPr lang="cs-CZ" altLang="cs-CZ">
                <a:solidFill>
                  <a:schemeClr val="bg1"/>
                </a:solidFill>
              </a:rPr>
              <a:t>Aerobní výkon</a:t>
            </a:r>
          </a:p>
          <a:p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BD3A499-A12B-4665-96B0-23C9EA524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rgbClr val="FFFF00"/>
                </a:solidFill>
              </a:rPr>
              <a:t>Zóny tepové frekvence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CF34C20-A6BE-4D1F-B46F-E12FB1627C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Zóny tepové frekvence</a:t>
            </a:r>
          </a:p>
          <a:p>
            <a:r>
              <a:rPr lang="cs-CZ" altLang="cs-CZ">
                <a:solidFill>
                  <a:schemeClr val="bg1"/>
                </a:solidFill>
              </a:rPr>
              <a:t>130 – 150 tepů/min – regenerační fáze</a:t>
            </a:r>
          </a:p>
          <a:p>
            <a:r>
              <a:rPr lang="cs-CZ" altLang="cs-CZ">
                <a:solidFill>
                  <a:schemeClr val="bg1"/>
                </a:solidFill>
              </a:rPr>
              <a:t>150 – 170 tepů/min – aerobní fáze tréninku</a:t>
            </a:r>
          </a:p>
          <a:p>
            <a:r>
              <a:rPr lang="cs-CZ" altLang="cs-CZ">
                <a:solidFill>
                  <a:schemeClr val="bg1"/>
                </a:solidFill>
              </a:rPr>
              <a:t>170 – 180 tepů/min – anaerobní fáze tréninku</a:t>
            </a:r>
          </a:p>
          <a:p>
            <a:r>
              <a:rPr lang="cs-CZ" altLang="cs-CZ">
                <a:solidFill>
                  <a:schemeClr val="bg1"/>
                </a:solidFill>
              </a:rPr>
              <a:t>180 a výše – explozivní, akcelerační a maximální 			fáze tréninku</a:t>
            </a:r>
          </a:p>
          <a:p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B4097C0-B846-46D9-B095-4AEC442CF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rgbClr val="FFFF00"/>
                </a:solidFill>
              </a:rPr>
              <a:t>Určení tepové frekvence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08B8259A-1325-4920-A044-4281450EB8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THR = (220 – věk hráče) x %</a:t>
            </a:r>
            <a:endParaRPr lang="cs-CZ" altLang="cs-CZ">
              <a:solidFill>
                <a:schemeClr val="bg1"/>
              </a:solidFill>
            </a:endParaRPr>
          </a:p>
          <a:p>
            <a:r>
              <a:rPr lang="cs-CZ" altLang="cs-CZ">
                <a:solidFill>
                  <a:schemeClr val="bg1"/>
                </a:solidFill>
              </a:rPr>
              <a:t>Nízká úroveň 		0,65 x 200 = 130 t/m (THR)</a:t>
            </a:r>
          </a:p>
          <a:p>
            <a:r>
              <a:rPr lang="cs-CZ" altLang="cs-CZ">
                <a:solidFill>
                  <a:schemeClr val="bg1"/>
                </a:solidFill>
              </a:rPr>
              <a:t>Střední úroveň 	0,75 x 200 = 150 t/m (THR)</a:t>
            </a:r>
          </a:p>
          <a:p>
            <a:r>
              <a:rPr lang="cs-CZ" altLang="cs-CZ">
                <a:solidFill>
                  <a:schemeClr val="bg1"/>
                </a:solidFill>
              </a:rPr>
              <a:t>Vysoká úroveň		0,85 x 200 = 170 t/m (THR)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42B972C-8E7C-4676-A085-D8F292981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rgbClr val="FFFF00"/>
                </a:solidFill>
              </a:rPr>
              <a:t>Určení tepové frekvence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0275086-B2BC-46EF-A99F-B87F35FD12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cs-CZ" altLang="cs-CZ" sz="2800" b="1">
                <a:solidFill>
                  <a:schemeClr val="bg1"/>
                </a:solidFill>
              </a:rPr>
              <a:t>MHR – RHR = HRR</a:t>
            </a: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bg1"/>
                </a:solidFill>
              </a:rPr>
              <a:t>200 (u hráče ve věku 20 let) – 65 (klidová tepové frekvence) = 135 HRR (Heart Rate)</a:t>
            </a:r>
            <a:endParaRPr lang="cs-CZ" altLang="cs-CZ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chemeClr val="bg1"/>
                </a:solidFill>
              </a:rPr>
              <a:t>THR potom vypočítáme podle vzorce:</a:t>
            </a:r>
            <a:endParaRPr lang="cs-CZ" altLang="cs-CZ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>
                <a:solidFill>
                  <a:schemeClr val="bg1"/>
                </a:solidFill>
              </a:rPr>
              <a:t>(% x HRR) + RHR = THR</a:t>
            </a:r>
            <a:endParaRPr lang="cs-CZ" altLang="cs-CZ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>
                <a:solidFill>
                  <a:schemeClr val="bg1"/>
                </a:solidFill>
              </a:rPr>
              <a:t>Nízká úroveň	(0,65 x 135) + 65 = 153 t/m (THR)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solidFill>
                  <a:schemeClr val="bg1"/>
                </a:solidFill>
              </a:rPr>
              <a:t>Střední úroveň 	(0,75 x 135) + 65 = 166 t/m (THR)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solidFill>
                  <a:schemeClr val="bg1"/>
                </a:solidFill>
              </a:rPr>
              <a:t>Vysoká úroveň	(0,85 x 135) + 65 = 180 t/m (THR)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C8CEB7F-EA3A-413D-AF9A-B06EA3510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rgbClr val="FFFF00"/>
                </a:solidFill>
              </a:rPr>
              <a:t>Aerobní a anaerobní práh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E1AA029-7792-4A74-A9D7-B39FD26783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Anaerobního prahu se dosahuje přibližně okolo 90 % MHR</a:t>
            </a:r>
          </a:p>
          <a:p>
            <a:r>
              <a:rPr lang="cs-CZ" altLang="cs-CZ">
                <a:solidFill>
                  <a:schemeClr val="bg1"/>
                </a:solidFill>
              </a:rPr>
              <a:t>Aerobního prahu se dosahuje přibližně okolo 75 % MHR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2793A-902C-496B-9904-221E254B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4122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95CDC-AACC-4E7E-AAD9-393EF9B5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- Postup výběru cviků</a:t>
            </a:r>
          </a:p>
          <a:p>
            <a:r>
              <a:rPr lang="cs-CZ" dirty="0">
                <a:solidFill>
                  <a:schemeClr val="bg1"/>
                </a:solidFill>
              </a:rPr>
              <a:t>- Mechanika pohybu</a:t>
            </a:r>
          </a:p>
          <a:p>
            <a:r>
              <a:rPr lang="cs-CZ" dirty="0">
                <a:solidFill>
                  <a:schemeClr val="bg1"/>
                </a:solidFill>
              </a:rPr>
              <a:t>- Silové zátěžové parametry</a:t>
            </a:r>
          </a:p>
          <a:p>
            <a:r>
              <a:rPr lang="cs-CZ" dirty="0">
                <a:solidFill>
                  <a:schemeClr val="bg1"/>
                </a:solidFill>
              </a:rPr>
              <a:t>- Kardiorespirační zátěžové parametry</a:t>
            </a:r>
          </a:p>
        </p:txBody>
      </p:sp>
    </p:spTree>
    <p:extLst>
      <p:ext uri="{BB962C8B-B14F-4D97-AF65-F5344CB8AC3E}">
        <p14:creationId xmlns:p14="http://schemas.microsoft.com/office/powerpoint/2010/main" val="314617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BE6C3FCB-2DFD-4749-9070-A4374105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Literatura</a:t>
            </a:r>
          </a:p>
        </p:txBody>
      </p:sp>
      <p:sp>
        <p:nvSpPr>
          <p:cNvPr id="44035" name="Obdélník 2">
            <a:extLst>
              <a:ext uri="{FF2B5EF4-FFF2-40B4-BE49-F238E27FC236}">
                <a16:creationId xmlns:a16="http://schemas.microsoft.com/office/drawing/2014/main" id="{7F8D965C-C8E4-4FCF-AB67-3C6A2CF4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557338"/>
            <a:ext cx="8213725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VĚSTNÍK MO. (2011). Služební tělesná výchova v rezortu Ministerstva obrany (NVMO č.12/2011). Praha: MO.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FM 20-21. (1996) Physical Fitness Training . Washington: Depatment of the Army.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Army Fitness Manual. (2005). Toronto. Canadian Froces Personnel Support Agency.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Army Physical Readiness Training. (2010). Washington: Depatment of the Army.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Boyle, M. (2010) Advances in Functional Training. Chichester: Lotus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Petr, M., Šťastný, P. (2012). </a:t>
            </a:r>
            <a:r>
              <a:rPr lang="cs-CZ" altLang="cs-CZ" sz="1800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Funkční silový trénink</a:t>
            </a: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Univerzita Karlova.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Stoppani, J. (2006). Velká kniha posilování. (přel. L. Soumar). Praha: Grada</a:t>
            </a:r>
          </a:p>
          <a:p>
            <a:pPr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Dovalil, J. a kol. (2002). </a:t>
            </a:r>
            <a:r>
              <a:rPr lang="cs-CZ" altLang="cs-CZ" sz="1800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Výkon a trénink ve sportu</a:t>
            </a: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800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(1. vyd.). Praha: Olympia. </a:t>
            </a:r>
          </a:p>
          <a:p>
            <a:pPr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Dovalil, J. (2005). </a:t>
            </a:r>
            <a:r>
              <a:rPr lang="cs-CZ" altLang="cs-CZ" sz="1800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Výkon a trénink ve sportu</a:t>
            </a: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800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(2. vyd.). Praha: Olympia.</a:t>
            </a:r>
          </a:p>
          <a:p>
            <a:pPr>
              <a:spcBef>
                <a:spcPct val="0"/>
              </a:spcBef>
              <a:buFont typeface="Garamond" panose="02020404030301010803" pitchFamily="18" charset="0"/>
              <a:buAutoNum type="arabicPeriod"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Panuška, P. (2014). Trénink vytrvalostních schopností. Praha: Mladá Fronta, Europrint a.s.</a:t>
            </a:r>
          </a:p>
          <a:p>
            <a:pPr>
              <a:spcBef>
                <a:spcPct val="0"/>
              </a:spcBef>
              <a:buFont typeface="Garamond" panose="02020404030301010803" pitchFamily="18" charset="0"/>
              <a:buAutoNum type="arabicPeriod"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endParaRPr lang="cs-CZ" altLang="cs-CZ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Garamond" panose="02020404030301010803" pitchFamily="18" charset="0"/>
              <a:buAutoNum type="arabicPeriod"/>
            </a:pPr>
            <a:endParaRPr lang="cs-CZ" altLang="cs-CZ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64DAC-8FBA-48E9-885A-56207D1F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Cíl: </a:t>
            </a:r>
            <a:r>
              <a:rPr lang="cs-CZ" dirty="0">
                <a:solidFill>
                  <a:schemeClr val="bg1"/>
                </a:solidFill>
              </a:rPr>
              <a:t>systematický postup pro výběr cvičení, rozbor pohybu, silová a kardiorespirační připravenost</a:t>
            </a:r>
          </a:p>
          <a:p>
            <a:r>
              <a:rPr lang="cs-CZ" b="1" dirty="0">
                <a:solidFill>
                  <a:srgbClr val="FFFF00"/>
                </a:solidFill>
              </a:rPr>
              <a:t>Průběh: </a:t>
            </a:r>
            <a:r>
              <a:rPr lang="cs-CZ" dirty="0">
                <a:solidFill>
                  <a:schemeClr val="bg1"/>
                </a:solidFill>
              </a:rPr>
              <a:t>postupný rozbor pohybu pro výběr cvičení, biomechanický rozbor, zátěžové parametry</a:t>
            </a:r>
          </a:p>
          <a:p>
            <a:r>
              <a:rPr lang="cs-CZ" b="1" dirty="0">
                <a:solidFill>
                  <a:srgbClr val="FFFF00"/>
                </a:solidFill>
              </a:rPr>
              <a:t>Otázky: </a:t>
            </a:r>
            <a:r>
              <a:rPr lang="cs-CZ" dirty="0">
                <a:solidFill>
                  <a:schemeClr val="bg1"/>
                </a:solidFill>
              </a:rPr>
              <a:t>postup pro výběr cviků, mechanika pohybu, silové a kardiorespirační zátěžové parametry</a:t>
            </a:r>
          </a:p>
        </p:txBody>
      </p:sp>
      <p:sp>
        <p:nvSpPr>
          <p:cNvPr id="4" name="WordArt 5">
            <a:extLst>
              <a:ext uri="{FF2B5EF4-FFF2-40B4-BE49-F238E27FC236}">
                <a16:creationId xmlns:a16="http://schemas.microsoft.com/office/drawing/2014/main" id="{772EC37A-DD49-442F-8957-4F3183DAA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285750"/>
            <a:ext cx="74295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Speciální  tělesná  příprava</a:t>
            </a:r>
          </a:p>
        </p:txBody>
      </p:sp>
    </p:spTree>
    <p:extLst>
      <p:ext uri="{BB962C8B-B14F-4D97-AF65-F5344CB8AC3E}">
        <p14:creationId xmlns:p14="http://schemas.microsoft.com/office/powerpoint/2010/main" val="425477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>
            <a:extLst>
              <a:ext uri="{FF2B5EF4-FFF2-40B4-BE49-F238E27FC236}">
                <a16:creationId xmlns:a16="http://schemas.microsoft.com/office/drawing/2014/main" id="{7EFEEB4D-BB12-43B6-A3BA-395C5C097B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500688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Pohyb člověka</a:t>
            </a:r>
          </a:p>
        </p:txBody>
      </p:sp>
      <p:sp>
        <p:nvSpPr>
          <p:cNvPr id="6" name="AutoShape 1028">
            <a:extLst>
              <a:ext uri="{FF2B5EF4-FFF2-40B4-BE49-F238E27FC236}">
                <a16:creationId xmlns:a16="http://schemas.microsoft.com/office/drawing/2014/main" id="{7F2B37BC-E667-48CC-AE9B-9510F77028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8625" y="1785938"/>
            <a:ext cx="4503738" cy="5715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3399"/>
              </a:gs>
              <a:gs pos="50000">
                <a:schemeClr val="tx1"/>
              </a:gs>
              <a:gs pos="100000">
                <a:srgbClr val="00339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cs-CZ" altLang="cs-CZ" sz="2400" b="1">
                <a:solidFill>
                  <a:schemeClr val="bg1"/>
                </a:solidFill>
                <a:latin typeface="Calibri" panose="020F0502020204030204" pitchFamily="34" charset="0"/>
              </a:rPr>
              <a:t>Taxonomie fyzických předpokladů </a:t>
            </a:r>
          </a:p>
        </p:txBody>
      </p:sp>
      <p:sp>
        <p:nvSpPr>
          <p:cNvPr id="8" name="AutoShape 1028">
            <a:extLst>
              <a:ext uri="{FF2B5EF4-FFF2-40B4-BE49-F238E27FC236}">
                <a16:creationId xmlns:a16="http://schemas.microsoft.com/office/drawing/2014/main" id="{9A86E08F-BCD2-4089-BEE6-DB75DED629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3644900"/>
            <a:ext cx="3856037" cy="5715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3399"/>
              </a:gs>
              <a:gs pos="50000">
                <a:schemeClr val="tx1"/>
              </a:gs>
              <a:gs pos="100000">
                <a:srgbClr val="00339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Řízení motoriky člověka </a:t>
            </a:r>
          </a:p>
        </p:txBody>
      </p:sp>
      <p:sp>
        <p:nvSpPr>
          <p:cNvPr id="9" name="AutoShape 1028">
            <a:extLst>
              <a:ext uri="{FF2B5EF4-FFF2-40B4-BE49-F238E27FC236}">
                <a16:creationId xmlns:a16="http://schemas.microsoft.com/office/drawing/2014/main" id="{1DE33B8A-9317-49A3-8634-BEB8D15254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581525"/>
            <a:ext cx="5080000" cy="5715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3399"/>
              </a:gs>
              <a:gs pos="50000">
                <a:schemeClr val="tx1"/>
              </a:gs>
              <a:gs pos="100000">
                <a:srgbClr val="00339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cs-CZ" altLang="cs-CZ" sz="2400" b="1">
                <a:solidFill>
                  <a:schemeClr val="bg1"/>
                </a:solidFill>
                <a:latin typeface="Calibri" panose="020F0502020204030204" pitchFamily="34" charset="0"/>
              </a:rPr>
              <a:t>Biomechanika – pohybový systém</a:t>
            </a:r>
          </a:p>
        </p:txBody>
      </p:sp>
      <p:sp>
        <p:nvSpPr>
          <p:cNvPr id="27654" name="AutoShape 1028">
            <a:extLst>
              <a:ext uri="{FF2B5EF4-FFF2-40B4-BE49-F238E27FC236}">
                <a16:creationId xmlns:a16="http://schemas.microsoft.com/office/drawing/2014/main" id="{98E36792-98D5-4BA0-B67E-01B142962C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5288" y="2708275"/>
            <a:ext cx="5689600" cy="571500"/>
          </a:xfrm>
          <a:prstGeom prst="roundRect">
            <a:avLst>
              <a:gd name="adj" fmla="val 49106"/>
            </a:avLst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Fyziologie – energetické systémy</a:t>
            </a:r>
          </a:p>
        </p:txBody>
      </p:sp>
      <p:pic>
        <p:nvPicPr>
          <p:cNvPr id="2053" name="Picture 5" descr="voják1">
            <a:extLst>
              <a:ext uri="{FF2B5EF4-FFF2-40B4-BE49-F238E27FC236}">
                <a16:creationId xmlns:a16="http://schemas.microsoft.com/office/drawing/2014/main" id="{D302BFD2-7C11-423D-B3BA-E738D332F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48" y="1779576"/>
            <a:ext cx="2495550" cy="402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FCB1BD5E-7533-4518-91B6-5BB6B4D20B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287338"/>
            <a:ext cx="8064500" cy="865187"/>
          </a:xfrm>
        </p:spPr>
        <p:txBody>
          <a:bodyPr anchor="t"/>
          <a:lstStyle/>
          <a:p>
            <a:r>
              <a:rPr lang="cs-CZ" altLang="cs-CZ" sz="3600"/>
              <a:t>Fyzické požadavky pro specifické úkoly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D52D5D9-C17D-4BB4-9FA6-7C5DBA9D93BB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196975"/>
          <a:ext cx="7777163" cy="5254625"/>
        </p:xfrm>
        <a:graphic>
          <a:graphicData uri="http://schemas.openxmlformats.org/drawingml/2006/table">
            <a:tbl>
              <a:tblPr/>
              <a:tblGrid>
                <a:gridCol w="17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213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</a:t>
                      </a:r>
                      <a:endParaRPr kumimoji="0" lang="cs-CZ" alt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Fyzické úkoly                     Fyzické požadavky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Úkoly v malé jednotce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Sprint s vybavením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Lezení a slaňování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Přenášení zátěže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Přesuny na dlouhé vzdálenosti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Nesení raněného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odolnost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Záda (horní část) - síla/odolnost 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Pouliční boj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Nesení těla na ramenou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Lezení do budov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Běh a sprint s výbavou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Pohyb po schodišti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síla/odolnost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Boj v zimních podmínkách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Chůze ve sněhu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Lyžování s vybavením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Záda (horní část) - síla/odolnost 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Nohy - síla/odolnost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Ramena a paže - síla/odolnost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pitchFamily="34" charset="0"/>
                        </a:rPr>
                        <a:t>Síla úchopu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nheri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A05C8B1-4237-4471-86CA-1E8F9BFD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Sportovní příprava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6273060-F8C7-42DA-BA77-D253A1EF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Sportovní trénink</a:t>
            </a:r>
          </a:p>
          <a:p>
            <a:r>
              <a:rPr lang="cs-CZ" altLang="cs-CZ" b="1">
                <a:solidFill>
                  <a:schemeClr val="bg1"/>
                </a:solidFill>
              </a:rPr>
              <a:t>Fyziologie zátěže</a:t>
            </a:r>
          </a:p>
          <a:p>
            <a:r>
              <a:rPr lang="cs-CZ" altLang="cs-CZ" b="1">
                <a:solidFill>
                  <a:schemeClr val="bg1"/>
                </a:solidFill>
              </a:rPr>
              <a:t>Anatomie</a:t>
            </a:r>
          </a:p>
          <a:p>
            <a:r>
              <a:rPr lang="cs-CZ" altLang="cs-CZ" b="1">
                <a:solidFill>
                  <a:schemeClr val="bg1"/>
                </a:solidFill>
              </a:rPr>
              <a:t>Antropomotorika</a:t>
            </a:r>
          </a:p>
          <a:p>
            <a:endParaRPr lang="cs-CZ" altLang="cs-CZ" b="1">
              <a:solidFill>
                <a:schemeClr val="bg1"/>
              </a:solidFill>
            </a:endParaRPr>
          </a:p>
          <a:p>
            <a:r>
              <a:rPr lang="cs-CZ" altLang="cs-CZ" b="1">
                <a:solidFill>
                  <a:schemeClr val="bg1"/>
                </a:solidFill>
              </a:rPr>
              <a:t>Pedagogika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EF68C70-9B66-426F-8763-0B2A8240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52" y="0"/>
            <a:ext cx="8229600" cy="1143000"/>
          </a:xfrm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Taxonomie fyzických předpokladů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BF9D8D-6737-4FEF-90B3-C8557931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bg1"/>
                </a:solidFill>
              </a:rPr>
              <a:t>Zdravotní fyzické komponenty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>
                <a:solidFill>
                  <a:schemeClr val="bg1"/>
                </a:solidFill>
              </a:rPr>
              <a:t>Svalová a kardiorespirační odolnost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>
                <a:solidFill>
                  <a:schemeClr val="bg1"/>
                </a:solidFill>
              </a:rPr>
              <a:t>Mobilita</a:t>
            </a:r>
          </a:p>
          <a:p>
            <a:pPr>
              <a:lnSpc>
                <a:spcPct val="90000"/>
              </a:lnSpc>
            </a:pPr>
            <a:endParaRPr lang="cs-CZ" altLang="cs-CZ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bg1"/>
                </a:solidFill>
              </a:rPr>
              <a:t>Pohybové schopnosti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>
                <a:solidFill>
                  <a:schemeClr val="bg1"/>
                </a:solidFill>
              </a:rPr>
              <a:t>Silové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>
                <a:solidFill>
                  <a:schemeClr val="bg1"/>
                </a:solidFill>
              </a:rPr>
              <a:t>Vytrvalostní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>
                <a:solidFill>
                  <a:schemeClr val="bg1"/>
                </a:solidFill>
              </a:rPr>
              <a:t>Rychlostní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>
                <a:solidFill>
                  <a:schemeClr val="bg1"/>
                </a:solidFill>
              </a:rPr>
              <a:t>Koordinační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>
                <a:solidFill>
                  <a:schemeClr val="bg1"/>
                </a:solidFill>
              </a:rPr>
              <a:t>Pohyblivost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7DC0843-721E-4DA2-A933-AA14EBB5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Fyziologie – energetické systémy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FA9D317-E577-4D4B-A4ED-D6102855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1828800"/>
          </a:xfrm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Anaerobní</a:t>
            </a:r>
          </a:p>
          <a:p>
            <a:pPr lvl="1"/>
            <a:r>
              <a:rPr lang="cs-CZ" altLang="cs-CZ" b="1" dirty="0">
                <a:solidFill>
                  <a:schemeClr val="bg1"/>
                </a:solidFill>
              </a:rPr>
              <a:t>ATP – CP (do 15-20s)</a:t>
            </a:r>
            <a:endParaRPr lang="cs-CZ" altLang="cs-CZ" b="1" dirty="0">
              <a:solidFill>
                <a:schemeClr val="bg1"/>
              </a:solidFill>
              <a:cs typeface="Calibri"/>
            </a:endParaRPr>
          </a:p>
          <a:p>
            <a:pPr lvl="1"/>
            <a:r>
              <a:rPr lang="cs-CZ" altLang="cs-CZ" b="1" dirty="0">
                <a:solidFill>
                  <a:schemeClr val="bg1"/>
                </a:solidFill>
              </a:rPr>
              <a:t>LA – laktátový systém (do 45 s)</a:t>
            </a:r>
            <a:endParaRPr lang="cs-CZ" altLang="cs-CZ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564F688-1D9B-44A9-B6D5-FD27840146FD}"/>
              </a:ext>
            </a:extLst>
          </p:cNvPr>
          <p:cNvSpPr>
            <a:spLocks/>
          </p:cNvSpPr>
          <p:nvPr/>
        </p:nvSpPr>
        <p:spPr bwMode="auto">
          <a:xfrm>
            <a:off x="611188" y="3789363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1"/>
                </a:solidFill>
                <a:latin typeface="Calibri"/>
                <a:cs typeface="Calibri"/>
              </a:rPr>
              <a:t>Aerobní</a:t>
            </a:r>
          </a:p>
          <a:p>
            <a:pPr lvl="1"/>
            <a:r>
              <a:rPr lang="cs-CZ" altLang="cs-CZ" b="1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cs-CZ" altLang="cs-CZ" b="1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cs-CZ" altLang="cs-CZ" b="1" dirty="0">
                <a:solidFill>
                  <a:schemeClr val="bg1"/>
                </a:solidFill>
                <a:latin typeface="Calibri"/>
                <a:cs typeface="Calibri"/>
              </a:rPr>
              <a:t> systém (nad 2 min)</a:t>
            </a:r>
            <a:endParaRPr lang="cs-CZ" altLang="cs-CZ" b="1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705702A-C5EB-457C-B0FB-E5E9703B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Biomechanika – pohybový systém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DE4CA53-9DFA-4E81-8D2E-F451C81B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Faktory určující výkon</a:t>
            </a:r>
          </a:p>
          <a:p>
            <a:r>
              <a:rPr lang="cs-CZ" altLang="cs-CZ" b="1">
                <a:solidFill>
                  <a:schemeClr val="bg1"/>
                </a:solidFill>
              </a:rPr>
              <a:t>Co je maximální síla?</a:t>
            </a:r>
          </a:p>
          <a:p>
            <a:pPr lvl="1"/>
            <a:r>
              <a:rPr lang="cs-CZ" altLang="cs-CZ" b="1">
                <a:solidFill>
                  <a:schemeClr val="bg1"/>
                </a:solidFill>
              </a:rPr>
              <a:t>Vnější faktory a význam odporu</a:t>
            </a:r>
          </a:p>
          <a:p>
            <a:pPr lvl="2"/>
            <a:r>
              <a:rPr lang="cs-CZ" altLang="cs-CZ" b="1">
                <a:solidFill>
                  <a:schemeClr val="bg1"/>
                </a:solidFill>
              </a:rPr>
              <a:t>Mechanická zpětná vazba – odpor systému</a:t>
            </a:r>
          </a:p>
          <a:p>
            <a:pPr lvl="2"/>
            <a:r>
              <a:rPr lang="cs-CZ" altLang="cs-CZ" b="1">
                <a:solidFill>
                  <a:schemeClr val="bg1"/>
                </a:solidFill>
              </a:rPr>
              <a:t>Druhy odporu – pružnost (F=kD), setrvačnost (F=ma)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8E75C44-07BD-4D9E-ABD2-7F865954F99B}"/>
              </a:ext>
            </a:extLst>
          </p:cNvPr>
          <p:cNvSpPr>
            <a:spLocks/>
          </p:cNvSpPr>
          <p:nvPr/>
        </p:nvSpPr>
        <p:spPr bwMode="auto">
          <a:xfrm>
            <a:off x="468313" y="4292600"/>
            <a:ext cx="8229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cs-CZ" altLang="cs-CZ" b="1">
                <a:solidFill>
                  <a:schemeClr val="bg1"/>
                </a:solidFill>
              </a:rPr>
              <a:t>Vnitřní faktory </a:t>
            </a:r>
          </a:p>
          <a:p>
            <a:pPr lvl="2"/>
            <a:r>
              <a:rPr lang="cs-CZ" altLang="cs-CZ" b="1">
                <a:solidFill>
                  <a:schemeClr val="bg1"/>
                </a:solidFill>
              </a:rPr>
              <a:t>Čas (doba pro vyvinutí maximální síly)</a:t>
            </a:r>
          </a:p>
          <a:p>
            <a:pPr lvl="2"/>
            <a:r>
              <a:rPr lang="cs-CZ" altLang="cs-CZ" b="1">
                <a:solidFill>
                  <a:schemeClr val="bg1"/>
                </a:solidFill>
              </a:rPr>
              <a:t>Rychlost (průběh)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D135-27D5-4EE2-8D3B-FFAE4A54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78" y="3962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FF00"/>
                </a:solidFill>
              </a:rPr>
              <a:t>Dynamika</a:t>
            </a:r>
          </a:p>
        </p:txBody>
      </p:sp>
      <p:pic>
        <p:nvPicPr>
          <p:cNvPr id="21508" name="Picture 2" descr="Figure 1">
            <a:extLst>
              <a:ext uri="{FF2B5EF4-FFF2-40B4-BE49-F238E27FC236}">
                <a16:creationId xmlns:a16="http://schemas.microsoft.com/office/drawing/2014/main" id="{EB6B946E-02C9-4634-931A-4389B8B8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86407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>
            <a:extLst>
              <a:ext uri="{FF2B5EF4-FFF2-40B4-BE49-F238E27FC236}">
                <a16:creationId xmlns:a16="http://schemas.microsoft.com/office/drawing/2014/main" id="{EE29A6B5-A849-44A7-8DC8-780F398A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2" t="12073" r="32138" b="70786"/>
          <a:stretch>
            <a:fillRect/>
          </a:stretch>
        </p:blipFill>
        <p:spPr bwMode="auto">
          <a:xfrm>
            <a:off x="2889921" y="1990724"/>
            <a:ext cx="33385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tiv1" id="{1A8105E5-3A6B-43F5-804A-8886E1051206}" vid="{5E1E0585-9373-48A3-87A0-6AE360227D0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70445f39f347e0b3c261364a5f110315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1b3b94ba5c5fa0a1ef36aca64a20b860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E8307B-6F9B-401F-9991-FA89B89D0C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9A90E-F5DC-4304-B70B-497F20675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941</Words>
  <Application>Microsoft Office PowerPoint</Application>
  <PresentationFormat>Předvádění na obrazovce (4:3)</PresentationFormat>
  <Paragraphs>189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Consolas</vt:lpstr>
      <vt:lpstr>Corbel</vt:lpstr>
      <vt:lpstr>Garamond</vt:lpstr>
      <vt:lpstr>Impact</vt:lpstr>
      <vt:lpstr>inherit</vt:lpstr>
      <vt:lpstr>Times New Roman</vt:lpstr>
      <vt:lpstr>Wingdings</vt:lpstr>
      <vt:lpstr>Wingdings 2</vt:lpstr>
      <vt:lpstr>Wingdings 3</vt:lpstr>
      <vt:lpstr>Metro</vt:lpstr>
      <vt:lpstr>Motiv1</vt:lpstr>
      <vt:lpstr>Prezentace aplikace PowerPoint</vt:lpstr>
      <vt:lpstr>Prezentace aplikace PowerPoint</vt:lpstr>
      <vt:lpstr>Prezentace aplikace PowerPoint</vt:lpstr>
      <vt:lpstr>Fyzické požadavky pro specifické úkoly</vt:lpstr>
      <vt:lpstr>Sportovní příprava</vt:lpstr>
      <vt:lpstr>Taxonomie fyzických předpokladů</vt:lpstr>
      <vt:lpstr>Fyziologie – energetické systémy</vt:lpstr>
      <vt:lpstr>Biomechanika – pohybový systém</vt:lpstr>
      <vt:lpstr>Dynamika</vt:lpstr>
      <vt:lpstr>Typy svalových vláken</vt:lpstr>
      <vt:lpstr>Silová příprava</vt:lpstr>
      <vt:lpstr>Vytrvalostní trénink</vt:lpstr>
      <vt:lpstr>Zóny tepové frekvence</vt:lpstr>
      <vt:lpstr>Určení tepové frekvence</vt:lpstr>
      <vt:lpstr>Určení tepové frekvence</vt:lpstr>
      <vt:lpstr>Aerobní a anaerobní práh</vt:lpstr>
      <vt:lpstr>Otázky</vt:lpstr>
      <vt:lpstr>Literatura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Michal Vágner</cp:lastModifiedBy>
  <cp:revision>68</cp:revision>
  <dcterms:created xsi:type="dcterms:W3CDTF">2007-05-28T18:49:48Z</dcterms:created>
  <dcterms:modified xsi:type="dcterms:W3CDTF">2021-12-09T13:09:31Z</dcterms:modified>
</cp:coreProperties>
</file>