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handoutMasterIdLst>
    <p:handoutMasterId r:id="rId11"/>
  </p:handoutMasterIdLst>
  <p:sldIdLst>
    <p:sldId id="265" r:id="rId2"/>
    <p:sldId id="332" r:id="rId3"/>
    <p:sldId id="333" r:id="rId4"/>
    <p:sldId id="341" r:id="rId5"/>
    <p:sldId id="338" r:id="rId6"/>
    <p:sldId id="339" r:id="rId7"/>
    <p:sldId id="342" r:id="rId8"/>
    <p:sldId id="329" r:id="rId9"/>
    <p:sldId id="319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CBEBD"/>
    <a:srgbClr val="E68A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17" autoAdjust="0"/>
    <p:restoredTop sz="94660"/>
  </p:normalViewPr>
  <p:slideViewPr>
    <p:cSldViewPr snapToGrid="0">
      <p:cViewPr varScale="1">
        <p:scale>
          <a:sx n="66" d="100"/>
          <a:sy n="66" d="100"/>
        </p:scale>
        <p:origin x="61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9CD92-6AD8-4C2E-9291-A663E102758B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97EC9-BBD3-4EB8-9AC8-1D89C9A506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26725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5E633FC-8591-4888-A197-422AC08686F1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05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1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3363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077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7772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733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6240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5069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95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177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33FC-8591-4888-A197-422AC08686F1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203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B5E633FC-8591-4888-A197-422AC08686F1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8D5BA737-F32A-45B0-9102-B98FDBEA9FD0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734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STII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EŠNEROVÁ</a:t>
            </a:r>
          </a:p>
          <a:p>
            <a:r>
              <a:rPr lang="cs-CZ" dirty="0" smtClean="0"/>
              <a:t>katerina.esnerova@ff.cuni.cz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447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DÚ</a:t>
            </a:r>
            <a:r>
              <a:rPr lang="cs-CZ" dirty="0" smtClean="0"/>
              <a:t> – kondenzovanější řešení v Aj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532829" lvl="2" indent="-1762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349949" lvl="1" indent="-176213">
              <a:buFont typeface="Arial" panose="020B0604020202020204" pitchFamily="34" charset="0"/>
              <a:buChar char="•"/>
            </a:pPr>
            <a:endParaRPr lang="cs-CZ" sz="20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26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turecko-kurdské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Osmanská říše</a:t>
            </a:r>
          </a:p>
          <a:p>
            <a:pPr marL="890588" indent="-717550">
              <a:buNone/>
            </a:pPr>
            <a:r>
              <a:rPr lang="cs-CZ" sz="3200" dirty="0" err="1"/>
              <a:t>Sèvreská</a:t>
            </a:r>
            <a:r>
              <a:rPr lang="cs-CZ" sz="3200" dirty="0"/>
              <a:t> </a:t>
            </a:r>
            <a:r>
              <a:rPr lang="cs-CZ" sz="3200" dirty="0" smtClean="0"/>
              <a:t>smlouva</a:t>
            </a:r>
          </a:p>
          <a:p>
            <a:pPr marL="890588" indent="-717550">
              <a:buNone/>
            </a:pPr>
            <a:r>
              <a:rPr lang="cs-CZ" sz="3200" dirty="0" smtClean="0"/>
              <a:t>Lausannská smlouva</a:t>
            </a:r>
          </a:p>
          <a:p>
            <a:pPr marL="890588" indent="-717550">
              <a:buNone/>
            </a:pPr>
            <a:r>
              <a:rPr lang="cs-CZ" sz="3200" dirty="0" smtClean="0"/>
              <a:t>závislé území</a:t>
            </a:r>
          </a:p>
          <a:p>
            <a:pPr marL="890588" indent="-717550">
              <a:buNone/>
            </a:pPr>
            <a:r>
              <a:rPr lang="cs-CZ" sz="3200" dirty="0" smtClean="0"/>
              <a:t>Irácký Kurdistán</a:t>
            </a:r>
          </a:p>
          <a:p>
            <a:pPr marL="890588" indent="-717550">
              <a:buNone/>
            </a:pPr>
            <a:r>
              <a:rPr lang="cs-CZ" sz="3200" dirty="0" smtClean="0"/>
              <a:t>horští Turci</a:t>
            </a:r>
          </a:p>
          <a:p>
            <a:pPr marL="890588" indent="-717550">
              <a:buNone/>
            </a:pPr>
            <a:r>
              <a:rPr lang="cs-CZ" sz="3200" dirty="0" smtClean="0"/>
              <a:t>Strana kurdských pracujících</a:t>
            </a:r>
          </a:p>
          <a:p>
            <a:pPr marL="890588" indent="-717550">
              <a:buNone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381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turecko-kurdské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spolupráce v kabině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hladké předávání</a:t>
            </a:r>
          </a:p>
          <a:p>
            <a:pPr marL="349949" lvl="1" indent="-176213">
              <a:buFont typeface="Arial" panose="020B0604020202020204" pitchFamily="34" charset="0"/>
              <a:buChar char="•"/>
            </a:pPr>
            <a:r>
              <a:rPr lang="cs-CZ" sz="2800" dirty="0" smtClean="0"/>
              <a:t>čísla, jména, výčty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obsah + logické souvislosti</a:t>
            </a:r>
          </a:p>
          <a:p>
            <a:pPr marL="890588" indent="-717550">
              <a:buNone/>
            </a:pPr>
            <a:endParaRPr lang="cs-CZ" sz="32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09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turecko-kurdské vztahy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Podepsalo </a:t>
            </a:r>
            <a:r>
              <a:rPr lang="cs-CZ" sz="3200" dirty="0"/>
              <a:t>se na vašem tlumočení nějak to, že tlumočíte „cizímu“ posluchači?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Připadal </a:t>
            </a:r>
            <a:r>
              <a:rPr lang="cs-CZ" sz="3200" dirty="0"/>
              <a:t>vám </a:t>
            </a:r>
            <a:r>
              <a:rPr lang="cs-CZ" sz="3200" dirty="0" smtClean="0"/>
              <a:t>projev těžší </a:t>
            </a:r>
            <a:r>
              <a:rPr lang="cs-CZ" sz="3200" dirty="0"/>
              <a:t>než </a:t>
            </a:r>
            <a:r>
              <a:rPr lang="cs-CZ" sz="3200" dirty="0" smtClean="0"/>
              <a:t>české projevy </a:t>
            </a:r>
            <a:r>
              <a:rPr lang="cs-CZ" sz="3200" dirty="0"/>
              <a:t>z </a:t>
            </a:r>
            <a:r>
              <a:rPr lang="cs-CZ" sz="3200" dirty="0" smtClean="0"/>
              <a:t>minulých </a:t>
            </a:r>
            <a:r>
              <a:rPr lang="cs-CZ" sz="3200" dirty="0"/>
              <a:t>hodiny? </a:t>
            </a:r>
            <a:r>
              <a:rPr lang="cs-CZ" sz="3200" dirty="0" smtClean="0"/>
              <a:t>Pokud ano, v </a:t>
            </a:r>
            <a:r>
              <a:rPr lang="cs-CZ" sz="3200" dirty="0"/>
              <a:t>čem?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09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 smtClean="0"/>
              <a:t>: smrt </a:t>
            </a:r>
            <a:r>
              <a:rPr lang="cs-CZ" dirty="0"/>
              <a:t>Abú </a:t>
            </a:r>
            <a:r>
              <a:rPr lang="cs-CZ" dirty="0" err="1"/>
              <a:t>Bakr</a:t>
            </a:r>
            <a:r>
              <a:rPr lang="cs-CZ" dirty="0"/>
              <a:t> </a:t>
            </a:r>
            <a:r>
              <a:rPr lang="cs-CZ" dirty="0" err="1"/>
              <a:t>Bagdádího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pojmy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r>
              <a:rPr lang="cs-CZ" sz="3200" dirty="0" smtClean="0"/>
              <a:t>spolupráce v kabině</a:t>
            </a: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514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ČJ</a:t>
            </a:r>
            <a:r>
              <a:rPr lang="cs-CZ" dirty="0"/>
              <a:t>: smrt Abú </a:t>
            </a:r>
            <a:r>
              <a:rPr lang="cs-CZ" dirty="0" err="1"/>
              <a:t>Bakr</a:t>
            </a:r>
            <a:r>
              <a:rPr lang="cs-CZ" dirty="0"/>
              <a:t> </a:t>
            </a:r>
            <a:r>
              <a:rPr lang="cs-CZ" dirty="0" err="1" smtClean="0"/>
              <a:t>Bagdádího</a:t>
            </a:r>
            <a:r>
              <a:rPr lang="cs-CZ" dirty="0" smtClean="0"/>
              <a:t> – </a:t>
            </a:r>
            <a:r>
              <a:rPr lang="cs-CZ" dirty="0" err="1" smtClean="0"/>
              <a:t>debriefing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10319062" cy="4323144"/>
          </a:xfrm>
        </p:spPr>
        <p:txBody>
          <a:bodyPr>
            <a:normAutofit/>
          </a:bodyPr>
          <a:lstStyle/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/>
              <a:t>Pociťujete nějaký rozdíl mezi tlumočením „živého řečníka“ a projevu z nahrávky? V čem?</a:t>
            </a:r>
          </a:p>
          <a:p>
            <a:pPr marL="266700" indent="-266700">
              <a:buFont typeface="Arial" panose="020B0604020202020204" pitchFamily="34" charset="0"/>
              <a:buChar char="•"/>
            </a:pPr>
            <a:r>
              <a:rPr lang="cs-CZ" sz="3200" dirty="0" smtClean="0"/>
              <a:t>Co bylo na projevu tlumočnicky nejtěžší?</a:t>
            </a:r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53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J: </a:t>
            </a:r>
            <a:r>
              <a:rPr lang="cs-CZ" dirty="0" err="1" smtClean="0"/>
              <a:t>jan</a:t>
            </a:r>
            <a:r>
              <a:rPr lang="cs-CZ" dirty="0" smtClean="0"/>
              <a:t> </a:t>
            </a:r>
            <a:r>
              <a:rPr lang="cs-CZ" dirty="0" err="1" smtClean="0"/>
              <a:t>řežáb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170253"/>
            <a:ext cx="9720071" cy="4323144"/>
          </a:xfrm>
        </p:spPr>
        <p:txBody>
          <a:bodyPr/>
          <a:lstStyle/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konkrétní příklady</a:t>
            </a:r>
          </a:p>
          <a:p>
            <a:pPr marL="173038" indent="-173038">
              <a:buFont typeface="Arial" panose="020B0604020202020204" pitchFamily="34" charset="0"/>
              <a:buChar char="•"/>
            </a:pPr>
            <a:r>
              <a:rPr lang="cs-CZ" sz="2800" dirty="0" smtClean="0"/>
              <a:t>hezká čeština</a:t>
            </a:r>
            <a:r>
              <a:rPr lang="cs-CZ" sz="2800" dirty="0" smtClean="0"/>
              <a:t> </a:t>
            </a:r>
            <a:endParaRPr lang="cs-CZ" sz="28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sz="2400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 smtClean="0"/>
          </a:p>
          <a:p>
            <a:pPr marL="176213" indent="-176213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02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CBEB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68572" y="2755469"/>
            <a:ext cx="4436936" cy="1499616"/>
          </a:xfrm>
        </p:spPr>
        <p:txBody>
          <a:bodyPr>
            <a:normAutofit/>
          </a:bodyPr>
          <a:lstStyle/>
          <a:p>
            <a:pPr algn="ctr"/>
            <a:r>
              <a:rPr lang="cs-CZ" sz="11500" dirty="0" err="1" smtClean="0">
                <a:solidFill>
                  <a:schemeClr val="bg1"/>
                </a:solidFill>
              </a:rPr>
              <a:t>wrap</a:t>
            </a:r>
            <a:r>
              <a:rPr lang="cs-CZ" sz="11500" dirty="0" smtClean="0">
                <a:solidFill>
                  <a:schemeClr val="bg1"/>
                </a:solidFill>
              </a:rPr>
              <a:t>-up</a:t>
            </a:r>
            <a:endParaRPr lang="cs-CZ" sz="115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40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2113</TotalTime>
  <Words>138</Words>
  <Application>Microsoft Office PowerPoint</Application>
  <PresentationFormat>Širokoúhlá obrazovka</PresentationFormat>
  <Paragraphs>35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Tw Cen MT</vt:lpstr>
      <vt:lpstr>Tw Cen MT Condensed</vt:lpstr>
      <vt:lpstr>Wingdings 3</vt:lpstr>
      <vt:lpstr>Integrál</vt:lpstr>
      <vt:lpstr>STII</vt:lpstr>
      <vt:lpstr>DÚ – kondenzovanější řešení v Aj</vt:lpstr>
      <vt:lpstr>ČJ: turecko-kurdské vztahy</vt:lpstr>
      <vt:lpstr>ČJ: turecko-kurdské vztahy</vt:lpstr>
      <vt:lpstr>ČJ: turecko-kurdské vztahy – debriefing</vt:lpstr>
      <vt:lpstr>ČJ: smrt Abú Bakr Bagdádího</vt:lpstr>
      <vt:lpstr>ČJ: smrt Abú Bakr Bagdádího – debriefing</vt:lpstr>
      <vt:lpstr>AJ: jan řežáb</vt:lpstr>
      <vt:lpstr>wrap-up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Ešnerová</dc:creator>
  <cp:lastModifiedBy>Kateřina Ešnerová</cp:lastModifiedBy>
  <cp:revision>87</cp:revision>
  <dcterms:created xsi:type="dcterms:W3CDTF">2019-03-09T16:29:07Z</dcterms:created>
  <dcterms:modified xsi:type="dcterms:W3CDTF">2019-11-04T07:35:58Z</dcterms:modified>
</cp:coreProperties>
</file>