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4" r:id="rId5"/>
    <p:sldId id="275" r:id="rId6"/>
    <p:sldId id="258" r:id="rId7"/>
    <p:sldId id="267" r:id="rId8"/>
    <p:sldId id="268" r:id="rId9"/>
    <p:sldId id="269" r:id="rId10"/>
    <p:sldId id="259" r:id="rId11"/>
    <p:sldId id="270" r:id="rId12"/>
    <p:sldId id="271" r:id="rId13"/>
    <p:sldId id="261" r:id="rId14"/>
    <p:sldId id="265" r:id="rId15"/>
    <p:sldId id="266" r:id="rId16"/>
    <p:sldId id="273" r:id="rId17"/>
    <p:sldId id="272" r:id="rId18"/>
  </p:sldIdLst>
  <p:sldSz cx="12192000" cy="6858000"/>
  <p:notesSz cx="6858000" cy="9144000"/>
  <p:custDataLst>
    <p:tags r:id="rId19"/>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02047BCD-87EC-4D2F-8B37-AA82B3F9362F}" type="datetimeFigureOut">
              <a:rPr lang="cs-CZ" smtClean="0"/>
              <a:t>05.05.2025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5880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047BCD-87EC-4D2F-8B37-AA82B3F9362F}" type="datetimeFigureOut">
              <a:rPr lang="cs-CZ" smtClean="0"/>
              <a:t>05.05.2025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409066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047BCD-87EC-4D2F-8B37-AA82B3F9362F}" type="datetimeFigureOut">
              <a:rPr lang="cs-CZ" smtClean="0"/>
              <a:t>05.05.2025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183783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047BCD-87EC-4D2F-8B37-AA82B3F9362F}" type="datetimeFigureOut">
              <a:rPr lang="cs-CZ" smtClean="0"/>
              <a:t>05.05.2025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1596133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02047BCD-87EC-4D2F-8B37-AA82B3F9362F}" type="datetimeFigureOut">
              <a:rPr lang="cs-CZ" smtClean="0"/>
              <a:t>05.05.2025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55389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2047BCD-87EC-4D2F-8B37-AA82B3F9362F}" type="datetimeFigureOut">
              <a:rPr lang="cs-CZ" smtClean="0"/>
              <a:t>05.05.2025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2309507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2047BCD-87EC-4D2F-8B37-AA82B3F9362F}" type="datetimeFigureOut">
              <a:rPr lang="cs-CZ" smtClean="0"/>
              <a:t>05.05.2025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296997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2047BCD-87EC-4D2F-8B37-AA82B3F9362F}" type="datetimeFigureOut">
              <a:rPr lang="cs-CZ" smtClean="0"/>
              <a:t>05.05.2025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8085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047BCD-87EC-4D2F-8B37-AA82B3F9362F}" type="datetimeFigureOut">
              <a:rPr lang="cs-CZ" smtClean="0"/>
              <a:t>05.05.2025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77708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02047BCD-87EC-4D2F-8B37-AA82B3F9362F}" type="datetimeFigureOut">
              <a:rPr lang="cs-CZ" smtClean="0"/>
              <a:t>05.05.2025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1962650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02047BCD-87EC-4D2F-8B37-AA82B3F9362F}" type="datetimeFigureOut">
              <a:rPr lang="cs-CZ" smtClean="0"/>
              <a:t>05.05.2025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60D846D-D848-409A-855E-EA78C4E2EA20}" type="slidenum">
              <a:rPr lang="cs-CZ" smtClean="0"/>
              <a:t>‹#›</a:t>
            </a:fld>
            <a:endParaRPr lang="cs-CZ"/>
          </a:p>
        </p:txBody>
      </p:sp>
    </p:spTree>
    <p:extLst>
      <p:ext uri="{BB962C8B-B14F-4D97-AF65-F5344CB8AC3E}">
        <p14:creationId xmlns:p14="http://schemas.microsoft.com/office/powerpoint/2010/main" val="292339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47BCD-87EC-4D2F-8B37-AA82B3F9362F}" type="datetimeFigureOut">
              <a:rPr lang="cs-CZ" smtClean="0"/>
              <a:t>05.05.2025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D846D-D848-409A-855E-EA78C4E2EA20}" type="slidenum">
              <a:rPr lang="cs-CZ" smtClean="0"/>
              <a:t>‹#›</a:t>
            </a:fld>
            <a:endParaRPr lang="cs-CZ"/>
          </a:p>
        </p:txBody>
      </p:sp>
    </p:spTree>
    <p:extLst>
      <p:ext uri="{BB962C8B-B14F-4D97-AF65-F5344CB8AC3E}">
        <p14:creationId xmlns:p14="http://schemas.microsoft.com/office/powerpoint/2010/main" val="3822898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Nesnáze autenticity </a:t>
            </a:r>
            <a:br>
              <a:rPr lang="cs-CZ" dirty="0"/>
            </a:br>
            <a:r>
              <a:rPr lang="cs-CZ" dirty="0"/>
              <a:t>(a jiné neduhy moderny)</a:t>
            </a:r>
          </a:p>
        </p:txBody>
      </p:sp>
      <p:sp>
        <p:nvSpPr>
          <p:cNvPr id="3" name="Podnadpis 2"/>
          <p:cNvSpPr>
            <a:spLocks noGrp="1"/>
          </p:cNvSpPr>
          <p:nvPr>
            <p:ph type="subTitle" idx="1"/>
          </p:nvPr>
        </p:nvSpPr>
        <p:spPr/>
        <p:txBody>
          <a:bodyPr/>
          <a:lstStyle/>
          <a:p>
            <a:endParaRPr lang="cs-CZ" dirty="0"/>
          </a:p>
          <a:p>
            <a:r>
              <a:rPr lang="cs-CZ" sz="2800" dirty="0"/>
              <a:t>Ondřej Švec</a:t>
            </a:r>
          </a:p>
        </p:txBody>
      </p:sp>
    </p:spTree>
    <p:custDataLst>
      <p:tags r:id="rId1"/>
    </p:custDataLst>
    <p:extLst>
      <p:ext uri="{BB962C8B-B14F-4D97-AF65-F5344CB8AC3E}">
        <p14:creationId xmlns:p14="http://schemas.microsoft.com/office/powerpoint/2010/main" val="4120758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Svoboda</a:t>
            </a:r>
          </a:p>
        </p:txBody>
      </p:sp>
      <p:sp>
        <p:nvSpPr>
          <p:cNvPr id="3" name="Zástupný symbol pro obsah 2"/>
          <p:cNvSpPr>
            <a:spLocks noGrp="1"/>
          </p:cNvSpPr>
          <p:nvPr>
            <p:ph idx="1"/>
          </p:nvPr>
        </p:nvSpPr>
        <p:spPr/>
        <p:txBody>
          <a:bodyPr/>
          <a:lstStyle/>
          <a:p>
            <a:r>
              <a:rPr lang="cs-CZ" dirty="0"/>
              <a:t>“Rozumný člověk je svobodnější ve společenství [</a:t>
            </a:r>
            <a:r>
              <a:rPr lang="cs-CZ" i="1" dirty="0" err="1"/>
              <a:t>civitas</a:t>
            </a:r>
            <a:r>
              <a:rPr lang="cs-CZ" dirty="0"/>
              <a:t>], kde žije podle společného zákona, než o samotě, kde poslouchá jen sebe sama.”</a:t>
            </a:r>
          </a:p>
          <a:p>
            <a:pPr marL="0" indent="0">
              <a:buNone/>
            </a:pPr>
            <a:r>
              <a:rPr lang="cs-CZ" dirty="0"/>
              <a:t>				(Spinoza, </a:t>
            </a:r>
            <a:r>
              <a:rPr lang="cs-CZ" i="1" dirty="0"/>
              <a:t>Etika</a:t>
            </a:r>
            <a:r>
              <a:rPr lang="cs-CZ" dirty="0"/>
              <a:t>, část V)</a:t>
            </a:r>
          </a:p>
          <a:p>
            <a:pPr marL="0" indent="0">
              <a:buNone/>
            </a:pPr>
            <a:endParaRPr lang="cs-CZ" dirty="0"/>
          </a:p>
          <a:p>
            <a:pPr marL="0" indent="0">
              <a:buNone/>
            </a:pPr>
            <a:r>
              <a:rPr lang="cs-CZ" dirty="0"/>
              <a:t>Oproti často opakovanému a ve svých důsledcích zhoubnému klišé, podle nějž má svoboda končí tam, kde začíná svoboda druhého. </a:t>
            </a:r>
          </a:p>
          <a:p>
            <a:endParaRPr lang="cs-CZ" dirty="0"/>
          </a:p>
        </p:txBody>
      </p:sp>
    </p:spTree>
    <p:custDataLst>
      <p:tags r:id="rId1"/>
    </p:custDataLst>
    <p:extLst>
      <p:ext uri="{BB962C8B-B14F-4D97-AF65-F5344CB8AC3E}">
        <p14:creationId xmlns:p14="http://schemas.microsoft.com/office/powerpoint/2010/main" val="799768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502022"/>
            <a:ext cx="12181891" cy="5513575"/>
          </a:xfrm>
        </p:spPr>
      </p:pic>
    </p:spTree>
    <p:custDataLst>
      <p:tags r:id="rId1"/>
    </p:custDataLst>
    <p:extLst>
      <p:ext uri="{BB962C8B-B14F-4D97-AF65-F5344CB8AC3E}">
        <p14:creationId xmlns:p14="http://schemas.microsoft.com/office/powerpoint/2010/main" val="460965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Implicitní varování obsažené ve Faustovi</a:t>
            </a:r>
          </a:p>
        </p:txBody>
      </p:sp>
      <p:sp>
        <p:nvSpPr>
          <p:cNvPr id="3" name="Zástupný symbol pro obsah 2"/>
          <p:cNvSpPr>
            <a:spLocks noGrp="1"/>
          </p:cNvSpPr>
          <p:nvPr>
            <p:ph idx="1"/>
          </p:nvPr>
        </p:nvSpPr>
        <p:spPr/>
        <p:txBody>
          <a:bodyPr/>
          <a:lstStyle/>
          <a:p>
            <a:pPr marL="0" indent="0">
              <a:buNone/>
            </a:pPr>
            <a:r>
              <a:rPr lang="cs-CZ" dirty="0"/>
              <a:t>„Kdo zaznamenává pouze Faustův monolog a nevnímá zvuk kopajících hrobařů a nevidí kouř ze spáleniště, propadá omylu.“ </a:t>
            </a:r>
          </a:p>
          <a:p>
            <a:pPr marL="0" indent="0">
              <a:buNone/>
            </a:pPr>
            <a:endParaRPr lang="cs-CZ" dirty="0"/>
          </a:p>
          <a:p>
            <a:pPr marL="0" indent="0">
              <a:buNone/>
            </a:pPr>
            <a:r>
              <a:rPr lang="cs-CZ" dirty="0"/>
              <a:t>„Lidé jsou odsouzeni k tomu, že se nemohou zastavit a pozastavit, nechtějí-li zůstat pozadu a skončit mezi poraženými a vyvrženými, mezi těmi, kteří nestačí tempu doby a nejsou schopni držet krok s akcelerací vývoje.“  </a:t>
            </a:r>
          </a:p>
          <a:p>
            <a:pPr marL="0" indent="0">
              <a:buNone/>
            </a:pPr>
            <a:endParaRPr lang="cs-CZ" dirty="0"/>
          </a:p>
          <a:p>
            <a:pPr marL="0" indent="0" algn="r">
              <a:buNone/>
            </a:pPr>
            <a:r>
              <a:rPr lang="cs-CZ" dirty="0"/>
              <a:t>Karel Kosík, </a:t>
            </a:r>
            <a:r>
              <a:rPr lang="cs-CZ" i="1" dirty="0"/>
              <a:t>Předpotopní úvahy</a:t>
            </a:r>
            <a:r>
              <a:rPr lang="cs-CZ" dirty="0"/>
              <a:t>, </a:t>
            </a:r>
            <a:r>
              <a:rPr lang="cs-CZ" dirty="0" err="1"/>
              <a:t>Torst</a:t>
            </a:r>
            <a:r>
              <a:rPr lang="cs-CZ" dirty="0"/>
              <a:t>, Praha, 1997, s. 96.</a:t>
            </a:r>
          </a:p>
        </p:txBody>
      </p:sp>
    </p:spTree>
    <p:custDataLst>
      <p:tags r:id="rId1"/>
    </p:custDataLst>
    <p:extLst>
      <p:ext uri="{BB962C8B-B14F-4D97-AF65-F5344CB8AC3E}">
        <p14:creationId xmlns:p14="http://schemas.microsoft.com/office/powerpoint/2010/main" val="2617427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i="1" dirty="0" err="1"/>
              <a:t>Das</a:t>
            </a:r>
            <a:r>
              <a:rPr lang="cs-CZ" i="1" dirty="0"/>
              <a:t> Man</a:t>
            </a:r>
          </a:p>
        </p:txBody>
      </p:sp>
      <p:sp>
        <p:nvSpPr>
          <p:cNvPr id="3" name="Zástupný symbol pro obsah 2"/>
          <p:cNvSpPr>
            <a:spLocks noGrp="1"/>
          </p:cNvSpPr>
          <p:nvPr>
            <p:ph idx="1"/>
          </p:nvPr>
        </p:nvSpPr>
        <p:spPr/>
        <p:txBody>
          <a:bodyPr>
            <a:normAutofit fontScale="92500" lnSpcReduction="10000"/>
          </a:bodyPr>
          <a:lstStyle/>
          <a:p>
            <a:r>
              <a:rPr lang="cs-CZ" dirty="0"/>
              <a:t>Spolu-bytí (</a:t>
            </a:r>
            <a:r>
              <a:rPr lang="cs-CZ" i="1" dirty="0" err="1"/>
              <a:t>Mitsein</a:t>
            </a:r>
            <a:r>
              <a:rPr lang="cs-CZ" dirty="0"/>
              <a:t>): každá činnost je standardizována společenskou praxí a její normami.</a:t>
            </a:r>
          </a:p>
          <a:p>
            <a:endParaRPr lang="cs-CZ" dirty="0"/>
          </a:p>
          <a:p>
            <a:r>
              <a:rPr lang="cs-CZ" dirty="0"/>
              <a:t>Většinou nejsme individualitami, jako spíše účastníky toho, co </a:t>
            </a:r>
            <a:r>
              <a:rPr lang="cs-CZ"/>
              <a:t>Heidegger nazývá </a:t>
            </a:r>
            <a:r>
              <a:rPr lang="cs-CZ" dirty="0"/>
              <a:t>„veřejností“ (</a:t>
            </a:r>
            <a:r>
              <a:rPr lang="cs-CZ" i="1" dirty="0" err="1"/>
              <a:t>das</a:t>
            </a:r>
            <a:r>
              <a:rPr lang="cs-CZ" i="1" dirty="0"/>
              <a:t> Man </a:t>
            </a:r>
            <a:r>
              <a:rPr lang="cs-CZ" dirty="0"/>
              <a:t>= neurčité „ono se“) </a:t>
            </a:r>
          </a:p>
          <a:p>
            <a:endParaRPr lang="cs-CZ" i="1" dirty="0"/>
          </a:p>
          <a:p>
            <a:pPr marL="0" indent="0">
              <a:buNone/>
            </a:pPr>
            <a:r>
              <a:rPr lang="cs-CZ" dirty="0"/>
              <a:t>„Líbí se nám a baví nás to, co se líbí; čteme, sledujeme a posuzujeme literaturu a umění, jak se čte a jak se posuzuje; ale také se z „davu“ stahujeme, jak se  to obvykle dělá; shledáváme pohoršujícím, co se obvykle takovým shledává.“ </a:t>
            </a:r>
          </a:p>
          <a:p>
            <a:pPr marL="0" indent="0">
              <a:buNone/>
            </a:pPr>
            <a:r>
              <a:rPr lang="cs-CZ" dirty="0"/>
              <a:t>(M. Heidegger, </a:t>
            </a:r>
            <a:r>
              <a:rPr lang="cs-CZ" i="1" dirty="0"/>
              <a:t>Bytí a čas</a:t>
            </a:r>
            <a:r>
              <a:rPr lang="cs-CZ" dirty="0"/>
              <a:t>, §27. str. 152-153)</a:t>
            </a:r>
            <a:endParaRPr lang="cs-CZ" i="1" dirty="0"/>
          </a:p>
          <a:p>
            <a:endParaRPr lang="cs-CZ" dirty="0"/>
          </a:p>
        </p:txBody>
      </p:sp>
    </p:spTree>
    <p:custDataLst>
      <p:tags r:id="rId1"/>
    </p:custDataLst>
    <p:extLst>
      <p:ext uri="{BB962C8B-B14F-4D97-AF65-F5344CB8AC3E}">
        <p14:creationId xmlns:p14="http://schemas.microsoft.com/office/powerpoint/2010/main" val="1804429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Diktát veřejnosti </a:t>
            </a:r>
          </a:p>
        </p:txBody>
      </p:sp>
      <p:sp>
        <p:nvSpPr>
          <p:cNvPr id="3" name="Zástupný symbol pro obsah 2"/>
          <p:cNvSpPr>
            <a:spLocks noGrp="1"/>
          </p:cNvSpPr>
          <p:nvPr>
            <p:ph idx="1"/>
          </p:nvPr>
        </p:nvSpPr>
        <p:spPr/>
        <p:txBody>
          <a:bodyPr>
            <a:normAutofit fontScale="92500" lnSpcReduction="10000"/>
          </a:bodyPr>
          <a:lstStyle/>
          <a:p>
            <a:r>
              <a:rPr lang="cs-CZ" dirty="0"/>
              <a:t>Buďto smazává rozdíly; nebo je naopak využívá pro ve smyslu starání se o „rozdíl mezi mnou a druhými“, např. o to, jak druhé předhonit.</a:t>
            </a:r>
          </a:p>
          <a:p>
            <a:r>
              <a:rPr lang="cs-CZ" dirty="0"/>
              <a:t>potlačuje veškeré výjimky, případně si je osvojí (srov. komercializace odlišností a subkultur)</a:t>
            </a:r>
          </a:p>
          <a:p>
            <a:r>
              <a:rPr lang="cs-CZ" dirty="0"/>
              <a:t>předepisuje způsob bytí jedince co do životních cílů i cest, jak jich dosáhnout</a:t>
            </a:r>
          </a:p>
          <a:p>
            <a:r>
              <a:rPr lang="cs-CZ" dirty="0"/>
              <a:t>udržuje v </a:t>
            </a:r>
            <a:r>
              <a:rPr lang="cs-CZ" i="1" dirty="0"/>
              <a:t>řečech</a:t>
            </a:r>
            <a:r>
              <a:rPr lang="cs-CZ" dirty="0"/>
              <a:t> průměrné porozumění věcem</a:t>
            </a:r>
          </a:p>
          <a:p>
            <a:r>
              <a:rPr lang="cs-CZ" dirty="0"/>
              <a:t>za veřejný výklad nikdo neručí; je autoritativní právě v důsledku toho, že se na něm všichni podílíme opakováním již řečeného </a:t>
            </a:r>
          </a:p>
          <a:p>
            <a:r>
              <a:rPr lang="cs-CZ" dirty="0"/>
              <a:t>neautentické přežívání v modu „ono se“ zároveň odlehčuje břímě znepokojujícího úkolu, jak být sebou.</a:t>
            </a:r>
          </a:p>
          <a:p>
            <a:endParaRPr lang="cs-CZ" dirty="0"/>
          </a:p>
        </p:txBody>
      </p:sp>
    </p:spTree>
    <p:custDataLst>
      <p:tags r:id="rId1"/>
    </p:custDataLst>
    <p:extLst>
      <p:ext uri="{BB962C8B-B14F-4D97-AF65-F5344CB8AC3E}">
        <p14:creationId xmlns:p14="http://schemas.microsoft.com/office/powerpoint/2010/main" val="2061369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Úzkost a „bytí sebou“</a:t>
            </a:r>
          </a:p>
        </p:txBody>
      </p:sp>
      <p:sp>
        <p:nvSpPr>
          <p:cNvPr id="3" name="Zástupný symbol pro obsah 2"/>
          <p:cNvSpPr>
            <a:spLocks noGrp="1"/>
          </p:cNvSpPr>
          <p:nvPr>
            <p:ph idx="1"/>
          </p:nvPr>
        </p:nvSpPr>
        <p:spPr/>
        <p:txBody>
          <a:bodyPr>
            <a:normAutofit fontScale="92500" lnSpcReduction="10000"/>
          </a:bodyPr>
          <a:lstStyle/>
          <a:p>
            <a:r>
              <a:rPr lang="cs-CZ" dirty="0"/>
              <a:t>je specifickým naladěním, které nám odkrývá naše bytí-ve-světě jako celek</a:t>
            </a:r>
          </a:p>
          <a:p>
            <a:r>
              <a:rPr lang="cs-CZ" dirty="0"/>
              <a:t>vytrhává lidskou bytost z jejího každodenního pohroužení do dílčích činností, jejichž samotná smysluplnost se stává otázkou</a:t>
            </a:r>
          </a:p>
          <a:p>
            <a:r>
              <a:rPr lang="cs-CZ" dirty="0"/>
              <a:t>osamocuje, dává utichnout „řečem“</a:t>
            </a:r>
          </a:p>
          <a:p>
            <a:r>
              <a:rPr lang="cs-CZ" dirty="0"/>
              <a:t>vede k tomu, abych pochopil vlastní životní formu v její nesamozřejmosti, a převzal tak za ni zodpovědnost</a:t>
            </a:r>
          </a:p>
          <a:p>
            <a:r>
              <a:rPr lang="cs-CZ" dirty="0"/>
              <a:t>otevírá cestu k „vlastnímu modu existence“, spočívajícímu ve výslovném sebe-uchopení</a:t>
            </a:r>
          </a:p>
          <a:p>
            <a:r>
              <a:rPr lang="cs-CZ" dirty="0"/>
              <a:t>konfrontace s vlastní konečností umožňuje pochopit nezastupitelnost vlastní existence, jejíž směřování nelze odůvodnit žádným odkazem na platné společenské normy</a:t>
            </a:r>
          </a:p>
          <a:p>
            <a:endParaRPr lang="cs-CZ" dirty="0"/>
          </a:p>
        </p:txBody>
      </p:sp>
    </p:spTree>
    <p:custDataLst>
      <p:tags r:id="rId1"/>
    </p:custDataLst>
    <p:extLst>
      <p:ext uri="{BB962C8B-B14F-4D97-AF65-F5344CB8AC3E}">
        <p14:creationId xmlns:p14="http://schemas.microsoft.com/office/powerpoint/2010/main" val="1734649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FFA7D1-43B3-FD4D-AB38-98C2BF7CF381}"/>
              </a:ext>
            </a:extLst>
          </p:cNvPr>
          <p:cNvSpPr>
            <a:spLocks noGrp="1"/>
          </p:cNvSpPr>
          <p:nvPr>
            <p:ph type="title"/>
          </p:nvPr>
        </p:nvSpPr>
        <p:spPr/>
        <p:txBody>
          <a:bodyPr/>
          <a:lstStyle/>
          <a:p>
            <a:pPr algn="ctr"/>
            <a:r>
              <a:rPr lang="cs-CZ" dirty="0"/>
              <a:t>Smrt Ivana Iljiče</a:t>
            </a:r>
          </a:p>
        </p:txBody>
      </p:sp>
      <p:sp>
        <p:nvSpPr>
          <p:cNvPr id="3" name="Zástupný obsah 2">
            <a:extLst>
              <a:ext uri="{FF2B5EF4-FFF2-40B4-BE49-F238E27FC236}">
                <a16:creationId xmlns:a16="http://schemas.microsoft.com/office/drawing/2014/main" id="{ECC65BEC-F26E-839B-84D0-5C12154031C6}"/>
              </a:ext>
            </a:extLst>
          </p:cNvPr>
          <p:cNvSpPr>
            <a:spLocks noGrp="1"/>
          </p:cNvSpPr>
          <p:nvPr>
            <p:ph idx="1"/>
          </p:nvPr>
        </p:nvSpPr>
        <p:spPr/>
        <p:txBody>
          <a:bodyPr/>
          <a:lstStyle/>
          <a:p>
            <a:pPr>
              <a:lnSpc>
                <a:spcPct val="107000"/>
              </a:lnSpc>
              <a:spcAft>
                <a:spcPts val="800"/>
              </a:spcAft>
            </a:pPr>
            <a:r>
              <a:rPr lang="cs-CZ" sz="2400" dirty="0">
                <a:effectLst/>
                <a:latin typeface="Calibri" panose="020F0502020204030204" pitchFamily="34" charset="0"/>
                <a:ea typeface="Calibri" panose="020F0502020204030204" pitchFamily="34" charset="0"/>
                <a:cs typeface="Times New Roman" panose="02020603050405020304" pitchFamily="18" charset="0"/>
              </a:rPr>
              <a:t>„S ubíhajícím časem bylo hezkého čím dál méně. Ženitba... nenadálé zklamání, pach z ženiných úst, přecitlivělost, přetvářka... K tomu nezáživná služba, shánění peněz, a tak to šlo rok, dva, deset, dvacet – pořád dokola. Život byl čím dál nezáživnější. Krok za krokem Ivan Iljič upadal, ačkoli se sám domníval, že jde nahoru. Tak to bylo. Podle veřejného mínění el nahoru, ale život mu unikal pod rukama...“, </a:t>
            </a:r>
          </a:p>
          <a:p>
            <a:pPr marL="0" indent="0">
              <a:lnSpc>
                <a:spcPct val="107000"/>
              </a:lnSpc>
              <a:spcAft>
                <a:spcPts val="800"/>
              </a:spcAft>
              <a:buNone/>
            </a:pPr>
            <a:r>
              <a:rPr lang="cs-CZ" sz="2000" dirty="0">
                <a:effectLst/>
                <a:latin typeface="Calibri" panose="020F0502020204030204" pitchFamily="34" charset="0"/>
                <a:ea typeface="Calibri" panose="020F0502020204030204" pitchFamily="34" charset="0"/>
                <a:cs typeface="Times New Roman" panose="02020603050405020304" pitchFamily="18" charset="0"/>
              </a:rPr>
              <a:t>	(Tolstoj, I., </a:t>
            </a:r>
            <a:r>
              <a:rPr lang="cs-CZ" sz="2000" i="1" dirty="0">
                <a:effectLst/>
                <a:latin typeface="Calibri" panose="020F0502020204030204" pitchFamily="34" charset="0"/>
                <a:ea typeface="Calibri" panose="020F0502020204030204" pitchFamily="34" charset="0"/>
                <a:cs typeface="Times New Roman" panose="02020603050405020304" pitchFamily="18" charset="0"/>
              </a:rPr>
              <a:t>Smrt Ivana Iljiče. </a:t>
            </a:r>
            <a:r>
              <a:rPr lang="cs-CZ" sz="2000" dirty="0">
                <a:effectLst/>
                <a:latin typeface="Calibri" panose="020F0502020204030204" pitchFamily="34" charset="0"/>
                <a:ea typeface="Calibri" panose="020F0502020204030204" pitchFamily="34" charset="0"/>
                <a:cs typeface="Times New Roman" panose="02020603050405020304" pitchFamily="18" charset="0"/>
              </a:rPr>
              <a:t>In: týž, </a:t>
            </a:r>
            <a:r>
              <a:rPr lang="cs-CZ" sz="2000" i="1" dirty="0">
                <a:effectLst/>
                <a:latin typeface="Calibri" panose="020F0502020204030204" pitchFamily="34" charset="0"/>
                <a:ea typeface="Calibri" panose="020F0502020204030204" pitchFamily="34" charset="0"/>
                <a:cs typeface="Times New Roman" panose="02020603050405020304" pitchFamily="18" charset="0"/>
              </a:rPr>
              <a:t>Dvě smrti</a:t>
            </a:r>
            <a:r>
              <a:rPr lang="cs-CZ" sz="2000" dirty="0">
                <a:effectLst/>
                <a:latin typeface="Calibri" panose="020F0502020204030204" pitchFamily="34" charset="0"/>
                <a:ea typeface="Calibri" panose="020F0502020204030204" pitchFamily="34" charset="0"/>
                <a:cs typeface="Times New Roman" panose="02020603050405020304" pitchFamily="18" charset="0"/>
              </a:rPr>
              <a:t>, Praha, Havran 2003, s. 143.)</a:t>
            </a:r>
          </a:p>
          <a:p>
            <a:endParaRPr lang="cs-CZ" dirty="0"/>
          </a:p>
        </p:txBody>
      </p:sp>
    </p:spTree>
    <p:custDataLst>
      <p:tags r:id="rId1"/>
    </p:custDataLst>
    <p:extLst>
      <p:ext uri="{BB962C8B-B14F-4D97-AF65-F5344CB8AC3E}">
        <p14:creationId xmlns:p14="http://schemas.microsoft.com/office/powerpoint/2010/main" val="2444590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Autenticita v dialogu</a:t>
            </a:r>
          </a:p>
        </p:txBody>
      </p:sp>
      <p:sp>
        <p:nvSpPr>
          <p:cNvPr id="3" name="Zástupný symbol pro obsah 2"/>
          <p:cNvSpPr>
            <a:spLocks noGrp="1"/>
          </p:cNvSpPr>
          <p:nvPr>
            <p:ph idx="1"/>
          </p:nvPr>
        </p:nvSpPr>
        <p:spPr/>
        <p:txBody>
          <a:bodyPr/>
          <a:lstStyle/>
          <a:p>
            <a:r>
              <a:rPr lang="cs-CZ" dirty="0"/>
              <a:t>Přebírám na sebe závazky za formu života, kterou chápu jako nahodilou: ani ne universální, ani ne přirozenou, ani ne zcela nutnou. </a:t>
            </a:r>
          </a:p>
          <a:p>
            <a:r>
              <a:rPr lang="cs-CZ" dirty="0"/>
              <a:t>Podle těchto norem je mi dáno žít: dokážu se k nim hlásit tak, že jsem schopen je odůvodnit před druhými? </a:t>
            </a:r>
          </a:p>
          <a:p>
            <a:r>
              <a:rPr lang="cs-CZ" dirty="0"/>
              <a:t>Vstupuji do hry na podávání a dožadování důvodů. </a:t>
            </a:r>
          </a:p>
          <a:p>
            <a:r>
              <a:rPr lang="cs-CZ" dirty="0"/>
              <a:t>Jestliže létám každý rok na dovolenou do tramtárie, nepodílím se tím na legitimizaci takového způsobu života, ve kterém je toto normální? </a:t>
            </a:r>
          </a:p>
          <a:p>
            <a:endParaRPr lang="cs-CZ" dirty="0"/>
          </a:p>
        </p:txBody>
      </p:sp>
    </p:spTree>
    <p:custDataLst>
      <p:tags r:id="rId1"/>
    </p:custDataLst>
    <p:extLst>
      <p:ext uri="{BB962C8B-B14F-4D97-AF65-F5344CB8AC3E}">
        <p14:creationId xmlns:p14="http://schemas.microsoft.com/office/powerpoint/2010/main" val="144223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u="sng" dirty="0"/>
              <a:t>Autonomie vs. autenticita</a:t>
            </a:r>
            <a:endParaRPr lang="cs-CZ" dirty="0"/>
          </a:p>
        </p:txBody>
      </p:sp>
      <p:sp>
        <p:nvSpPr>
          <p:cNvPr id="3" name="Zástupný symbol pro obsah 2"/>
          <p:cNvSpPr>
            <a:spLocks noGrp="1"/>
          </p:cNvSpPr>
          <p:nvPr>
            <p:ph idx="1"/>
          </p:nvPr>
        </p:nvSpPr>
        <p:spPr>
          <a:xfrm>
            <a:off x="838200" y="1825624"/>
            <a:ext cx="10515600" cy="5032375"/>
          </a:xfrm>
        </p:spPr>
        <p:txBody>
          <a:bodyPr>
            <a:normAutofit fontScale="77500" lnSpcReduction="20000"/>
          </a:bodyPr>
          <a:lstStyle/>
          <a:p>
            <a:pPr marL="0" indent="0">
              <a:buNone/>
            </a:pPr>
            <a:r>
              <a:rPr lang="cs-CZ" dirty="0"/>
              <a:t>1) v Kantově pojetí vede uplatnění autonomie v praxi k odhalení universálních principů</a:t>
            </a:r>
          </a:p>
          <a:p>
            <a:pPr marL="0" indent="0">
              <a:buNone/>
            </a:pPr>
            <a:r>
              <a:rPr lang="cs-CZ" dirty="0"/>
              <a:t>	</a:t>
            </a:r>
            <a:r>
              <a:rPr lang="cs-CZ" sz="2200" dirty="0"/>
              <a:t>X</a:t>
            </a:r>
          </a:p>
          <a:p>
            <a:pPr marL="0" indent="0">
              <a:buNone/>
            </a:pPr>
            <a:r>
              <a:rPr lang="cs-CZ" dirty="0"/>
              <a:t>    důraz na osobitost a na to, co je v každém z nás singulární (např. u Herdera) </a:t>
            </a:r>
          </a:p>
          <a:p>
            <a:endParaRPr lang="cs-CZ" dirty="0"/>
          </a:p>
          <a:p>
            <a:pPr marL="265113" indent="-265113">
              <a:buNone/>
            </a:pPr>
            <a:r>
              <a:rPr lang="cs-CZ" dirty="0"/>
              <a:t>2)   Rozumová složka musí podle Kanta převládnout nad sklony a citem, má-li se jedinec  rozhodovat autonomně </a:t>
            </a:r>
          </a:p>
          <a:p>
            <a:pPr marL="0" indent="0">
              <a:buNone/>
            </a:pPr>
            <a:r>
              <a:rPr lang="cs-CZ" dirty="0"/>
              <a:t>	</a:t>
            </a:r>
            <a:r>
              <a:rPr lang="cs-CZ" sz="2600" dirty="0"/>
              <a:t>X  </a:t>
            </a:r>
          </a:p>
          <a:p>
            <a:pPr marL="457200" lvl="1" indent="0">
              <a:buNone/>
            </a:pPr>
            <a:r>
              <a:rPr lang="cs-CZ" sz="2800" dirty="0"/>
              <a:t>Pojem autenticity zdůrazňuje, že dobrý i mravný život jedince tkví v harmonickém rozvinutí jeho citů, emocí a vášní. </a:t>
            </a:r>
          </a:p>
          <a:p>
            <a:endParaRPr lang="cs-CZ" dirty="0"/>
          </a:p>
          <a:p>
            <a:pPr marL="265113" indent="-265113">
              <a:buNone/>
            </a:pPr>
            <a:r>
              <a:rPr lang="cs-CZ" dirty="0"/>
              <a:t>3)   Autonomní morálka je „přísnější“, založená na požadavcích a uznání vlastních povinností vůči celku</a:t>
            </a:r>
          </a:p>
          <a:p>
            <a:pPr marL="0" indent="0">
              <a:buNone/>
            </a:pPr>
            <a:r>
              <a:rPr lang="cs-CZ" sz="2600" dirty="0"/>
              <a:t>	X</a:t>
            </a:r>
          </a:p>
          <a:p>
            <a:pPr marL="457200" lvl="1" indent="0">
              <a:buNone/>
            </a:pPr>
            <a:r>
              <a:rPr lang="cs-CZ" sz="2800" dirty="0"/>
              <a:t>Autentický jedinec chce být především věrný sobě samému a dožaduje se vlastních práv na sebeurčení v protikladu s požadavky na konformitu.</a:t>
            </a:r>
          </a:p>
          <a:p>
            <a:pPr marL="0" indent="0">
              <a:buNone/>
            </a:pPr>
            <a:endParaRPr lang="cs-CZ" dirty="0"/>
          </a:p>
        </p:txBody>
      </p:sp>
    </p:spTree>
    <p:custDataLst>
      <p:tags r:id="rId1"/>
    </p:custDataLst>
    <p:extLst>
      <p:ext uri="{BB962C8B-B14F-4D97-AF65-F5344CB8AC3E}">
        <p14:creationId xmlns:p14="http://schemas.microsoft.com/office/powerpoint/2010/main" val="405548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E7F20-E968-03D1-8C06-AA8E6DA8FD69}"/>
              </a:ext>
            </a:extLst>
          </p:cNvPr>
          <p:cNvSpPr>
            <a:spLocks noGrp="1"/>
          </p:cNvSpPr>
          <p:nvPr>
            <p:ph type="title"/>
          </p:nvPr>
        </p:nvSpPr>
        <p:spPr/>
        <p:txBody>
          <a:bodyPr/>
          <a:lstStyle/>
          <a:p>
            <a:r>
              <a:rPr lang="cs-CZ" b="1" dirty="0"/>
              <a:t>Kantův kategorický imperativ ≠ Zlaté pravidlo</a:t>
            </a:r>
            <a:endParaRPr lang="cs-CZ" dirty="0"/>
          </a:p>
        </p:txBody>
      </p:sp>
      <p:sp>
        <p:nvSpPr>
          <p:cNvPr id="3" name="Zástupný obsah 2">
            <a:extLst>
              <a:ext uri="{FF2B5EF4-FFF2-40B4-BE49-F238E27FC236}">
                <a16:creationId xmlns:a16="http://schemas.microsoft.com/office/drawing/2014/main" id="{5838D419-5D8B-E6A3-AEE1-48F35D200F34}"/>
              </a:ext>
            </a:extLst>
          </p:cNvPr>
          <p:cNvSpPr>
            <a:spLocks noGrp="1"/>
          </p:cNvSpPr>
          <p:nvPr>
            <p:ph idx="1"/>
          </p:nvPr>
        </p:nvSpPr>
        <p:spPr/>
        <p:txBody>
          <a:bodyPr>
            <a:normAutofit fontScale="85000" lnSpcReduction="10000"/>
          </a:bodyPr>
          <a:lstStyle/>
          <a:p>
            <a:pPr>
              <a:buNone/>
            </a:pPr>
            <a:r>
              <a:rPr lang="cs-CZ" b="1" dirty="0"/>
              <a:t>1. Rozum vs. sympatie</a:t>
            </a:r>
            <a:endParaRPr lang="cs-CZ" dirty="0"/>
          </a:p>
          <a:p>
            <a:pPr>
              <a:buFont typeface="Arial" panose="020B0604020202020204" pitchFamily="34" charset="0"/>
              <a:buChar char="•"/>
            </a:pPr>
            <a:r>
              <a:rPr lang="cs-CZ" i="1" dirty="0"/>
              <a:t>Zlaté pravidlo:</a:t>
            </a:r>
            <a:r>
              <a:rPr lang="cs-CZ" dirty="0"/>
              <a:t> vychází z pocitu a představy újmy („co bych nechtěl, aby se mi druzí činili“).</a:t>
            </a:r>
          </a:p>
          <a:p>
            <a:pPr>
              <a:buFont typeface="Arial" panose="020B0604020202020204" pitchFamily="34" charset="0"/>
              <a:buChar char="•"/>
            </a:pPr>
            <a:r>
              <a:rPr lang="cs-CZ" i="1" dirty="0"/>
              <a:t>Kant:</a:t>
            </a:r>
            <a:r>
              <a:rPr lang="cs-CZ" dirty="0"/>
              <a:t> opírá se o </a:t>
            </a:r>
            <a:r>
              <a:rPr lang="cs-CZ" b="1" dirty="0"/>
              <a:t>rozumovou univerzalizaci</a:t>
            </a:r>
            <a:r>
              <a:rPr lang="cs-CZ" dirty="0"/>
              <a:t> zásady – „mohlo by tak jednat celé lidstvo?“</a:t>
            </a:r>
          </a:p>
          <a:p>
            <a:pPr>
              <a:buNone/>
            </a:pPr>
            <a:r>
              <a:rPr lang="cs-CZ" b="1" dirty="0"/>
              <a:t>2. Aktivní povinnost vs. pasivní zdrženlivost</a:t>
            </a:r>
            <a:endParaRPr lang="cs-CZ" dirty="0"/>
          </a:p>
          <a:p>
            <a:pPr>
              <a:buFont typeface="Arial" panose="020B0604020202020204" pitchFamily="34" charset="0"/>
              <a:buChar char="•"/>
            </a:pPr>
            <a:r>
              <a:rPr lang="cs-CZ" i="1" dirty="0"/>
              <a:t>Zlaté pravidlo:</a:t>
            </a:r>
            <a:r>
              <a:rPr lang="cs-CZ" dirty="0"/>
              <a:t> říká hlavně, </a:t>
            </a:r>
            <a:r>
              <a:rPr lang="cs-CZ" b="1" dirty="0"/>
              <a:t>co nedělat</a:t>
            </a:r>
            <a:r>
              <a:rPr lang="cs-CZ" dirty="0"/>
              <a:t> (neubližuj).</a:t>
            </a:r>
          </a:p>
          <a:p>
            <a:pPr>
              <a:buFont typeface="Arial" panose="020B0604020202020204" pitchFamily="34" charset="0"/>
              <a:buChar char="•"/>
            </a:pPr>
            <a:r>
              <a:rPr lang="cs-CZ" i="1" dirty="0"/>
              <a:t>Kant:</a:t>
            </a:r>
            <a:r>
              <a:rPr lang="cs-CZ" dirty="0"/>
              <a:t> vyžaduje </a:t>
            </a:r>
            <a:r>
              <a:rPr lang="cs-CZ" b="1" dirty="0"/>
              <a:t>aktivní mravní jednání z povinnosti</a:t>
            </a:r>
            <a:r>
              <a:rPr lang="cs-CZ" dirty="0"/>
              <a:t> (např. pomoci v nouzi).</a:t>
            </a:r>
          </a:p>
          <a:p>
            <a:pPr>
              <a:buNone/>
            </a:pPr>
            <a:r>
              <a:rPr lang="cs-CZ" b="1" dirty="0"/>
              <a:t>3. Úcta k osobě vs. vzájemnost</a:t>
            </a:r>
            <a:endParaRPr lang="cs-CZ" dirty="0"/>
          </a:p>
          <a:p>
            <a:pPr>
              <a:buFont typeface="Arial" panose="020B0604020202020204" pitchFamily="34" charset="0"/>
              <a:buChar char="•"/>
            </a:pPr>
            <a:r>
              <a:rPr lang="cs-CZ" i="1" dirty="0"/>
              <a:t>Zlaté pravidlo:</a:t>
            </a:r>
            <a:r>
              <a:rPr lang="cs-CZ" dirty="0"/>
              <a:t> spoléhá na </a:t>
            </a:r>
            <a:r>
              <a:rPr lang="cs-CZ" b="1" dirty="0"/>
              <a:t>reciprocitu</a:t>
            </a:r>
            <a:r>
              <a:rPr lang="cs-CZ" dirty="0"/>
              <a:t> („jak se do lesa volá...“).</a:t>
            </a:r>
          </a:p>
          <a:p>
            <a:pPr>
              <a:buFont typeface="Arial" panose="020B0604020202020204" pitchFamily="34" charset="0"/>
              <a:buChar char="•"/>
            </a:pPr>
            <a:r>
              <a:rPr lang="cs-CZ" i="1" dirty="0"/>
              <a:t>Kant:</a:t>
            </a:r>
            <a:r>
              <a:rPr lang="cs-CZ" dirty="0"/>
              <a:t> staví na </a:t>
            </a:r>
            <a:r>
              <a:rPr lang="cs-CZ" b="1" dirty="0"/>
              <a:t>bezpodmínečné úctě k osobě jako cíli o sobě</a:t>
            </a:r>
            <a:r>
              <a:rPr lang="cs-CZ" dirty="0"/>
              <a:t>, ne jako prostředku.</a:t>
            </a:r>
          </a:p>
          <a:p>
            <a:endParaRPr lang="cs-CZ" dirty="0"/>
          </a:p>
        </p:txBody>
      </p:sp>
    </p:spTree>
    <p:extLst>
      <p:ext uri="{BB962C8B-B14F-4D97-AF65-F5344CB8AC3E}">
        <p14:creationId xmlns:p14="http://schemas.microsoft.com/office/powerpoint/2010/main" val="4764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pPr algn="ctr"/>
            <a:r>
              <a:rPr lang="en-US" dirty="0"/>
              <a:t>Pravda je v </a:t>
            </a:r>
            <a:r>
              <a:rPr lang="en-US" dirty="0" err="1"/>
              <a:t>nás</a:t>
            </a:r>
            <a:r>
              <a:rPr lang="en-US" dirty="0"/>
              <a:t> </a:t>
            </a:r>
            <a:r>
              <a:rPr lang="en-US" dirty="0" err="1"/>
              <a:t>samých</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0" indent="0">
              <a:buNone/>
            </a:pPr>
            <a:r>
              <a:rPr lang="en-US" dirty="0"/>
              <a:t>“Truth is within ourselves; it takes no rise</a:t>
            </a:r>
          </a:p>
          <a:p>
            <a:pPr marL="0" indent="0">
              <a:buNone/>
            </a:pPr>
            <a:r>
              <a:rPr lang="en-US" dirty="0"/>
              <a:t>From outward things, </a:t>
            </a:r>
            <a:r>
              <a:rPr lang="en-US" dirty="0" err="1"/>
              <a:t>what’er</a:t>
            </a:r>
            <a:r>
              <a:rPr lang="en-US" dirty="0"/>
              <a:t> you may believe.”</a:t>
            </a:r>
          </a:p>
          <a:p>
            <a:pPr marL="0" indent="0">
              <a:buNone/>
            </a:pPr>
            <a:endParaRPr lang="cs-CZ" dirty="0"/>
          </a:p>
          <a:p>
            <a:pPr marL="0" indent="0">
              <a:buNone/>
            </a:pPr>
            <a:r>
              <a:rPr lang="cs-CZ" dirty="0"/>
              <a:t>			</a:t>
            </a:r>
            <a:r>
              <a:rPr lang="en-US" dirty="0"/>
              <a:t>Robert Browning (</a:t>
            </a:r>
            <a:r>
              <a:rPr lang="en-US" i="1" dirty="0"/>
              <a:t>Paracelsus</a:t>
            </a:r>
            <a:r>
              <a:rPr lang="en-US" dirty="0"/>
              <a:t>, 1835)</a:t>
            </a:r>
          </a:p>
          <a:p>
            <a:endParaRPr lang="cs-CZ" dirty="0"/>
          </a:p>
        </p:txBody>
      </p:sp>
    </p:spTree>
    <p:custDataLst>
      <p:tags r:id="rId1"/>
    </p:custDataLst>
    <p:extLst>
      <p:ext uri="{BB962C8B-B14F-4D97-AF65-F5344CB8AC3E}">
        <p14:creationId xmlns:p14="http://schemas.microsoft.com/office/powerpoint/2010/main" val="336402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pPr algn="ctr"/>
            <a:r>
              <a:rPr lang="cs-CZ" dirty="0"/>
              <a:t>Ideál autenticity versus ideál moudrosti</a:t>
            </a:r>
          </a:p>
        </p:txBody>
      </p:sp>
      <p:sp>
        <p:nvSpPr>
          <p:cNvPr id="3" name="Zástupný symbol pro obsah 2"/>
          <p:cNvSpPr>
            <a:spLocks noGrp="1"/>
          </p:cNvSpPr>
          <p:nvPr>
            <p:ph idx="1"/>
          </p:nvPr>
        </p:nvSpPr>
        <p:spPr/>
        <p:txBody>
          <a:bodyPr>
            <a:normAutofit lnSpcReduction="10000"/>
          </a:bodyPr>
          <a:lstStyle/>
          <a:p>
            <a:pPr marL="0" indent="0">
              <a:buNone/>
            </a:pPr>
            <a:r>
              <a:rPr lang="cs-CZ" dirty="0"/>
              <a:t>„Staň se sebou samým!“ </a:t>
            </a:r>
          </a:p>
          <a:p>
            <a:pPr marL="0" indent="0">
              <a:buNone/>
            </a:pPr>
            <a:endParaRPr lang="cs-CZ" dirty="0"/>
          </a:p>
          <a:p>
            <a:pPr marL="0" indent="0">
              <a:buNone/>
            </a:pPr>
            <a:r>
              <a:rPr lang="cs-CZ" dirty="0"/>
              <a:t>versus</a:t>
            </a:r>
          </a:p>
          <a:p>
            <a:pPr hangingPunct="0"/>
            <a:endParaRPr lang="cs-CZ" dirty="0"/>
          </a:p>
          <a:p>
            <a:pPr marL="0" indent="0" hangingPunct="0">
              <a:buNone/>
            </a:pPr>
            <a:r>
              <a:rPr lang="cs-CZ" dirty="0"/>
              <a:t>„Poznej sebe sama!“ </a:t>
            </a:r>
          </a:p>
          <a:p>
            <a:pPr hangingPunct="0"/>
            <a:r>
              <a:rPr lang="cs-CZ" dirty="0"/>
              <a:t>neznamená introspekci, ale spíše: </a:t>
            </a:r>
          </a:p>
          <a:p>
            <a:pPr lvl="1" hangingPunct="0"/>
            <a:r>
              <a:rPr lang="cs-CZ" dirty="0"/>
              <a:t>„poznej vlastní meze, nepovažuje se za Boha, neupadni v </a:t>
            </a:r>
            <a:r>
              <a:rPr lang="cs-CZ" dirty="0" err="1"/>
              <a:t>hybris</a:t>
            </a:r>
            <a:r>
              <a:rPr lang="cs-CZ" dirty="0"/>
              <a:t>, v nabubřelou pýchu“ </a:t>
            </a:r>
          </a:p>
          <a:p>
            <a:pPr lvl="1" hangingPunct="0"/>
            <a:r>
              <a:rPr lang="cs-CZ" dirty="0"/>
              <a:t>„vezmi v potaz to, co jsi, a ne to, co máš; snaž se řídit svou existenci ve jménu ideálu“</a:t>
            </a:r>
          </a:p>
          <a:p>
            <a:endParaRPr lang="cs-CZ" dirty="0"/>
          </a:p>
        </p:txBody>
      </p:sp>
    </p:spTree>
    <p:custDataLst>
      <p:tags r:id="rId1"/>
    </p:custDataLst>
    <p:extLst>
      <p:ext uri="{BB962C8B-B14F-4D97-AF65-F5344CB8AC3E}">
        <p14:creationId xmlns:p14="http://schemas.microsoft.com/office/powerpoint/2010/main" val="3374014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a:t>Tři neduhy moderny dle Charlese </a:t>
            </a:r>
            <a:r>
              <a:rPr lang="cs-CZ" b="1" u="sng" dirty="0" err="1"/>
              <a:t>Taylora</a:t>
            </a:r>
            <a:br>
              <a:rPr lang="cs-CZ" dirty="0"/>
            </a:br>
            <a:endParaRPr lang="cs-CZ" dirty="0"/>
          </a:p>
        </p:txBody>
      </p:sp>
      <p:sp>
        <p:nvSpPr>
          <p:cNvPr id="3" name="Zástupný symbol pro obsah 2"/>
          <p:cNvSpPr>
            <a:spLocks noGrp="1"/>
          </p:cNvSpPr>
          <p:nvPr>
            <p:ph idx="1"/>
          </p:nvPr>
        </p:nvSpPr>
        <p:spPr/>
        <p:txBody>
          <a:bodyPr/>
          <a:lstStyle/>
          <a:p>
            <a:pPr marL="0" indent="0">
              <a:buNone/>
            </a:pPr>
            <a:r>
              <a:rPr lang="cs-CZ" dirty="0"/>
              <a:t>1) individualismus</a:t>
            </a:r>
          </a:p>
          <a:p>
            <a:pPr marL="0" indent="0">
              <a:buNone/>
            </a:pPr>
            <a:r>
              <a:rPr lang="cs-CZ" dirty="0"/>
              <a:t>2) instrumentalismus </a:t>
            </a:r>
          </a:p>
          <a:p>
            <a:pPr marL="0" indent="0">
              <a:buNone/>
            </a:pPr>
            <a:r>
              <a:rPr lang="cs-CZ" dirty="0"/>
              <a:t>3) ztráta svobody v politické rovině.</a:t>
            </a:r>
          </a:p>
          <a:p>
            <a:endParaRPr lang="cs-CZ" dirty="0"/>
          </a:p>
          <a:p>
            <a:endParaRPr lang="cs-CZ" dirty="0"/>
          </a:p>
          <a:p>
            <a:pPr marL="0" indent="0">
              <a:buNone/>
            </a:pPr>
            <a:r>
              <a:rPr lang="cs-CZ" dirty="0"/>
              <a:t>Viz Ch. </a:t>
            </a:r>
            <a:r>
              <a:rPr lang="cs-CZ" dirty="0" err="1"/>
              <a:t>Taylor</a:t>
            </a:r>
            <a:r>
              <a:rPr lang="cs-CZ" dirty="0"/>
              <a:t>: </a:t>
            </a:r>
            <a:r>
              <a:rPr lang="cs-CZ" i="1" dirty="0"/>
              <a:t>The </a:t>
            </a:r>
            <a:r>
              <a:rPr lang="cs-CZ" i="1" dirty="0" err="1"/>
              <a:t>malaise</a:t>
            </a:r>
            <a:r>
              <a:rPr lang="cs-CZ" i="1" dirty="0"/>
              <a:t> of modernity</a:t>
            </a:r>
            <a:r>
              <a:rPr lang="cs-CZ" dirty="0"/>
              <a:t>, Concord, Ontario: </a:t>
            </a:r>
            <a:r>
              <a:rPr lang="cs-CZ" dirty="0" err="1"/>
              <a:t>Anansi</a:t>
            </a:r>
            <a:r>
              <a:rPr lang="cs-CZ" dirty="0"/>
              <a:t>, 1991, česky: </a:t>
            </a:r>
            <a:r>
              <a:rPr lang="cs-CZ" i="1" dirty="0"/>
              <a:t>Etika autenticity</a:t>
            </a:r>
            <a:r>
              <a:rPr lang="cs-CZ" dirty="0"/>
              <a:t>, Filozofia, Praha, 2001</a:t>
            </a:r>
          </a:p>
          <a:p>
            <a:endParaRPr lang="cs-CZ" dirty="0"/>
          </a:p>
        </p:txBody>
      </p:sp>
    </p:spTree>
    <p:custDataLst>
      <p:tags r:id="rId1"/>
    </p:custDataLst>
    <p:extLst>
      <p:ext uri="{BB962C8B-B14F-4D97-AF65-F5344CB8AC3E}">
        <p14:creationId xmlns:p14="http://schemas.microsoft.com/office/powerpoint/2010/main" val="226195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Individualismus</a:t>
            </a:r>
          </a:p>
        </p:txBody>
      </p:sp>
      <p:sp>
        <p:nvSpPr>
          <p:cNvPr id="3" name="Zástupný symbol pro obsah 2"/>
          <p:cNvSpPr>
            <a:spLocks noGrp="1"/>
          </p:cNvSpPr>
          <p:nvPr>
            <p:ph idx="1"/>
          </p:nvPr>
        </p:nvSpPr>
        <p:spPr/>
        <p:txBody>
          <a:bodyPr>
            <a:normAutofit/>
          </a:bodyPr>
          <a:lstStyle/>
          <a:p>
            <a:r>
              <a:rPr lang="cs-CZ" dirty="0"/>
              <a:t>Terčem </a:t>
            </a:r>
            <a:r>
              <a:rPr lang="cs-CZ" dirty="0" err="1"/>
              <a:t>Taylorovy</a:t>
            </a:r>
            <a:r>
              <a:rPr lang="cs-CZ" dirty="0"/>
              <a:t> kritiky je především relativismus, který z individualismu  plyne:</a:t>
            </a:r>
          </a:p>
          <a:p>
            <a:r>
              <a:rPr lang="cs-CZ" dirty="0"/>
              <a:t>Každý má své vlastní „hodnoty“, o kterých se nediskutuje. Hodnoty každého jedince by se měly respektovat, tolerovat.</a:t>
            </a:r>
          </a:p>
          <a:p>
            <a:r>
              <a:rPr lang="cs-CZ" dirty="0"/>
              <a:t>Opomíjí se tak závažné otázky, které jáství přesahují. </a:t>
            </a:r>
          </a:p>
          <a:p>
            <a:r>
              <a:rPr lang="cs-CZ" dirty="0"/>
              <a:t>„Důsledkem je zúžený a zploštělý život.“ (</a:t>
            </a:r>
            <a:r>
              <a:rPr lang="cs-CZ" i="1" dirty="0"/>
              <a:t>Etika autenticity</a:t>
            </a:r>
            <a:r>
              <a:rPr lang="cs-CZ" dirty="0"/>
              <a:t>, s. 20)</a:t>
            </a:r>
          </a:p>
          <a:p>
            <a:endParaRPr lang="cs-CZ" dirty="0"/>
          </a:p>
        </p:txBody>
      </p:sp>
    </p:spTree>
    <p:custDataLst>
      <p:tags r:id="rId1"/>
    </p:custDataLst>
    <p:extLst>
      <p:ext uri="{BB962C8B-B14F-4D97-AF65-F5344CB8AC3E}">
        <p14:creationId xmlns:p14="http://schemas.microsoft.com/office/powerpoint/2010/main" val="3501648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2. Instrumentální racionalita</a:t>
            </a:r>
          </a:p>
        </p:txBody>
      </p:sp>
      <p:sp>
        <p:nvSpPr>
          <p:cNvPr id="3" name="Zástupný symbol pro obsah 2"/>
          <p:cNvSpPr>
            <a:spLocks noGrp="1"/>
          </p:cNvSpPr>
          <p:nvPr>
            <p:ph idx="1"/>
          </p:nvPr>
        </p:nvSpPr>
        <p:spPr/>
        <p:txBody>
          <a:bodyPr>
            <a:normAutofit/>
          </a:bodyPr>
          <a:lstStyle/>
          <a:p>
            <a:r>
              <a:rPr lang="cs-CZ" dirty="0"/>
              <a:t>Svět se stal předmětem matematického kalkulu a instrumentálně technického ovládání. </a:t>
            </a:r>
          </a:p>
          <a:p>
            <a:r>
              <a:rPr lang="cs-CZ" dirty="0"/>
              <a:t>Pozitiva: zajištění materiálních podmínek života a zdravotní péče na nebývalé úrovni. </a:t>
            </a:r>
          </a:p>
          <a:p>
            <a:r>
              <a:rPr lang="cs-CZ" dirty="0"/>
              <a:t>Jednostranné šířením </a:t>
            </a:r>
            <a:r>
              <a:rPr lang="cs-CZ" dirty="0" err="1"/>
              <a:t>kalkulativního</a:t>
            </a:r>
            <a:r>
              <a:rPr lang="cs-CZ" dirty="0"/>
              <a:t> způsobu uvažování: koncentrace na nejefektivnější způsob využití prostředků. </a:t>
            </a:r>
          </a:p>
          <a:p>
            <a:r>
              <a:rPr lang="cs-CZ" dirty="0"/>
              <a:t>Svět: zásobárna energií; Lidé: </a:t>
            </a:r>
            <a:r>
              <a:rPr lang="cs-CZ" dirty="0" err="1"/>
              <a:t>human</a:t>
            </a:r>
            <a:r>
              <a:rPr lang="cs-CZ" dirty="0"/>
              <a:t> </a:t>
            </a:r>
            <a:r>
              <a:rPr lang="cs-CZ" dirty="0" err="1"/>
              <a:t>ressources</a:t>
            </a:r>
            <a:r>
              <a:rPr lang="cs-CZ" dirty="0"/>
              <a:t> </a:t>
            </a:r>
          </a:p>
          <a:p>
            <a:r>
              <a:rPr lang="cs-CZ" dirty="0"/>
              <a:t>Kritický rozum osvícenství -&gt; rozum instrumentální</a:t>
            </a:r>
          </a:p>
        </p:txBody>
      </p:sp>
    </p:spTree>
    <p:custDataLst>
      <p:tags r:id="rId1"/>
    </p:custDataLst>
    <p:extLst>
      <p:ext uri="{BB962C8B-B14F-4D97-AF65-F5344CB8AC3E}">
        <p14:creationId xmlns:p14="http://schemas.microsoft.com/office/powerpoint/2010/main" val="1765501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Omezené pojetí svobody</a:t>
            </a:r>
          </a:p>
        </p:txBody>
      </p:sp>
      <p:sp>
        <p:nvSpPr>
          <p:cNvPr id="3" name="Zástupný symbol pro obsah 2"/>
          <p:cNvSpPr>
            <a:spLocks noGrp="1"/>
          </p:cNvSpPr>
          <p:nvPr>
            <p:ph idx="1"/>
          </p:nvPr>
        </p:nvSpPr>
        <p:spPr/>
        <p:txBody>
          <a:bodyPr>
            <a:normAutofit/>
          </a:bodyPr>
          <a:lstStyle/>
          <a:p>
            <a:r>
              <a:rPr lang="cs-CZ" dirty="0"/>
              <a:t>„Má svoboda končí tam, kde začíná svoboda druhého“ (???)</a:t>
            </a:r>
          </a:p>
          <a:p>
            <a:pPr lvl="0"/>
            <a:r>
              <a:rPr lang="cs-CZ" dirty="0"/>
              <a:t>Obecné normy jsou předmětem diskuse a argumentace – a nakolik se jimi řídím, nejsem nikdy „čistě autonomním“ aktérem</a:t>
            </a:r>
          </a:p>
          <a:p>
            <a:pPr lvl="0"/>
            <a:r>
              <a:rPr lang="cs-CZ" dirty="0"/>
              <a:t>Chápat sebe sama jako součást většího celku, jednat spolu s druhými a s ohledem na sdílené možnosti kolektivního jednání, opírat se přitom o kolektivní, obecné normy, neznamená nutně ztratit vlastní osobnost, ale spíš rozšířit ji za hranice toho, co je mi vlastní. </a:t>
            </a:r>
          </a:p>
          <a:p>
            <a:r>
              <a:rPr lang="cs-CZ" dirty="0"/>
              <a:t>Alexis de Tocqueville : „mírná diktatura“ je důsledek nezájmu o záležitosti, jež přesahují horizont osobního či skupinového prospěchu.</a:t>
            </a:r>
          </a:p>
          <a:p>
            <a:pPr lvl="0"/>
            <a:endParaRPr lang="cs-CZ" dirty="0"/>
          </a:p>
          <a:p>
            <a:endParaRPr lang="cs-CZ" dirty="0"/>
          </a:p>
        </p:txBody>
      </p:sp>
    </p:spTree>
    <p:custDataLst>
      <p:tags r:id="rId1"/>
    </p:custDataLst>
    <p:extLst>
      <p:ext uri="{BB962C8B-B14F-4D97-AF65-F5344CB8AC3E}">
        <p14:creationId xmlns:p14="http://schemas.microsoft.com/office/powerpoint/2010/main" val="302606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10 - Nesnáze autenticity ppt[2023042417034161].mdb"/>
  <p:tag name="ARS_RESPONSE_PERSONNUM" val="100"/>
</p:tagLst>
</file>

<file path=ppt/tags/tag10.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3.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5.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6.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7.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7.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9.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2013</TotalTime>
  <Words>1286</Words>
  <Application>Microsoft Office PowerPoint</Application>
  <PresentationFormat>Širokoúhlá obrazovka</PresentationFormat>
  <Paragraphs>104</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Calibri Light</vt:lpstr>
      <vt:lpstr>Motiv Office</vt:lpstr>
      <vt:lpstr>Nesnáze autenticity  (a jiné neduhy moderny)</vt:lpstr>
      <vt:lpstr>Autonomie vs. autenticita</vt:lpstr>
      <vt:lpstr>Kantův kategorický imperativ ≠ Zlaté pravidlo</vt:lpstr>
      <vt:lpstr>Pravda je v nás samých</vt:lpstr>
      <vt:lpstr>Ideál autenticity versus ideál moudrosti</vt:lpstr>
      <vt:lpstr>Tři neduhy moderny dle Charlese Taylora </vt:lpstr>
      <vt:lpstr>1. Individualismus</vt:lpstr>
      <vt:lpstr>2. Instrumentální racionalita</vt:lpstr>
      <vt:lpstr>3. Omezené pojetí svobody</vt:lpstr>
      <vt:lpstr>3. Svoboda</vt:lpstr>
      <vt:lpstr>Prezentace aplikace PowerPoint</vt:lpstr>
      <vt:lpstr>Implicitní varování obsažené ve Faustovi</vt:lpstr>
      <vt:lpstr>Das Man</vt:lpstr>
      <vt:lpstr>Diktát veřejnosti </vt:lpstr>
      <vt:lpstr>Úzkost a „bytí sebou“</vt:lpstr>
      <vt:lpstr>Smrt Ivana Iljiče</vt:lpstr>
      <vt:lpstr>Autenticita v dialogu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Nesnáze autenticity  (a jiné neduhy moderny)</dc:title>
  <dc:creator>Švec, Ondřej</dc:creator>
  <cp:lastModifiedBy>Švec, Ondřej</cp:lastModifiedBy>
  <cp:revision>23</cp:revision>
  <dcterms:created xsi:type="dcterms:W3CDTF">2019-05-13T15:19:28Z</dcterms:created>
  <dcterms:modified xsi:type="dcterms:W3CDTF">2025-05-06T04:17:55Z</dcterms:modified>
</cp:coreProperties>
</file>