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1" r:id="rId2"/>
    <p:sldId id="265" r:id="rId3"/>
    <p:sldId id="266" r:id="rId4"/>
    <p:sldId id="267" r:id="rId5"/>
    <p:sldId id="268" r:id="rId6"/>
    <p:sldId id="279" r:id="rId7"/>
    <p:sldId id="280" r:id="rId8"/>
    <p:sldId id="281" r:id="rId9"/>
    <p:sldId id="283" r:id="rId10"/>
    <p:sldId id="284" r:id="rId11"/>
    <p:sldId id="286" r:id="rId12"/>
    <p:sldId id="287" r:id="rId13"/>
    <p:sldId id="290" r:id="rId14"/>
    <p:sldId id="292" r:id="rId15"/>
    <p:sldId id="294" r:id="rId16"/>
    <p:sldId id="295" r:id="rId17"/>
    <p:sldId id="296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308" r:id="rId29"/>
    <p:sldId id="309" r:id="rId30"/>
    <p:sldId id="310" r:id="rId31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09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52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1DB5-CA6D-464F-BCF7-7974635511C0}" type="datetimeFigureOut">
              <a:rPr lang="cs-CZ" smtClean="0"/>
              <a:pPr/>
              <a:t>11.5.2020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568A-C108-4BCB-B507-1021E8E1D0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1DB5-CA6D-464F-BCF7-7974635511C0}" type="datetimeFigureOut">
              <a:rPr lang="cs-CZ" smtClean="0"/>
              <a:pPr/>
              <a:t>11.5.2020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568A-C108-4BCB-B507-1021E8E1D0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1DB5-CA6D-464F-BCF7-7974635511C0}" type="datetimeFigureOut">
              <a:rPr lang="cs-CZ" smtClean="0"/>
              <a:pPr/>
              <a:t>11.5.2020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568A-C108-4BCB-B507-1021E8E1D0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1DB5-CA6D-464F-BCF7-7974635511C0}" type="datetimeFigureOut">
              <a:rPr lang="cs-CZ" smtClean="0"/>
              <a:pPr/>
              <a:t>11.5.2020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568A-C108-4BCB-B507-1021E8E1D0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1DB5-CA6D-464F-BCF7-7974635511C0}" type="datetimeFigureOut">
              <a:rPr lang="cs-CZ" smtClean="0"/>
              <a:pPr/>
              <a:t>11.5.2020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568A-C108-4BCB-B507-1021E8E1D0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1DB5-CA6D-464F-BCF7-7974635511C0}" type="datetimeFigureOut">
              <a:rPr lang="cs-CZ" smtClean="0"/>
              <a:pPr/>
              <a:t>11.5.2020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568A-C108-4BCB-B507-1021E8E1D0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1DB5-CA6D-464F-BCF7-7974635511C0}" type="datetimeFigureOut">
              <a:rPr lang="cs-CZ" smtClean="0"/>
              <a:pPr/>
              <a:t>11.5.2020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568A-C108-4BCB-B507-1021E8E1D0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1DB5-CA6D-464F-BCF7-7974635511C0}" type="datetimeFigureOut">
              <a:rPr lang="cs-CZ" smtClean="0"/>
              <a:pPr/>
              <a:t>11.5.2020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568A-C108-4BCB-B507-1021E8E1D0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1DB5-CA6D-464F-BCF7-7974635511C0}" type="datetimeFigureOut">
              <a:rPr lang="cs-CZ" smtClean="0"/>
              <a:pPr/>
              <a:t>11.5.2020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568A-C108-4BCB-B507-1021E8E1D0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1DB5-CA6D-464F-BCF7-7974635511C0}" type="datetimeFigureOut">
              <a:rPr lang="cs-CZ" smtClean="0"/>
              <a:pPr/>
              <a:t>11.5.2020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568A-C108-4BCB-B507-1021E8E1D0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1DB5-CA6D-464F-BCF7-7974635511C0}" type="datetimeFigureOut">
              <a:rPr lang="cs-CZ" smtClean="0"/>
              <a:pPr/>
              <a:t>11.5.2020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568A-C108-4BCB-B507-1021E8E1D0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61DB5-CA6D-464F-BCF7-7974635511C0}" type="datetimeFigureOut">
              <a:rPr lang="cs-CZ" smtClean="0"/>
              <a:pPr/>
              <a:t>11.5.2020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0568A-C108-4BCB-B507-1021E8E1D04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Rozbor básnického textu - pojmy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Rytmus, metrum, zvuková stránka, rým, figury 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/>
              <a:t>halfrijm</a:t>
            </a:r>
            <a:r>
              <a:rPr lang="de-DE" b="1" dirty="0"/>
              <a:t> (</a:t>
            </a:r>
            <a:r>
              <a:rPr lang="de-DE" b="1" dirty="0" err="1"/>
              <a:t>zvukosledy</a:t>
            </a:r>
            <a:r>
              <a:rPr lang="de-DE" b="1" dirty="0"/>
              <a:t>)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 smtClean="0"/>
              <a:t>acconsonantie</a:t>
            </a:r>
            <a:r>
              <a:rPr lang="cs-CZ" b="1" dirty="0" smtClean="0"/>
              <a:t>/konsonance</a:t>
            </a:r>
          </a:p>
          <a:p>
            <a:pPr marL="0" indent="0">
              <a:buNone/>
            </a:pPr>
            <a:r>
              <a:rPr lang="de-DE" dirty="0" err="1" smtClean="0"/>
              <a:t>Boven</a:t>
            </a:r>
            <a:r>
              <a:rPr lang="de-DE" dirty="0" smtClean="0"/>
              <a:t> </a:t>
            </a:r>
            <a:r>
              <a:rPr lang="de-DE" dirty="0"/>
              <a:t>de </a:t>
            </a:r>
            <a:r>
              <a:rPr lang="de-DE" dirty="0" err="1"/>
              <a:t>huizen</a:t>
            </a:r>
            <a:r>
              <a:rPr lang="de-DE" dirty="0"/>
              <a:t> </a:t>
            </a:r>
            <a:r>
              <a:rPr lang="de-DE" dirty="0" err="1"/>
              <a:t>grauwt</a:t>
            </a:r>
            <a:r>
              <a:rPr lang="de-DE" dirty="0"/>
              <a:t> de </a:t>
            </a:r>
            <a:r>
              <a:rPr lang="de-DE" dirty="0" err="1"/>
              <a:t>dageraad</a:t>
            </a:r>
            <a:r>
              <a:rPr lang="de-DE" dirty="0"/>
              <a:t>,</a:t>
            </a:r>
            <a:endParaRPr lang="cs-CZ" dirty="0"/>
          </a:p>
          <a:p>
            <a:pPr marL="0" indent="0">
              <a:buNone/>
            </a:pPr>
            <a:r>
              <a:rPr lang="de-DE" dirty="0" err="1"/>
              <a:t>Een</a:t>
            </a:r>
            <a:r>
              <a:rPr lang="de-DE" dirty="0"/>
              <a:t> </a:t>
            </a:r>
            <a:r>
              <a:rPr lang="de-DE" dirty="0" err="1"/>
              <a:t>groene</a:t>
            </a:r>
            <a:r>
              <a:rPr lang="de-DE" dirty="0"/>
              <a:t> </a:t>
            </a:r>
            <a:r>
              <a:rPr lang="de-DE" dirty="0" err="1"/>
              <a:t>grijns</a:t>
            </a:r>
            <a:r>
              <a:rPr lang="de-DE" dirty="0"/>
              <a:t> van </a:t>
            </a:r>
            <a:r>
              <a:rPr lang="de-DE" dirty="0" err="1"/>
              <a:t>Gods</a:t>
            </a:r>
            <a:r>
              <a:rPr lang="de-DE" dirty="0"/>
              <a:t> </a:t>
            </a:r>
            <a:r>
              <a:rPr lang="de-DE" dirty="0" err="1"/>
              <a:t>gruwlijk</a:t>
            </a:r>
            <a:r>
              <a:rPr lang="de-DE" dirty="0"/>
              <a:t> </a:t>
            </a:r>
            <a:r>
              <a:rPr lang="de-DE" dirty="0" err="1"/>
              <a:t>gezicht</a:t>
            </a:r>
            <a:r>
              <a:rPr lang="de-DE" dirty="0" smtClean="0"/>
              <a:t>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16123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/>
              <a:t>halfrijm</a:t>
            </a:r>
            <a:r>
              <a:rPr lang="de-DE" b="1" dirty="0"/>
              <a:t> (</a:t>
            </a:r>
            <a:r>
              <a:rPr lang="de-DE" b="1" dirty="0" err="1"/>
              <a:t>zvukosledy</a:t>
            </a:r>
            <a:r>
              <a:rPr lang="de-DE" b="1" dirty="0"/>
              <a:t>)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 err="1" smtClean="0"/>
              <a:t>acconsonantie</a:t>
            </a:r>
            <a:r>
              <a:rPr lang="de-DE" b="1" dirty="0" smtClean="0"/>
              <a:t>/</a:t>
            </a:r>
            <a:r>
              <a:rPr lang="de-DE" b="1" dirty="0" err="1" smtClean="0"/>
              <a:t>medeklinkerrijm</a:t>
            </a:r>
            <a:r>
              <a:rPr lang="de-DE" b="1" dirty="0" smtClean="0"/>
              <a:t> </a:t>
            </a:r>
            <a:r>
              <a:rPr lang="de-DE" b="1" dirty="0"/>
              <a:t>(</a:t>
            </a:r>
            <a:r>
              <a:rPr lang="de-DE" b="1" dirty="0" err="1"/>
              <a:t>konsonance</a:t>
            </a:r>
            <a:r>
              <a:rPr lang="de-DE" b="1" dirty="0" smtClean="0"/>
              <a:t>)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Karel Plíhal:</a:t>
            </a:r>
          </a:p>
          <a:p>
            <a:pPr marL="0" indent="0">
              <a:buNone/>
            </a:pPr>
            <a:r>
              <a:rPr lang="cs-CZ" dirty="0" smtClean="0"/>
              <a:t>Ten, kdo tu vosu vylije</a:t>
            </a:r>
          </a:p>
          <a:p>
            <a:pPr marL="0" indent="0">
              <a:buNone/>
            </a:pPr>
            <a:r>
              <a:rPr lang="cs-CZ" dirty="0" smtClean="0"/>
              <a:t>jen co si ta vosa usuší šosy</a:t>
            </a:r>
          </a:p>
        </p:txBody>
      </p:sp>
    </p:spTree>
    <p:extLst>
      <p:ext uri="{BB962C8B-B14F-4D97-AF65-F5344CB8AC3E}">
        <p14:creationId xmlns="" xmlns:p14="http://schemas.microsoft.com/office/powerpoint/2010/main" val="191227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/>
              <a:t>halfrijm</a:t>
            </a:r>
            <a:r>
              <a:rPr lang="de-DE" b="1" dirty="0"/>
              <a:t> (</a:t>
            </a:r>
            <a:r>
              <a:rPr lang="de-DE" b="1" dirty="0" err="1"/>
              <a:t>zvukosledy</a:t>
            </a:r>
            <a:r>
              <a:rPr lang="de-DE" b="1" dirty="0"/>
              <a:t>)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err="1" smtClean="0"/>
              <a:t>alliteratie</a:t>
            </a:r>
            <a:r>
              <a:rPr lang="de-DE" b="1" dirty="0" smtClean="0"/>
              <a:t> (</a:t>
            </a:r>
            <a:r>
              <a:rPr lang="de-DE" b="1" dirty="0" err="1" smtClean="0"/>
              <a:t>aliterace</a:t>
            </a:r>
            <a:r>
              <a:rPr lang="de-DE" b="1" dirty="0" smtClean="0"/>
              <a:t>)</a:t>
            </a:r>
            <a:endParaRPr lang="cs-CZ" dirty="0" smtClean="0"/>
          </a:p>
          <a:p>
            <a:pPr marL="0" indent="0">
              <a:buNone/>
            </a:pPr>
            <a:r>
              <a:rPr lang="de-DE" dirty="0" smtClean="0"/>
              <a:t>De </a:t>
            </a:r>
            <a:r>
              <a:rPr lang="de-DE" dirty="0"/>
              <a:t>stad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stil</a:t>
            </a:r>
            <a:r>
              <a:rPr lang="de-DE" dirty="0"/>
              <a:t>.</a:t>
            </a:r>
            <a:endParaRPr lang="cs-CZ" dirty="0"/>
          </a:p>
          <a:p>
            <a:pPr marL="0" indent="0">
              <a:buNone/>
            </a:pPr>
            <a:r>
              <a:rPr lang="de-DE" dirty="0" err="1"/>
              <a:t>Een</a:t>
            </a:r>
            <a:r>
              <a:rPr lang="de-DE" dirty="0"/>
              <a:t> </a:t>
            </a:r>
            <a:r>
              <a:rPr lang="de-DE" dirty="0" err="1"/>
              <a:t>kat</a:t>
            </a:r>
            <a:r>
              <a:rPr lang="de-DE" dirty="0"/>
              <a:t> </a:t>
            </a:r>
            <a:r>
              <a:rPr lang="de-DE" dirty="0" err="1"/>
              <a:t>rolt</a:t>
            </a:r>
            <a:r>
              <a:rPr lang="de-DE" dirty="0"/>
              <a:t> </a:t>
            </a:r>
            <a:r>
              <a:rPr lang="de-DE" dirty="0" err="1"/>
              <a:t>stijf</a:t>
            </a:r>
            <a:r>
              <a:rPr lang="de-DE" dirty="0"/>
              <a:t> van </a:t>
            </a:r>
            <a:r>
              <a:rPr lang="de-DE" dirty="0" err="1"/>
              <a:t>het</a:t>
            </a:r>
            <a:r>
              <a:rPr lang="de-DE" dirty="0"/>
              <a:t> </a:t>
            </a:r>
            <a:r>
              <a:rPr lang="de-DE" dirty="0" err="1"/>
              <a:t>kozijn</a:t>
            </a:r>
            <a:r>
              <a:rPr lang="de-DE" dirty="0" smtClean="0"/>
              <a:t>.</a:t>
            </a:r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182936795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Rým (het rijm)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gewoon</a:t>
            </a:r>
            <a:r>
              <a:rPr lang="de-DE" dirty="0"/>
              <a:t> </a:t>
            </a:r>
            <a:r>
              <a:rPr lang="de-DE" dirty="0" err="1" smtClean="0"/>
              <a:t>rijm</a:t>
            </a:r>
            <a:r>
              <a:rPr lang="de-DE" dirty="0" smtClean="0"/>
              <a:t>/</a:t>
            </a:r>
            <a:r>
              <a:rPr lang="de-DE" dirty="0" err="1" smtClean="0"/>
              <a:t>volrijm</a:t>
            </a:r>
            <a:endParaRPr lang="cs-CZ" dirty="0" smtClean="0"/>
          </a:p>
          <a:p>
            <a:r>
              <a:rPr lang="de-DE" dirty="0" err="1" smtClean="0"/>
              <a:t>zvuk</a:t>
            </a:r>
            <a:r>
              <a:rPr lang="cs-CZ" dirty="0" smtClean="0"/>
              <a:t>o</a:t>
            </a:r>
            <a:r>
              <a:rPr lang="de-DE" dirty="0" err="1" smtClean="0"/>
              <a:t>vá</a:t>
            </a:r>
            <a:r>
              <a:rPr lang="de-DE" dirty="0" smtClean="0"/>
              <a:t> </a:t>
            </a:r>
            <a:r>
              <a:rPr lang="de-DE" dirty="0" err="1"/>
              <a:t>shoda</a:t>
            </a:r>
            <a:r>
              <a:rPr lang="de-DE" dirty="0"/>
              <a:t> </a:t>
            </a:r>
            <a:r>
              <a:rPr lang="de-DE" dirty="0" err="1"/>
              <a:t>konců</a:t>
            </a:r>
            <a:r>
              <a:rPr lang="de-DE" dirty="0"/>
              <a:t> </a:t>
            </a:r>
            <a:r>
              <a:rPr lang="de-DE" dirty="0" err="1"/>
              <a:t>slov</a:t>
            </a:r>
            <a:r>
              <a:rPr lang="de-DE" dirty="0"/>
              <a:t> na </a:t>
            </a:r>
            <a:r>
              <a:rPr lang="de-DE" dirty="0" err="1"/>
              <a:t>konci</a:t>
            </a:r>
            <a:r>
              <a:rPr lang="de-DE" dirty="0"/>
              <a:t> </a:t>
            </a:r>
            <a:r>
              <a:rPr lang="de-DE" dirty="0" err="1"/>
              <a:t>rytmické</a:t>
            </a:r>
            <a:r>
              <a:rPr lang="de-DE" dirty="0"/>
              <a:t> </a:t>
            </a:r>
            <a:r>
              <a:rPr lang="de-DE" dirty="0" err="1"/>
              <a:t>řady</a:t>
            </a:r>
            <a:r>
              <a:rPr lang="de-DE" dirty="0"/>
              <a:t> (</a:t>
            </a:r>
            <a:r>
              <a:rPr lang="de-DE" dirty="0" err="1"/>
              <a:t>verše</a:t>
            </a:r>
            <a:r>
              <a:rPr lang="de-DE" dirty="0"/>
              <a:t>, </a:t>
            </a:r>
            <a:r>
              <a:rPr lang="de-DE" dirty="0" err="1"/>
              <a:t>poloverše</a:t>
            </a:r>
            <a:r>
              <a:rPr lang="de-DE" dirty="0"/>
              <a:t>, </a:t>
            </a:r>
            <a:r>
              <a:rPr lang="de-DE" dirty="0" err="1"/>
              <a:t>skupiny</a:t>
            </a:r>
            <a:r>
              <a:rPr lang="de-DE" dirty="0"/>
              <a:t> </a:t>
            </a:r>
            <a:r>
              <a:rPr lang="de-DE" dirty="0" err="1"/>
              <a:t>veršů</a:t>
            </a:r>
            <a:r>
              <a:rPr lang="de-DE" dirty="0"/>
              <a:t>) </a:t>
            </a:r>
            <a:r>
              <a:rPr lang="de-DE" dirty="0" err="1"/>
              <a:t>nebo</a:t>
            </a:r>
            <a:r>
              <a:rPr lang="de-DE" dirty="0"/>
              <a:t> </a:t>
            </a:r>
            <a:r>
              <a:rPr lang="de-DE" dirty="0" err="1"/>
              <a:t>syntaktického</a:t>
            </a:r>
            <a:r>
              <a:rPr lang="de-DE" dirty="0"/>
              <a:t> </a:t>
            </a:r>
            <a:r>
              <a:rPr lang="de-DE" dirty="0" err="1"/>
              <a:t>celku</a:t>
            </a:r>
            <a:r>
              <a:rPr lang="de-DE" dirty="0"/>
              <a:t> (</a:t>
            </a:r>
            <a:r>
              <a:rPr lang="de-DE" dirty="0" err="1"/>
              <a:t>rým</a:t>
            </a:r>
            <a:r>
              <a:rPr lang="de-DE" dirty="0"/>
              <a:t> v </a:t>
            </a:r>
            <a:r>
              <a:rPr lang="de-DE" dirty="0" err="1"/>
              <a:t>próze</a:t>
            </a:r>
            <a:r>
              <a:rPr lang="de-DE" dirty="0" smtClean="0"/>
              <a:t>)</a:t>
            </a:r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48209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Rým (het rijm)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gek</a:t>
            </a:r>
            <a:r>
              <a:rPr lang="de-DE" b="1" dirty="0" err="1"/>
              <a:t>ust</a:t>
            </a:r>
            <a:r>
              <a:rPr lang="de-DE" dirty="0"/>
              <a:t> </a:t>
            </a:r>
            <a:r>
              <a:rPr lang="de-DE" dirty="0" smtClean="0"/>
              <a:t>– </a:t>
            </a:r>
            <a:r>
              <a:rPr lang="de-DE" dirty="0" err="1" smtClean="0"/>
              <a:t>bew</a:t>
            </a:r>
            <a:r>
              <a:rPr lang="de-DE" b="1" dirty="0" err="1" smtClean="0"/>
              <a:t>ust</a:t>
            </a:r>
            <a:r>
              <a:rPr lang="cs-CZ" b="1" dirty="0" smtClean="0"/>
              <a:t>: </a:t>
            </a:r>
            <a:r>
              <a:rPr lang="de-DE" b="1" dirty="0" err="1"/>
              <a:t>mužský</a:t>
            </a:r>
            <a:r>
              <a:rPr lang="de-DE" b="1" dirty="0"/>
              <a:t> </a:t>
            </a:r>
            <a:r>
              <a:rPr lang="de-DE" b="1" dirty="0" err="1"/>
              <a:t>rým</a:t>
            </a:r>
            <a:r>
              <a:rPr lang="de-DE" b="1" dirty="0"/>
              <a:t>/</a:t>
            </a:r>
            <a:r>
              <a:rPr lang="de-DE" b="1" dirty="0" err="1"/>
              <a:t>mannelijk</a:t>
            </a:r>
            <a:r>
              <a:rPr lang="de-DE" b="1" dirty="0"/>
              <a:t> </a:t>
            </a:r>
            <a:r>
              <a:rPr lang="de-DE" b="1" dirty="0" err="1"/>
              <a:t>rijm</a:t>
            </a:r>
            <a:endParaRPr lang="cs-CZ" b="1" dirty="0" smtClean="0"/>
          </a:p>
          <a:p>
            <a:r>
              <a:rPr lang="de-DE" dirty="0" err="1"/>
              <a:t>kr</a:t>
            </a:r>
            <a:r>
              <a:rPr lang="de-DE" b="1" dirty="0" err="1"/>
              <a:t>aai</a:t>
            </a:r>
            <a:r>
              <a:rPr lang="de-DE" dirty="0" err="1"/>
              <a:t>en</a:t>
            </a:r>
            <a:r>
              <a:rPr lang="de-DE" dirty="0"/>
              <a:t> – </a:t>
            </a:r>
            <a:r>
              <a:rPr lang="de-DE" dirty="0" err="1"/>
              <a:t>m</a:t>
            </a:r>
            <a:r>
              <a:rPr lang="de-DE" b="1" dirty="0" err="1"/>
              <a:t>aai</a:t>
            </a:r>
            <a:r>
              <a:rPr lang="de-DE" dirty="0" err="1"/>
              <a:t>en</a:t>
            </a:r>
            <a:r>
              <a:rPr lang="de-DE" dirty="0"/>
              <a:t>, verb</a:t>
            </a:r>
            <a:r>
              <a:rPr lang="de-DE" b="1" dirty="0"/>
              <a:t>et</a:t>
            </a:r>
            <a:r>
              <a:rPr lang="de-DE" dirty="0"/>
              <a:t>en – </a:t>
            </a:r>
            <a:r>
              <a:rPr lang="de-DE" dirty="0" err="1"/>
              <a:t>gem</a:t>
            </a:r>
            <a:r>
              <a:rPr lang="de-DE" b="1" dirty="0" err="1"/>
              <a:t>et</a:t>
            </a:r>
            <a:r>
              <a:rPr lang="de-DE" dirty="0" err="1"/>
              <a:t>en</a:t>
            </a:r>
            <a:r>
              <a:rPr lang="de-DE" dirty="0"/>
              <a:t>, </a:t>
            </a:r>
            <a:r>
              <a:rPr lang="de-DE" dirty="0" err="1"/>
              <a:t>gek</a:t>
            </a:r>
            <a:r>
              <a:rPr lang="de-DE" b="1" dirty="0" err="1"/>
              <a:t>ust</a:t>
            </a:r>
            <a:r>
              <a:rPr lang="de-DE" dirty="0" err="1"/>
              <a:t>e</a:t>
            </a:r>
            <a:r>
              <a:rPr lang="de-DE" dirty="0"/>
              <a:t> – </a:t>
            </a:r>
            <a:r>
              <a:rPr lang="de-DE" dirty="0" err="1" smtClean="0"/>
              <a:t>bew</a:t>
            </a:r>
            <a:r>
              <a:rPr lang="de-DE" b="1" dirty="0" err="1" smtClean="0"/>
              <a:t>ust</a:t>
            </a:r>
            <a:r>
              <a:rPr lang="de-DE" dirty="0" err="1" smtClean="0"/>
              <a:t>e</a:t>
            </a:r>
            <a:r>
              <a:rPr lang="cs-CZ" dirty="0" smtClean="0"/>
              <a:t>: </a:t>
            </a:r>
            <a:r>
              <a:rPr lang="de-DE" b="1" dirty="0" err="1"/>
              <a:t>ženský</a:t>
            </a:r>
            <a:r>
              <a:rPr lang="de-DE" b="1" dirty="0"/>
              <a:t> </a:t>
            </a:r>
            <a:r>
              <a:rPr lang="de-DE" b="1" dirty="0" err="1"/>
              <a:t>rým</a:t>
            </a:r>
            <a:r>
              <a:rPr lang="de-DE" b="1" dirty="0"/>
              <a:t> </a:t>
            </a:r>
            <a:r>
              <a:rPr lang="cs-CZ" b="1" dirty="0" smtClean="0"/>
              <a:t>/ </a:t>
            </a:r>
            <a:r>
              <a:rPr lang="de-DE" b="1" dirty="0" err="1" smtClean="0"/>
              <a:t>vrouwelijk</a:t>
            </a:r>
            <a:r>
              <a:rPr lang="de-DE" b="1" dirty="0" smtClean="0"/>
              <a:t> </a:t>
            </a:r>
            <a:r>
              <a:rPr lang="de-DE" b="1" dirty="0" err="1"/>
              <a:t>rijm</a:t>
            </a:r>
            <a:endParaRPr lang="cs-CZ" dirty="0" smtClean="0"/>
          </a:p>
          <a:p>
            <a:r>
              <a:rPr lang="cs-CZ" dirty="0" smtClean="0"/>
              <a:t>f</a:t>
            </a:r>
            <a:r>
              <a:rPr lang="de-DE" b="1" dirty="0" err="1" smtClean="0"/>
              <a:t>eest</a:t>
            </a:r>
            <a:r>
              <a:rPr lang="de-DE" dirty="0" err="1" smtClean="0"/>
              <a:t>elijk</a:t>
            </a:r>
            <a:r>
              <a:rPr lang="de-DE" dirty="0" smtClean="0"/>
              <a:t> </a:t>
            </a:r>
            <a:r>
              <a:rPr lang="de-DE" dirty="0"/>
              <a:t>– </a:t>
            </a:r>
            <a:r>
              <a:rPr lang="de-DE" dirty="0" err="1"/>
              <a:t>m</a:t>
            </a:r>
            <a:r>
              <a:rPr lang="de-DE" b="1" dirty="0" err="1"/>
              <a:t>eest</a:t>
            </a:r>
            <a:r>
              <a:rPr lang="de-DE" dirty="0" err="1"/>
              <a:t>erlijk</a:t>
            </a:r>
            <a:r>
              <a:rPr lang="de-DE" dirty="0"/>
              <a:t>, </a:t>
            </a:r>
            <a:r>
              <a:rPr lang="de-DE" dirty="0" err="1"/>
              <a:t>k</a:t>
            </a:r>
            <a:r>
              <a:rPr lang="de-DE" b="1" dirty="0" err="1"/>
              <a:t>us</a:t>
            </a:r>
            <a:r>
              <a:rPr lang="de-DE" dirty="0" err="1"/>
              <a:t>sende</a:t>
            </a:r>
            <a:r>
              <a:rPr lang="de-DE" dirty="0"/>
              <a:t> – </a:t>
            </a:r>
            <a:r>
              <a:rPr lang="de-DE" dirty="0" err="1" smtClean="0"/>
              <a:t>bl</a:t>
            </a:r>
            <a:r>
              <a:rPr lang="de-DE" b="1" dirty="0" err="1" smtClean="0"/>
              <a:t>us</a:t>
            </a:r>
            <a:r>
              <a:rPr lang="de-DE" dirty="0" err="1" smtClean="0"/>
              <a:t>sende</a:t>
            </a:r>
            <a:r>
              <a:rPr lang="cs-CZ" dirty="0" smtClean="0"/>
              <a:t>: </a:t>
            </a:r>
            <a:r>
              <a:rPr lang="de-DE" b="1" dirty="0" err="1"/>
              <a:t>glijdend</a:t>
            </a:r>
            <a:r>
              <a:rPr lang="de-DE" b="1" dirty="0"/>
              <a:t> </a:t>
            </a:r>
            <a:r>
              <a:rPr lang="de-DE" b="1" dirty="0" err="1"/>
              <a:t>rijm</a:t>
            </a:r>
            <a:r>
              <a:rPr lang="de-DE" b="1" dirty="0"/>
              <a:t>/</a:t>
            </a:r>
            <a:r>
              <a:rPr lang="de-DE" b="1" dirty="0" err="1"/>
              <a:t>daktylský</a:t>
            </a:r>
            <a:r>
              <a:rPr lang="de-DE" b="1" dirty="0"/>
              <a:t> </a:t>
            </a:r>
            <a:r>
              <a:rPr lang="de-DE" b="1" dirty="0" err="1"/>
              <a:t>rým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20222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Rým (het rijm)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err="1"/>
              <a:t>oogrijm</a:t>
            </a:r>
            <a:r>
              <a:rPr lang="de-DE" dirty="0"/>
              <a:t>: </a:t>
            </a:r>
            <a:r>
              <a:rPr lang="de-DE" dirty="0" err="1" smtClean="0"/>
              <a:t>tram</a:t>
            </a:r>
            <a:r>
              <a:rPr lang="de-DE" dirty="0" smtClean="0"/>
              <a:t> </a:t>
            </a:r>
            <a:r>
              <a:rPr lang="de-DE" dirty="0"/>
              <a:t>– </a:t>
            </a:r>
            <a:r>
              <a:rPr lang="de-DE" dirty="0" err="1"/>
              <a:t>vlam</a:t>
            </a:r>
            <a:r>
              <a:rPr lang="de-DE" dirty="0"/>
              <a:t>, </a:t>
            </a:r>
            <a:r>
              <a:rPr lang="de-DE" dirty="0" err="1"/>
              <a:t>ham</a:t>
            </a:r>
            <a:r>
              <a:rPr lang="de-DE" dirty="0"/>
              <a:t> – </a:t>
            </a:r>
            <a:r>
              <a:rPr lang="de-DE" dirty="0" err="1" smtClean="0"/>
              <a:t>jam</a:t>
            </a:r>
            <a:endParaRPr lang="cs-CZ" dirty="0" smtClean="0"/>
          </a:p>
          <a:p>
            <a:r>
              <a:rPr lang="cs-CZ" dirty="0" smtClean="0"/>
              <a:t>gelijk rijm/rijk rijm (epifora):</a:t>
            </a:r>
          </a:p>
          <a:p>
            <a:pPr marL="0" indent="0">
              <a:buNone/>
            </a:pPr>
            <a:r>
              <a:rPr lang="cs-CZ" dirty="0" smtClean="0"/>
              <a:t>Naše staré hodiny/bijí čtyři hodiny.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729722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mtClean="0"/>
              <a:t>Pravidelné rozložení rýmů/</a:t>
            </a:r>
            <a:r>
              <a:rPr lang="cs-CZ" smtClean="0"/>
              <a:t> </a:t>
            </a:r>
            <a:r>
              <a:rPr lang="de-DE" smtClean="0"/>
              <a:t>Gebruikelijke rijmschema’s: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aa bb cc: </a:t>
            </a:r>
            <a:endParaRPr lang="cs-CZ" smtClean="0"/>
          </a:p>
          <a:p>
            <a:r>
              <a:rPr lang="de-DE" smtClean="0"/>
              <a:t>abba: </a:t>
            </a:r>
            <a:endParaRPr lang="cs-CZ" smtClean="0"/>
          </a:p>
          <a:p>
            <a:r>
              <a:rPr lang="de-DE" smtClean="0"/>
              <a:t>abab: </a:t>
            </a:r>
            <a:endParaRPr lang="cs-CZ" smtClean="0"/>
          </a:p>
          <a:p>
            <a:r>
              <a:rPr lang="cs-CZ" smtClean="0"/>
              <a:t>a</a:t>
            </a:r>
            <a:r>
              <a:rPr lang="de-DE" smtClean="0"/>
              <a:t>bxb</a:t>
            </a:r>
            <a:r>
              <a:rPr lang="cs-CZ" smtClean="0"/>
              <a:t>: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62833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/>
              <a:t>Pravidelné</a:t>
            </a:r>
            <a:r>
              <a:rPr lang="de-DE" dirty="0"/>
              <a:t> </a:t>
            </a:r>
            <a:r>
              <a:rPr lang="de-DE" dirty="0" err="1"/>
              <a:t>rozložení</a:t>
            </a:r>
            <a:r>
              <a:rPr lang="de-DE" dirty="0"/>
              <a:t> </a:t>
            </a:r>
            <a:r>
              <a:rPr lang="de-DE" dirty="0" err="1"/>
              <a:t>rýmů</a:t>
            </a:r>
            <a:r>
              <a:rPr lang="de-DE" dirty="0" smtClean="0"/>
              <a:t>/</a:t>
            </a:r>
            <a:r>
              <a:rPr lang="cs-CZ" dirty="0" smtClean="0"/>
              <a:t> </a:t>
            </a:r>
            <a:r>
              <a:rPr lang="de-DE" dirty="0" err="1" smtClean="0"/>
              <a:t>Gebruikelijke</a:t>
            </a:r>
            <a:r>
              <a:rPr lang="de-DE" dirty="0" smtClean="0"/>
              <a:t> </a:t>
            </a:r>
            <a:r>
              <a:rPr lang="de-DE" dirty="0" err="1"/>
              <a:t>rijmschema’s</a:t>
            </a:r>
            <a:r>
              <a:rPr lang="de-DE" dirty="0" smtClean="0"/>
              <a:t>: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aa</a:t>
            </a:r>
            <a:r>
              <a:rPr lang="de-DE" dirty="0"/>
              <a:t> </a:t>
            </a:r>
            <a:r>
              <a:rPr lang="de-DE" dirty="0" err="1"/>
              <a:t>bb</a:t>
            </a:r>
            <a:r>
              <a:rPr lang="de-DE" dirty="0"/>
              <a:t> cc: </a:t>
            </a:r>
            <a:r>
              <a:rPr lang="de-DE" b="1" dirty="0" err="1"/>
              <a:t>gepaard</a:t>
            </a:r>
            <a:r>
              <a:rPr lang="de-DE" b="1" dirty="0"/>
              <a:t> </a:t>
            </a:r>
            <a:r>
              <a:rPr lang="de-DE" b="1" dirty="0" err="1"/>
              <a:t>rijm</a:t>
            </a:r>
            <a:r>
              <a:rPr lang="de-DE" b="1" dirty="0"/>
              <a:t> - </a:t>
            </a:r>
            <a:r>
              <a:rPr lang="de-DE" b="1" dirty="0" err="1"/>
              <a:t>sdružený</a:t>
            </a:r>
            <a:endParaRPr lang="cs-CZ" dirty="0"/>
          </a:p>
          <a:p>
            <a:r>
              <a:rPr lang="de-DE" dirty="0" err="1"/>
              <a:t>abba</a:t>
            </a:r>
            <a:r>
              <a:rPr lang="de-DE" dirty="0"/>
              <a:t>: </a:t>
            </a:r>
            <a:r>
              <a:rPr lang="de-DE" b="1" dirty="0" err="1"/>
              <a:t>omarmend</a:t>
            </a:r>
            <a:r>
              <a:rPr lang="de-DE" b="1" dirty="0"/>
              <a:t> </a:t>
            </a:r>
            <a:r>
              <a:rPr lang="de-DE" b="1" dirty="0" err="1"/>
              <a:t>rijm</a:t>
            </a:r>
            <a:r>
              <a:rPr lang="de-DE" b="1" dirty="0"/>
              <a:t> - </a:t>
            </a:r>
            <a:r>
              <a:rPr lang="de-DE" b="1" dirty="0" err="1"/>
              <a:t>obkročný</a:t>
            </a:r>
            <a:endParaRPr lang="cs-CZ" dirty="0"/>
          </a:p>
          <a:p>
            <a:r>
              <a:rPr lang="de-DE" dirty="0" err="1"/>
              <a:t>abab</a:t>
            </a:r>
            <a:r>
              <a:rPr lang="de-DE" dirty="0"/>
              <a:t>: </a:t>
            </a:r>
            <a:r>
              <a:rPr lang="de-DE" b="1" dirty="0" err="1"/>
              <a:t>gekruist</a:t>
            </a:r>
            <a:r>
              <a:rPr lang="de-DE" b="1" dirty="0"/>
              <a:t> </a:t>
            </a:r>
            <a:r>
              <a:rPr lang="de-DE" b="1" dirty="0" err="1"/>
              <a:t>rijm</a:t>
            </a:r>
            <a:r>
              <a:rPr lang="de-DE" b="1" dirty="0"/>
              <a:t> - </a:t>
            </a:r>
            <a:r>
              <a:rPr lang="de-DE" b="1" dirty="0" err="1"/>
              <a:t>střídavý</a:t>
            </a:r>
            <a:endParaRPr lang="cs-CZ" dirty="0"/>
          </a:p>
          <a:p>
            <a:r>
              <a:rPr lang="de-DE" dirty="0" err="1"/>
              <a:t>abxb</a:t>
            </a:r>
            <a:r>
              <a:rPr lang="de-DE" b="1" dirty="0"/>
              <a:t>: </a:t>
            </a:r>
            <a:r>
              <a:rPr lang="de-DE" b="1" dirty="0" err="1"/>
              <a:t>onderbroken</a:t>
            </a:r>
            <a:r>
              <a:rPr lang="de-DE" b="1" dirty="0"/>
              <a:t> </a:t>
            </a:r>
            <a:r>
              <a:rPr lang="de-DE" b="1" dirty="0" err="1"/>
              <a:t>rijm</a:t>
            </a:r>
            <a:r>
              <a:rPr lang="de-DE" b="1" dirty="0"/>
              <a:t>/</a:t>
            </a:r>
            <a:r>
              <a:rPr lang="de-DE" b="1" dirty="0" err="1"/>
              <a:t>weesrijm</a:t>
            </a:r>
            <a:r>
              <a:rPr lang="de-DE" b="1" dirty="0"/>
              <a:t> </a:t>
            </a:r>
            <a:r>
              <a:rPr lang="de-DE" b="1" dirty="0" smtClean="0"/>
              <a:t>– </a:t>
            </a:r>
            <a:r>
              <a:rPr lang="de-DE" b="1" dirty="0" err="1" smtClean="0"/>
              <a:t>přerývaný</a:t>
            </a:r>
            <a:endParaRPr lang="cs-CZ" b="1" dirty="0" smtClean="0"/>
          </a:p>
          <a:p>
            <a:endParaRPr lang="cs-CZ" b="1" dirty="0"/>
          </a:p>
        </p:txBody>
      </p:sp>
    </p:spTree>
    <p:extLst>
      <p:ext uri="{BB962C8B-B14F-4D97-AF65-F5344CB8AC3E}">
        <p14:creationId xmlns="" xmlns:p14="http://schemas.microsoft.com/office/powerpoint/2010/main" val="86146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Figury/stijlfiguren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Aktualizační</a:t>
            </a:r>
            <a:r>
              <a:rPr lang="de-DE" dirty="0"/>
              <a:t> </a:t>
            </a:r>
            <a:r>
              <a:rPr lang="de-DE" dirty="0" err="1"/>
              <a:t>výrazový</a:t>
            </a:r>
            <a:r>
              <a:rPr lang="de-DE" dirty="0"/>
              <a:t> </a:t>
            </a:r>
            <a:r>
              <a:rPr lang="de-DE" dirty="0" err="1"/>
              <a:t>prostředek</a:t>
            </a:r>
            <a:r>
              <a:rPr lang="de-DE" dirty="0"/>
              <a:t> </a:t>
            </a:r>
            <a:r>
              <a:rPr lang="de-DE" dirty="0" err="1"/>
              <a:t>jazyka</a:t>
            </a:r>
            <a:r>
              <a:rPr lang="de-DE" dirty="0"/>
              <a:t> </a:t>
            </a:r>
            <a:r>
              <a:rPr lang="de-DE" dirty="0" err="1"/>
              <a:t>uměleckého</a:t>
            </a:r>
            <a:r>
              <a:rPr lang="de-DE" dirty="0"/>
              <a:t> </a:t>
            </a:r>
            <a:r>
              <a:rPr lang="de-DE" dirty="0" err="1"/>
              <a:t>textu</a:t>
            </a:r>
            <a:r>
              <a:rPr lang="de-DE" dirty="0"/>
              <a:t>; </a:t>
            </a:r>
            <a:r>
              <a:rPr lang="de-DE" dirty="0" err="1"/>
              <a:t>zvláštní</a:t>
            </a:r>
            <a:r>
              <a:rPr lang="de-DE" dirty="0"/>
              <a:t> </a:t>
            </a:r>
            <a:r>
              <a:rPr lang="de-DE" dirty="0" err="1"/>
              <a:t>použití</a:t>
            </a:r>
            <a:r>
              <a:rPr lang="de-DE" dirty="0"/>
              <a:t>, </a:t>
            </a:r>
            <a:r>
              <a:rPr lang="de-DE" dirty="0" err="1"/>
              <a:t>řazení</a:t>
            </a:r>
            <a:r>
              <a:rPr lang="de-DE" dirty="0"/>
              <a:t> </a:t>
            </a:r>
            <a:r>
              <a:rPr lang="de-DE" dirty="0" err="1"/>
              <a:t>nebo</a:t>
            </a:r>
            <a:r>
              <a:rPr lang="de-DE" dirty="0"/>
              <a:t> </a:t>
            </a:r>
            <a:r>
              <a:rPr lang="de-DE" dirty="0" err="1"/>
              <a:t>seskupování</a:t>
            </a:r>
            <a:r>
              <a:rPr lang="de-DE" dirty="0"/>
              <a:t> </a:t>
            </a:r>
            <a:r>
              <a:rPr lang="de-DE" dirty="0" err="1"/>
              <a:t>jazykových</a:t>
            </a:r>
            <a:r>
              <a:rPr lang="de-DE" dirty="0"/>
              <a:t> </a:t>
            </a:r>
            <a:r>
              <a:rPr lang="de-DE" dirty="0" err="1"/>
              <a:t>prostředků</a:t>
            </a:r>
            <a:r>
              <a:rPr lang="de-DE" dirty="0"/>
              <a:t> v </a:t>
            </a:r>
            <a:r>
              <a:rPr lang="de-DE" dirty="0" err="1"/>
              <a:t>textu</a:t>
            </a:r>
            <a:endParaRPr lang="cs-CZ" dirty="0"/>
          </a:p>
          <a:p>
            <a:r>
              <a:rPr lang="de-DE" dirty="0"/>
              <a:t>Na </a:t>
            </a:r>
            <a:r>
              <a:rPr lang="de-DE" dirty="0" err="1"/>
              <a:t>všech</a:t>
            </a:r>
            <a:r>
              <a:rPr lang="de-DE" dirty="0"/>
              <a:t> </a:t>
            </a:r>
            <a:r>
              <a:rPr lang="de-DE" dirty="0" err="1"/>
              <a:t>úrovních</a:t>
            </a:r>
            <a:r>
              <a:rPr lang="de-DE" dirty="0"/>
              <a:t> </a:t>
            </a:r>
            <a:r>
              <a:rPr lang="de-DE" dirty="0" err="1"/>
              <a:t>jazyka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7145919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Figury opakovací: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opakování (epizeuxis/herhaling/repetitio), anafora, epifora, epanastrofa, zvukosled, rým...</a:t>
            </a:r>
            <a:endParaRPr lang="cs-CZ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115451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Rytmus a metrum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</a:t>
            </a:r>
            <a:r>
              <a:rPr lang="nl-NL" dirty="0" smtClean="0"/>
              <a:t>ěda</a:t>
            </a:r>
            <a:r>
              <a:rPr lang="nl-NL" dirty="0"/>
              <a:t>: prozódie (prosodie)</a:t>
            </a:r>
            <a:endParaRPr lang="cs-CZ" dirty="0"/>
          </a:p>
          <a:p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ritme</a:t>
            </a:r>
            <a:r>
              <a:rPr lang="cs-CZ" dirty="0" smtClean="0"/>
              <a:t> (rytmus);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nl-NL" dirty="0" smtClean="0"/>
              <a:t>accent/</a:t>
            </a:r>
            <a:r>
              <a:rPr lang="cs-CZ" dirty="0" smtClean="0"/>
              <a:t> de </a:t>
            </a:r>
            <a:r>
              <a:rPr lang="nl-NL" dirty="0" smtClean="0"/>
              <a:t>klemtoon </a:t>
            </a:r>
            <a:r>
              <a:rPr lang="nl-NL" dirty="0"/>
              <a:t>(přízvuk) </a:t>
            </a:r>
            <a:endParaRPr lang="cs-CZ" dirty="0" smtClean="0"/>
          </a:p>
          <a:p>
            <a:r>
              <a:rPr lang="cs-CZ" dirty="0" err="1" smtClean="0"/>
              <a:t>het</a:t>
            </a:r>
            <a:r>
              <a:rPr lang="cs-CZ" dirty="0" smtClean="0"/>
              <a:t> metrum</a:t>
            </a:r>
          </a:p>
          <a:p>
            <a:r>
              <a:rPr lang="cs-CZ" dirty="0" err="1" smtClean="0"/>
              <a:t>duuraccent</a:t>
            </a:r>
            <a:r>
              <a:rPr lang="cs-CZ" dirty="0" smtClean="0"/>
              <a:t> / časoměrný verš ; </a:t>
            </a:r>
            <a:r>
              <a:rPr lang="nl-NL" dirty="0" smtClean="0"/>
              <a:t>metrisch </a:t>
            </a:r>
            <a:r>
              <a:rPr lang="nl-NL" dirty="0"/>
              <a:t>patroon (metrický impuls</a:t>
            </a:r>
            <a:r>
              <a:rPr lang="nl-NL" dirty="0" smtClean="0"/>
              <a:t>)</a:t>
            </a:r>
            <a:endParaRPr lang="cs-CZ" dirty="0" smtClean="0"/>
          </a:p>
          <a:p>
            <a:r>
              <a:rPr lang="nl-NL" dirty="0" smtClean="0"/>
              <a:t>– </a:t>
            </a:r>
            <a:r>
              <a:rPr lang="nl-NL" dirty="0"/>
              <a:t>(arsis), </a:t>
            </a:r>
            <a:r>
              <a:rPr lang="cs-CZ" dirty="0" smtClean="0"/>
              <a:t>U </a:t>
            </a:r>
            <a:r>
              <a:rPr lang="nl-NL" dirty="0" smtClean="0"/>
              <a:t>(thesis)</a:t>
            </a:r>
            <a:endParaRPr lang="cs-CZ" dirty="0" smtClean="0"/>
          </a:p>
          <a:p>
            <a:r>
              <a:rPr lang="nl-NL" i="1" dirty="0"/>
              <a:t>Aeneis</a:t>
            </a:r>
            <a:r>
              <a:rPr lang="nl-NL" dirty="0"/>
              <a:t>: – </a:t>
            </a:r>
            <a:r>
              <a:rPr lang="cs-CZ" dirty="0" smtClean="0"/>
              <a:t>U</a:t>
            </a:r>
            <a:r>
              <a:rPr lang="nl-NL" dirty="0" smtClean="0"/>
              <a:t> </a:t>
            </a:r>
            <a:r>
              <a:rPr lang="cs-CZ" dirty="0" smtClean="0"/>
              <a:t>U</a:t>
            </a:r>
            <a:r>
              <a:rPr lang="nl-NL" dirty="0" smtClean="0"/>
              <a:t> </a:t>
            </a:r>
            <a:r>
              <a:rPr lang="nl-NL" dirty="0"/>
              <a:t>– </a:t>
            </a:r>
            <a:r>
              <a:rPr lang="cs-CZ" dirty="0" smtClean="0"/>
              <a:t>U </a:t>
            </a:r>
            <a:r>
              <a:rPr lang="cs-CZ" dirty="0" err="1" smtClean="0"/>
              <a:t>U</a:t>
            </a:r>
            <a:r>
              <a:rPr lang="nl-NL" dirty="0" smtClean="0"/>
              <a:t> </a:t>
            </a:r>
            <a:r>
              <a:rPr lang="nl-NL" dirty="0"/>
              <a:t>– </a:t>
            </a:r>
            <a:r>
              <a:rPr lang="cs-CZ" dirty="0" smtClean="0"/>
              <a:t>U </a:t>
            </a:r>
            <a:r>
              <a:rPr lang="cs-CZ" dirty="0" err="1" smtClean="0"/>
              <a:t>U</a:t>
            </a:r>
            <a:endParaRPr lang="cs-CZ" dirty="0" smtClean="0"/>
          </a:p>
          <a:p>
            <a:r>
              <a:rPr lang="nl-NL" dirty="0"/>
              <a:t>– </a:t>
            </a:r>
            <a:r>
              <a:rPr lang="cs-CZ" dirty="0" smtClean="0"/>
              <a:t>U</a:t>
            </a:r>
            <a:r>
              <a:rPr lang="nl-NL" dirty="0" smtClean="0"/>
              <a:t> </a:t>
            </a:r>
            <a:r>
              <a:rPr lang="cs-CZ" dirty="0" smtClean="0"/>
              <a:t>U</a:t>
            </a:r>
            <a:r>
              <a:rPr lang="nl-NL" dirty="0" smtClean="0"/>
              <a:t> </a:t>
            </a:r>
            <a:r>
              <a:rPr lang="nl-NL" dirty="0"/>
              <a:t>= versvoet </a:t>
            </a:r>
            <a:r>
              <a:rPr lang="cs-CZ" dirty="0" smtClean="0"/>
              <a:t>/</a:t>
            </a:r>
            <a:r>
              <a:rPr lang="nl-NL" dirty="0" smtClean="0"/>
              <a:t> </a:t>
            </a:r>
            <a:r>
              <a:rPr lang="nl-NL" dirty="0"/>
              <a:t>voet (stopa</a:t>
            </a:r>
            <a:r>
              <a:rPr lang="nl-NL" dirty="0" smtClean="0"/>
              <a:t>)</a:t>
            </a:r>
            <a:endParaRPr lang="cs-CZ" dirty="0" smtClean="0"/>
          </a:p>
          <a:p>
            <a:r>
              <a:rPr lang="nl-NL" dirty="0"/>
              <a:t>verš přízvučný /</a:t>
            </a:r>
            <a:r>
              <a:rPr lang="nl-NL" dirty="0" smtClean="0"/>
              <a:t>sylabotónický</a:t>
            </a:r>
            <a:r>
              <a:rPr lang="cs-CZ" dirty="0"/>
              <a:t> </a:t>
            </a:r>
            <a:r>
              <a:rPr lang="cs-CZ" dirty="0" smtClean="0"/>
              <a:t>(m</a:t>
            </a:r>
            <a:r>
              <a:rPr lang="nl-NL" dirty="0" smtClean="0"/>
              <a:t>etrisch vers</a:t>
            </a:r>
            <a:r>
              <a:rPr lang="cs-CZ" dirty="0" smtClean="0"/>
              <a:t>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Figury syntaktické: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i="1" smtClean="0"/>
              <a:t>Inverze/inversie</a:t>
            </a:r>
            <a:r>
              <a:rPr lang="de-DE" smtClean="0"/>
              <a:t>: odchylka od obvyklého pořádku slov</a:t>
            </a:r>
            <a:endParaRPr lang="cs-CZ" smtClean="0"/>
          </a:p>
          <a:p>
            <a:pPr marL="0" indent="0">
              <a:buNone/>
            </a:pPr>
            <a:r>
              <a:rPr lang="en-GB" smtClean="0"/>
              <a:t>J.H. Leopold</a:t>
            </a:r>
            <a:r>
              <a:rPr lang="cs-CZ" smtClean="0"/>
              <a:t>:</a:t>
            </a:r>
          </a:p>
          <a:p>
            <a:pPr marL="0" indent="0">
              <a:buNone/>
            </a:pPr>
            <a:r>
              <a:rPr lang="en-GB" smtClean="0"/>
              <a:t>Om mijn oud woonhuis peppels staan</a:t>
            </a:r>
            <a:endParaRPr lang="cs-CZ" smtClean="0"/>
          </a:p>
          <a:p>
            <a:pPr marL="0" indent="0">
              <a:buNone/>
            </a:pPr>
            <a:endParaRPr lang="cs-CZ" smtClean="0"/>
          </a:p>
          <a:p>
            <a:r>
              <a:rPr lang="en-GB" i="1" smtClean="0"/>
              <a:t>Elipsa/ellips/weglating</a:t>
            </a:r>
            <a:r>
              <a:rPr lang="cs-CZ" i="1" smtClean="0"/>
              <a:t> (výpustka)</a:t>
            </a:r>
            <a:r>
              <a:rPr lang="en-GB" smtClean="0"/>
              <a:t>: vynechání slova, části věty (nebo části slova)</a:t>
            </a:r>
            <a:endParaRPr lang="cs-CZ" smtClean="0"/>
          </a:p>
          <a:p>
            <a:pPr marL="0" indent="0">
              <a:buNone/>
            </a:pPr>
            <a:r>
              <a:rPr lang="de-DE" smtClean="0"/>
              <a:t>De boom mag verbrand (worden)</a:t>
            </a:r>
            <a:endParaRPr lang="cs-CZ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8772342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Figury syntaktické: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i="1" dirty="0" err="1"/>
              <a:t>Enumeratio</a:t>
            </a:r>
            <a:r>
              <a:rPr lang="de-DE" i="1" dirty="0"/>
              <a:t>/</a:t>
            </a:r>
            <a:r>
              <a:rPr lang="de-DE" i="1" dirty="0" err="1"/>
              <a:t>opsomming</a:t>
            </a:r>
            <a:r>
              <a:rPr lang="de-DE" dirty="0"/>
              <a:t> – </a:t>
            </a:r>
            <a:r>
              <a:rPr lang="de-DE" dirty="0" err="1"/>
              <a:t>simpele</a:t>
            </a:r>
            <a:r>
              <a:rPr lang="de-DE" dirty="0"/>
              <a:t> </a:t>
            </a:r>
            <a:r>
              <a:rPr lang="de-DE" dirty="0" err="1"/>
              <a:t>herhalingsvorm</a:t>
            </a:r>
            <a:r>
              <a:rPr lang="de-DE" dirty="0"/>
              <a:t> (</a:t>
            </a:r>
            <a:r>
              <a:rPr lang="de-DE" dirty="0" err="1"/>
              <a:t>výčet</a:t>
            </a:r>
            <a:r>
              <a:rPr lang="de-DE" dirty="0"/>
              <a:t>)</a:t>
            </a:r>
            <a:endParaRPr lang="cs-CZ" dirty="0"/>
          </a:p>
          <a:p>
            <a:pPr marL="0" indent="0">
              <a:buNone/>
            </a:pPr>
            <a:r>
              <a:rPr lang="de-DE" dirty="0"/>
              <a:t>Asyndeton: </a:t>
            </a:r>
            <a:r>
              <a:rPr lang="de-DE" dirty="0" err="1"/>
              <a:t>bez</a:t>
            </a:r>
            <a:r>
              <a:rPr lang="de-DE" dirty="0"/>
              <a:t> </a:t>
            </a:r>
            <a:r>
              <a:rPr lang="de-DE" dirty="0" err="1"/>
              <a:t>spojek</a:t>
            </a:r>
            <a:r>
              <a:rPr lang="de-DE" dirty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de-DE" dirty="0" smtClean="0"/>
              <a:t>Polysyndeton</a:t>
            </a:r>
            <a:r>
              <a:rPr lang="de-DE" dirty="0"/>
              <a:t>: </a:t>
            </a:r>
            <a:r>
              <a:rPr lang="de-DE" dirty="0" err="1"/>
              <a:t>před</a:t>
            </a:r>
            <a:r>
              <a:rPr lang="de-DE" dirty="0"/>
              <a:t> </a:t>
            </a:r>
            <a:r>
              <a:rPr lang="de-DE" dirty="0" err="1"/>
              <a:t>každým</a:t>
            </a:r>
            <a:r>
              <a:rPr lang="de-DE" dirty="0"/>
              <a:t> </a:t>
            </a:r>
            <a:r>
              <a:rPr lang="de-DE" dirty="0" err="1"/>
              <a:t>členem</a:t>
            </a:r>
            <a:r>
              <a:rPr lang="de-DE" dirty="0"/>
              <a:t> </a:t>
            </a:r>
            <a:r>
              <a:rPr lang="de-DE" dirty="0" err="1" smtClean="0"/>
              <a:t>spojka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2915878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Figury syntaktické: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61965"/>
          </a:xfrm>
        </p:spPr>
        <p:txBody>
          <a:bodyPr>
            <a:normAutofit fontScale="55000" lnSpcReduction="20000"/>
          </a:bodyPr>
          <a:lstStyle/>
          <a:p>
            <a:r>
              <a:rPr lang="de-DE" dirty="0" smtClean="0"/>
              <a:t>Asyndeton</a:t>
            </a:r>
            <a:r>
              <a:rPr lang="de-DE" dirty="0"/>
              <a:t>: </a:t>
            </a:r>
            <a:r>
              <a:rPr lang="de-DE" dirty="0" err="1"/>
              <a:t>bez</a:t>
            </a:r>
            <a:r>
              <a:rPr lang="de-DE" dirty="0"/>
              <a:t> </a:t>
            </a:r>
            <a:r>
              <a:rPr lang="de-DE" dirty="0" err="1"/>
              <a:t>spojek</a:t>
            </a:r>
            <a:r>
              <a:rPr lang="de-DE" dirty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Jacques Prévert:</a:t>
            </a:r>
          </a:p>
          <a:p>
            <a:pPr marL="0" indent="0">
              <a:buNone/>
            </a:pPr>
            <a:r>
              <a:rPr lang="cs-CZ" dirty="0"/>
              <a:t>Jeden </a:t>
            </a:r>
            <a:r>
              <a:rPr lang="cs-CZ" dirty="0" smtClean="0"/>
              <a:t>kámen</a:t>
            </a:r>
          </a:p>
          <a:p>
            <a:pPr marL="0" indent="0">
              <a:buNone/>
            </a:pPr>
            <a:r>
              <a:rPr lang="cs-CZ" dirty="0" smtClean="0"/>
              <a:t>dva domy</a:t>
            </a:r>
          </a:p>
          <a:p>
            <a:pPr marL="0" indent="0">
              <a:buNone/>
            </a:pPr>
            <a:r>
              <a:rPr lang="cs-CZ" dirty="0" smtClean="0"/>
              <a:t>tři zříceniny</a:t>
            </a:r>
          </a:p>
          <a:p>
            <a:pPr marL="0" indent="0">
              <a:buNone/>
            </a:pPr>
            <a:r>
              <a:rPr lang="cs-CZ" dirty="0" smtClean="0"/>
              <a:t>čtyři hrobníci</a:t>
            </a:r>
          </a:p>
          <a:p>
            <a:pPr marL="0" indent="0">
              <a:buNone/>
            </a:pPr>
            <a:r>
              <a:rPr lang="cs-CZ" dirty="0" smtClean="0"/>
              <a:t>jedna zahrada</a:t>
            </a:r>
          </a:p>
          <a:p>
            <a:pPr marL="0" indent="0">
              <a:buNone/>
            </a:pPr>
            <a:r>
              <a:rPr lang="cs-CZ" dirty="0" smtClean="0"/>
              <a:t>Květiny</a:t>
            </a:r>
          </a:p>
          <a:p>
            <a:pPr marL="0" indent="0">
              <a:buNone/>
            </a:pPr>
            <a:r>
              <a:rPr lang="cs-CZ" dirty="0" smtClean="0"/>
              <a:t>jeden mýval</a:t>
            </a:r>
          </a:p>
          <a:p>
            <a:pPr marL="0" indent="0">
              <a:buNone/>
            </a:pPr>
            <a:r>
              <a:rPr lang="cs-CZ" dirty="0" smtClean="0"/>
              <a:t>tucet </a:t>
            </a:r>
            <a:r>
              <a:rPr lang="cs-CZ" dirty="0"/>
              <a:t>ústřic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jeden </a:t>
            </a:r>
            <a:r>
              <a:rPr lang="cs-CZ" dirty="0"/>
              <a:t>citron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jeden chléb</a:t>
            </a:r>
          </a:p>
          <a:p>
            <a:pPr marL="0" indent="0">
              <a:buNone/>
            </a:pPr>
            <a:r>
              <a:rPr lang="cs-CZ" dirty="0" smtClean="0"/>
              <a:t>jeden </a:t>
            </a:r>
            <a:r>
              <a:rPr lang="cs-CZ" dirty="0"/>
              <a:t>sluneční </a:t>
            </a:r>
            <a:r>
              <a:rPr lang="cs-CZ" dirty="0" smtClean="0"/>
              <a:t>paprsek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de-DE" dirty="0" smtClean="0"/>
              <a:t>Polysyndeton</a:t>
            </a:r>
            <a:r>
              <a:rPr lang="de-DE" dirty="0"/>
              <a:t>: </a:t>
            </a:r>
            <a:r>
              <a:rPr lang="de-DE" dirty="0" err="1"/>
              <a:t>před</a:t>
            </a:r>
            <a:r>
              <a:rPr lang="de-DE" dirty="0"/>
              <a:t> </a:t>
            </a:r>
            <a:r>
              <a:rPr lang="de-DE" dirty="0" err="1"/>
              <a:t>každým</a:t>
            </a:r>
            <a:r>
              <a:rPr lang="de-DE" dirty="0"/>
              <a:t> </a:t>
            </a:r>
            <a:r>
              <a:rPr lang="de-DE" dirty="0" err="1"/>
              <a:t>členem</a:t>
            </a:r>
            <a:r>
              <a:rPr lang="de-DE" dirty="0"/>
              <a:t> </a:t>
            </a:r>
            <a:r>
              <a:rPr lang="de-DE" dirty="0" err="1" smtClean="0"/>
              <a:t>spojka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Vrchlický:</a:t>
            </a:r>
          </a:p>
          <a:p>
            <a:pPr marL="0" indent="0">
              <a:buNone/>
            </a:pPr>
            <a:r>
              <a:rPr lang="cs-CZ" dirty="0" smtClean="0"/>
              <a:t>A ten shon a ruch a vřava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4729016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Figury syntaktické: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61965"/>
          </a:xfrm>
        </p:spPr>
        <p:txBody>
          <a:bodyPr>
            <a:normAutofit/>
          </a:bodyPr>
          <a:lstStyle/>
          <a:p>
            <a:r>
              <a:rPr lang="de-DE" i="1" dirty="0" err="1"/>
              <a:t>Syntaktický</a:t>
            </a:r>
            <a:r>
              <a:rPr lang="de-DE" i="1" dirty="0"/>
              <a:t> </a:t>
            </a:r>
            <a:r>
              <a:rPr lang="de-DE" i="1" dirty="0" err="1"/>
              <a:t>paralelismus</a:t>
            </a:r>
            <a:r>
              <a:rPr lang="de-DE" i="1" dirty="0"/>
              <a:t>/</a:t>
            </a:r>
            <a:r>
              <a:rPr lang="de-DE" i="1" dirty="0" err="1"/>
              <a:t>parallellisme</a:t>
            </a:r>
            <a:endParaRPr lang="cs-CZ" dirty="0"/>
          </a:p>
          <a:p>
            <a:pPr marL="0" indent="0">
              <a:buNone/>
            </a:pPr>
            <a:r>
              <a:rPr lang="de-DE" dirty="0"/>
              <a:t>Gerrit </a:t>
            </a:r>
            <a:r>
              <a:rPr lang="de-DE" dirty="0" err="1"/>
              <a:t>Kouwenaar</a:t>
            </a:r>
            <a:r>
              <a:rPr lang="de-DE" dirty="0"/>
              <a:t>: </a:t>
            </a:r>
            <a:r>
              <a:rPr lang="de-DE" i="1" dirty="0" smtClean="0"/>
              <a:t>Gedacht</a:t>
            </a:r>
            <a:endParaRPr lang="cs-CZ" dirty="0"/>
          </a:p>
          <a:p>
            <a:pPr marL="0" indent="0">
              <a:buNone/>
            </a:pPr>
            <a:r>
              <a:rPr lang="de-DE" dirty="0"/>
              <a:t>Je </a:t>
            </a:r>
            <a:r>
              <a:rPr lang="de-DE" dirty="0" err="1"/>
              <a:t>hand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bijna</a:t>
            </a:r>
            <a:r>
              <a:rPr lang="de-DE" dirty="0"/>
              <a:t> je </a:t>
            </a:r>
            <a:r>
              <a:rPr lang="de-DE" dirty="0" err="1"/>
              <a:t>hond</a:t>
            </a:r>
            <a:endParaRPr lang="cs-CZ" dirty="0"/>
          </a:p>
          <a:p>
            <a:pPr marL="0" indent="0">
              <a:buNone/>
            </a:pPr>
            <a:r>
              <a:rPr lang="de-DE" dirty="0"/>
              <a:t>je </a:t>
            </a:r>
            <a:r>
              <a:rPr lang="de-DE" dirty="0" err="1"/>
              <a:t>huid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bijna</a:t>
            </a:r>
            <a:r>
              <a:rPr lang="de-DE" dirty="0"/>
              <a:t> je </a:t>
            </a:r>
            <a:r>
              <a:rPr lang="de-DE" dirty="0" err="1"/>
              <a:t>huis</a:t>
            </a:r>
            <a:endParaRPr lang="cs-CZ" dirty="0"/>
          </a:p>
          <a:p>
            <a:pPr marL="0" indent="0">
              <a:buNone/>
            </a:pPr>
            <a:r>
              <a:rPr lang="de-DE" dirty="0"/>
              <a:t>je vorm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bijna</a:t>
            </a:r>
            <a:r>
              <a:rPr lang="de-DE" dirty="0"/>
              <a:t> je </a:t>
            </a:r>
            <a:r>
              <a:rPr lang="de-DE" dirty="0" err="1"/>
              <a:t>worm</a:t>
            </a:r>
            <a:endParaRPr lang="cs-CZ" dirty="0"/>
          </a:p>
          <a:p>
            <a:pPr marL="0" indent="0">
              <a:buNone/>
            </a:pPr>
            <a:r>
              <a:rPr lang="de-DE" dirty="0"/>
              <a:t>je </a:t>
            </a:r>
            <a:r>
              <a:rPr lang="de-DE" dirty="0" err="1"/>
              <a:t>gedicht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bijna</a:t>
            </a:r>
            <a:r>
              <a:rPr lang="de-DE" dirty="0"/>
              <a:t> </a:t>
            </a:r>
            <a:r>
              <a:rPr lang="de-DE" dirty="0" err="1"/>
              <a:t>wat</a:t>
            </a:r>
            <a:r>
              <a:rPr lang="de-DE" dirty="0"/>
              <a:t> je gedacht </a:t>
            </a:r>
            <a:r>
              <a:rPr lang="de-DE" dirty="0" err="1"/>
              <a:t>had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521420937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Figury řečnické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Např. řečnická otázka / retorische vraag</a:t>
            </a:r>
          </a:p>
          <a:p>
            <a:r>
              <a:rPr lang="cs-CZ" dirty="0" smtClean="0"/>
              <a:t>Apostrofa/apostrofe: řečnické zvolání, oslovení (nepřítomné) osoby (nebo věci nebo abstr. skutečnosti)</a:t>
            </a:r>
          </a:p>
          <a:p>
            <a:pPr marL="0" indent="0">
              <a:buNone/>
            </a:pPr>
            <a:r>
              <a:rPr lang="cs-CZ" dirty="0" smtClean="0"/>
              <a:t>Jan Neruda:</a:t>
            </a:r>
          </a:p>
          <a:p>
            <a:pPr marL="0" indent="0">
              <a:buNone/>
            </a:pPr>
            <a:r>
              <a:rPr lang="cs-CZ" dirty="0" smtClean="0"/>
              <a:t>Letní ty noci zářivá</a:t>
            </a:r>
            <a:r>
              <a:rPr lang="de-DE" dirty="0"/>
              <a:t>, / </a:t>
            </a:r>
            <a:r>
              <a:rPr lang="de-DE" dirty="0" err="1"/>
              <a:t>jakž</a:t>
            </a:r>
            <a:r>
              <a:rPr lang="de-DE" dirty="0"/>
              <a:t> </a:t>
            </a:r>
            <a:r>
              <a:rPr lang="de-DE" dirty="0" err="1"/>
              <a:t>tebou</a:t>
            </a:r>
            <a:r>
              <a:rPr lang="de-DE" dirty="0"/>
              <a:t> </a:t>
            </a:r>
            <a:r>
              <a:rPr lang="de-DE" dirty="0" err="1"/>
              <a:t>srdce</a:t>
            </a:r>
            <a:r>
              <a:rPr lang="de-DE" dirty="0"/>
              <a:t> </a:t>
            </a:r>
            <a:r>
              <a:rPr lang="de-DE" dirty="0" err="1"/>
              <a:t>okřívá</a:t>
            </a:r>
            <a:r>
              <a:rPr lang="de-DE" dirty="0"/>
              <a:t>...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655373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Figury sémantické (popř. tropy)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některé</a:t>
            </a:r>
            <a:r>
              <a:rPr lang="de-DE" dirty="0" smtClean="0"/>
              <a:t> </a:t>
            </a:r>
            <a:r>
              <a:rPr lang="de-DE" dirty="0"/>
              <a:t>z </a:t>
            </a:r>
            <a:r>
              <a:rPr lang="de-DE" dirty="0" err="1"/>
              <a:t>nich</a:t>
            </a:r>
            <a:r>
              <a:rPr lang="de-DE" dirty="0"/>
              <a:t> se, </a:t>
            </a:r>
            <a:r>
              <a:rPr lang="de-DE" dirty="0" err="1"/>
              <a:t>vzhledem</a:t>
            </a:r>
            <a:r>
              <a:rPr lang="de-DE" dirty="0"/>
              <a:t> k </a:t>
            </a:r>
            <a:r>
              <a:rPr lang="de-DE" dirty="0" err="1"/>
              <a:t>tomu</a:t>
            </a:r>
            <a:r>
              <a:rPr lang="de-DE" dirty="0"/>
              <a:t>, </a:t>
            </a:r>
            <a:r>
              <a:rPr lang="de-DE" dirty="0" err="1"/>
              <a:t>že</a:t>
            </a:r>
            <a:r>
              <a:rPr lang="de-DE" dirty="0"/>
              <a:t> u </a:t>
            </a:r>
            <a:r>
              <a:rPr lang="de-DE" dirty="0" err="1"/>
              <a:t>nich</a:t>
            </a:r>
            <a:r>
              <a:rPr lang="de-DE" dirty="0"/>
              <a:t> </a:t>
            </a:r>
            <a:r>
              <a:rPr lang="de-DE" dirty="0" err="1"/>
              <a:t>dochází</a:t>
            </a:r>
            <a:r>
              <a:rPr lang="de-DE" dirty="0"/>
              <a:t> k </a:t>
            </a:r>
            <a:r>
              <a:rPr lang="de-DE" dirty="0" err="1"/>
              <a:t>přenosu</a:t>
            </a:r>
            <a:r>
              <a:rPr lang="de-DE" dirty="0"/>
              <a:t> </a:t>
            </a:r>
            <a:r>
              <a:rPr lang="de-DE" dirty="0" err="1"/>
              <a:t>významu</a:t>
            </a:r>
            <a:r>
              <a:rPr lang="de-DE" dirty="0"/>
              <a:t>, </a:t>
            </a:r>
            <a:r>
              <a:rPr lang="de-DE" dirty="0" err="1"/>
              <a:t>řadí</a:t>
            </a:r>
            <a:r>
              <a:rPr lang="de-DE" dirty="0"/>
              <a:t> i k </a:t>
            </a:r>
            <a:r>
              <a:rPr lang="de-DE" dirty="0" err="1"/>
              <a:t>tropům</a:t>
            </a:r>
            <a:r>
              <a:rPr lang="de-DE" dirty="0"/>
              <a:t>: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247728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Figury sémantické (popř. tropy)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i="1" dirty="0" smtClean="0"/>
              <a:t>Hyperbola/</a:t>
            </a:r>
            <a:r>
              <a:rPr lang="de-DE" i="1" dirty="0" err="1" smtClean="0"/>
              <a:t>nadsázka</a:t>
            </a:r>
            <a:r>
              <a:rPr lang="de-DE" i="1" dirty="0" smtClean="0"/>
              <a:t>/</a:t>
            </a:r>
            <a:r>
              <a:rPr lang="de-DE" i="1" dirty="0" err="1" smtClean="0"/>
              <a:t>hyperbool</a:t>
            </a:r>
            <a:endParaRPr lang="cs-CZ" dirty="0"/>
          </a:p>
          <a:p>
            <a:r>
              <a:rPr lang="de-DE" i="1" dirty="0" smtClean="0"/>
              <a:t>Litotes</a:t>
            </a:r>
            <a:endParaRPr lang="cs-CZ" i="1" dirty="0" smtClean="0"/>
          </a:p>
          <a:p>
            <a:r>
              <a:rPr lang="de-DE" i="1" dirty="0" err="1" smtClean="0"/>
              <a:t>Eufemismus</a:t>
            </a:r>
            <a:r>
              <a:rPr lang="de-DE" i="1" dirty="0" smtClean="0"/>
              <a:t>/</a:t>
            </a:r>
            <a:r>
              <a:rPr lang="de-DE" i="1" dirty="0" err="1" smtClean="0"/>
              <a:t>eufemisme</a:t>
            </a:r>
            <a:endParaRPr lang="cs-CZ" dirty="0"/>
          </a:p>
          <a:p>
            <a:r>
              <a:rPr lang="de-DE" i="1" dirty="0" smtClean="0"/>
              <a:t>Ironie </a:t>
            </a:r>
            <a:endParaRPr lang="cs-CZ" dirty="0" smtClean="0"/>
          </a:p>
          <a:p>
            <a:r>
              <a:rPr lang="de-DE" i="1" dirty="0" smtClean="0"/>
              <a:t>Sarkasmus/</a:t>
            </a:r>
            <a:r>
              <a:rPr lang="de-DE" i="1" dirty="0" err="1" smtClean="0"/>
              <a:t>sarcasme</a:t>
            </a:r>
            <a:endParaRPr lang="cs-CZ" i="1" dirty="0" smtClean="0"/>
          </a:p>
          <a:p>
            <a:r>
              <a:rPr lang="de-DE" i="1" dirty="0" smtClean="0"/>
              <a:t>Pleonasmus</a:t>
            </a:r>
            <a:endParaRPr lang="cs-CZ" i="1" dirty="0" smtClean="0"/>
          </a:p>
          <a:p>
            <a:r>
              <a:rPr lang="de-DE" i="1" dirty="0" smtClean="0"/>
              <a:t>Oxymoron</a:t>
            </a:r>
            <a:endParaRPr lang="cs-CZ" i="1" dirty="0" smtClean="0"/>
          </a:p>
          <a:p>
            <a:r>
              <a:rPr lang="en-US" i="1" dirty="0" err="1" smtClean="0"/>
              <a:t>Básnický</a:t>
            </a:r>
            <a:r>
              <a:rPr lang="en-US" i="1" dirty="0" smtClean="0"/>
              <a:t> </a:t>
            </a:r>
            <a:r>
              <a:rPr lang="en-US" i="1" dirty="0" err="1"/>
              <a:t>přívlastek</a:t>
            </a:r>
            <a:r>
              <a:rPr lang="en-US" i="1" dirty="0"/>
              <a:t>/</a:t>
            </a:r>
            <a:r>
              <a:rPr lang="en-US" i="1" dirty="0" err="1"/>
              <a:t>epiteton</a:t>
            </a:r>
            <a:r>
              <a:rPr lang="en-US" i="1" dirty="0"/>
              <a:t>/</a:t>
            </a:r>
            <a:r>
              <a:rPr lang="en-US" i="1" dirty="0" err="1"/>
              <a:t>epitheton</a:t>
            </a:r>
            <a:r>
              <a:rPr lang="en-US" i="1" dirty="0"/>
              <a:t> </a:t>
            </a:r>
            <a:r>
              <a:rPr lang="en-US" i="1" dirty="0" err="1" smtClean="0"/>
              <a:t>ornans</a:t>
            </a:r>
            <a:endParaRPr lang="cs-CZ" dirty="0"/>
          </a:p>
          <a:p>
            <a:r>
              <a:rPr lang="cs-CZ" i="1" dirty="0" smtClean="0"/>
              <a:t>Epitheton constans</a:t>
            </a:r>
            <a:endParaRPr lang="cs-CZ" i="1" dirty="0"/>
          </a:p>
        </p:txBody>
      </p:sp>
    </p:spTree>
    <p:extLst>
      <p:ext uri="{BB962C8B-B14F-4D97-AF65-F5344CB8AC3E}">
        <p14:creationId xmlns="" xmlns:p14="http://schemas.microsoft.com/office/powerpoint/2010/main" val="9036664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Tropy (tropen/zástupky) – obrazné pojmenování (beeldspraak)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Přenášení významu</a:t>
            </a:r>
          </a:p>
          <a:p>
            <a:r>
              <a:rPr lang="cs-CZ" dirty="0" smtClean="0"/>
              <a:t>Hlavní typy: metafora a metonymie</a:t>
            </a:r>
          </a:p>
          <a:p>
            <a:r>
              <a:rPr lang="cs-CZ" dirty="0" smtClean="0"/>
              <a:t>Metafora a její druhy: na základě podobnosti (lexikalizovaná x básnická)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5737183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Metafora v širším a užším smyslu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Přirovnání / vergelijking met een verbindingswoord: </a:t>
            </a:r>
            <a:r>
              <a:rPr lang="de-DE" i="1" dirty="0"/>
              <a:t>als, </a:t>
            </a:r>
            <a:r>
              <a:rPr lang="de-DE" i="1" dirty="0" err="1"/>
              <a:t>zoals</a:t>
            </a:r>
            <a:r>
              <a:rPr lang="de-DE" i="1" dirty="0"/>
              <a:t>, </a:t>
            </a:r>
            <a:r>
              <a:rPr lang="de-DE" i="1" dirty="0" err="1"/>
              <a:t>zo</a:t>
            </a:r>
            <a:r>
              <a:rPr lang="de-DE" i="1" dirty="0"/>
              <a:t>...als, </a:t>
            </a:r>
            <a:r>
              <a:rPr lang="de-DE" i="1" dirty="0" err="1"/>
              <a:t>gelijk</a:t>
            </a:r>
            <a:r>
              <a:rPr lang="de-DE" i="1" dirty="0"/>
              <a:t>, van, -</a:t>
            </a:r>
            <a:r>
              <a:rPr lang="de-DE" i="1" dirty="0" err="1"/>
              <a:t>gelijk</a:t>
            </a:r>
            <a:r>
              <a:rPr lang="de-DE" i="1" dirty="0"/>
              <a:t>(e)</a:t>
            </a:r>
            <a:r>
              <a:rPr lang="de-DE" dirty="0"/>
              <a:t> (</a:t>
            </a:r>
            <a:r>
              <a:rPr lang="de-DE" dirty="0" err="1"/>
              <a:t>Hij</a:t>
            </a:r>
            <a:r>
              <a:rPr lang="de-DE" dirty="0"/>
              <a:t> </a:t>
            </a:r>
            <a:r>
              <a:rPr lang="de-DE" dirty="0" err="1"/>
              <a:t>rijdt</a:t>
            </a:r>
            <a:r>
              <a:rPr lang="de-DE" dirty="0"/>
              <a:t> in </a:t>
            </a:r>
            <a:r>
              <a:rPr lang="de-DE" dirty="0" err="1"/>
              <a:t>een</a:t>
            </a:r>
            <a:r>
              <a:rPr lang="de-DE" dirty="0"/>
              <a:t> </a:t>
            </a:r>
            <a:r>
              <a:rPr lang="de-DE" i="1" dirty="0" err="1"/>
              <a:t>auto</a:t>
            </a:r>
            <a:r>
              <a:rPr lang="de-DE" dirty="0"/>
              <a:t> als </a:t>
            </a:r>
            <a:r>
              <a:rPr lang="de-DE" dirty="0" err="1"/>
              <a:t>een</a:t>
            </a:r>
            <a:r>
              <a:rPr lang="de-DE" dirty="0"/>
              <a:t> </a:t>
            </a:r>
            <a:r>
              <a:rPr lang="de-DE" i="1" dirty="0" err="1" smtClean="0"/>
              <a:t>slagschip</a:t>
            </a:r>
            <a:r>
              <a:rPr lang="de-DE" dirty="0" smtClean="0"/>
              <a:t>)</a:t>
            </a:r>
            <a:endParaRPr lang="cs-CZ" dirty="0" smtClean="0"/>
          </a:p>
          <a:p>
            <a:r>
              <a:rPr lang="de-DE" i="1" dirty="0" err="1" smtClean="0"/>
              <a:t>Zijn</a:t>
            </a:r>
            <a:r>
              <a:rPr lang="de-DE" i="1" dirty="0" smtClean="0"/>
              <a:t> </a:t>
            </a:r>
            <a:r>
              <a:rPr lang="de-DE" i="1" dirty="0" err="1"/>
              <a:t>auto</a:t>
            </a:r>
            <a:r>
              <a:rPr lang="de-DE" i="1" dirty="0"/>
              <a:t>, </a:t>
            </a:r>
            <a:r>
              <a:rPr lang="de-DE" i="1" dirty="0" err="1"/>
              <a:t>een</a:t>
            </a:r>
            <a:r>
              <a:rPr lang="de-DE" i="1" dirty="0"/>
              <a:t> </a:t>
            </a:r>
            <a:r>
              <a:rPr lang="de-DE" i="1" dirty="0" err="1" smtClean="0"/>
              <a:t>slagschip</a:t>
            </a:r>
            <a:r>
              <a:rPr lang="de-DE" dirty="0" smtClean="0"/>
              <a:t>,</a:t>
            </a:r>
            <a:r>
              <a:rPr lang="cs-CZ" dirty="0" smtClean="0"/>
              <a:t>… </a:t>
            </a:r>
            <a:r>
              <a:rPr lang="de-DE" dirty="0" smtClean="0"/>
              <a:t>asyndetische </a:t>
            </a:r>
            <a:r>
              <a:rPr lang="de-DE" dirty="0" err="1" smtClean="0"/>
              <a:t>vergelijking</a:t>
            </a:r>
            <a:endParaRPr lang="cs-CZ" dirty="0" smtClean="0"/>
          </a:p>
          <a:p>
            <a:r>
              <a:rPr lang="cs-CZ" dirty="0" smtClean="0"/>
              <a:t>Metafora (metafoor) v užším smyslu: </a:t>
            </a:r>
            <a:r>
              <a:rPr lang="de-DE" i="1" dirty="0" err="1"/>
              <a:t>Hij</a:t>
            </a:r>
            <a:r>
              <a:rPr lang="de-DE" i="1" dirty="0"/>
              <a:t> </a:t>
            </a:r>
            <a:r>
              <a:rPr lang="de-DE" i="1" dirty="0" err="1"/>
              <a:t>rijdt</a:t>
            </a:r>
            <a:r>
              <a:rPr lang="de-DE" i="1" dirty="0"/>
              <a:t> in </a:t>
            </a:r>
            <a:r>
              <a:rPr lang="de-DE" i="1" dirty="0" err="1"/>
              <a:t>een</a:t>
            </a:r>
            <a:r>
              <a:rPr lang="de-DE" i="1" dirty="0"/>
              <a:t> </a:t>
            </a:r>
            <a:r>
              <a:rPr lang="de-DE" i="1" dirty="0" err="1" smtClean="0"/>
              <a:t>slagschip</a:t>
            </a:r>
            <a:r>
              <a:rPr lang="cs-CZ" dirty="0" smtClean="0"/>
              <a:t>.</a:t>
            </a:r>
          </a:p>
          <a:p>
            <a:r>
              <a:rPr lang="de-DE" dirty="0" err="1" smtClean="0"/>
              <a:t>Personifikace</a:t>
            </a:r>
            <a:r>
              <a:rPr lang="de-DE" dirty="0" smtClean="0"/>
              <a:t>/</a:t>
            </a:r>
            <a:r>
              <a:rPr lang="de-DE" dirty="0" err="1" smtClean="0"/>
              <a:t>personificatie</a:t>
            </a:r>
            <a:r>
              <a:rPr lang="cs-CZ" b="1" dirty="0" smtClean="0"/>
              <a:t>: </a:t>
            </a:r>
            <a:r>
              <a:rPr lang="de-DE" dirty="0"/>
              <a:t>(</a:t>
            </a:r>
            <a:r>
              <a:rPr lang="de-DE" i="1" dirty="0" err="1"/>
              <a:t>zem</a:t>
            </a:r>
            <a:r>
              <a:rPr lang="de-DE" i="1" dirty="0"/>
              <a:t> </a:t>
            </a:r>
            <a:r>
              <a:rPr lang="de-DE" i="1" dirty="0" err="1"/>
              <a:t>ještě</a:t>
            </a:r>
            <a:r>
              <a:rPr lang="de-DE" i="1" dirty="0"/>
              <a:t> </a:t>
            </a:r>
            <a:r>
              <a:rPr lang="de-DE" i="1" dirty="0" err="1"/>
              <a:t>spala</a:t>
            </a:r>
            <a:r>
              <a:rPr lang="de-DE" dirty="0"/>
              <a:t>, </a:t>
            </a:r>
            <a:r>
              <a:rPr lang="de-DE" dirty="0" err="1"/>
              <a:t>lexikalizované</a:t>
            </a:r>
            <a:r>
              <a:rPr lang="de-DE" dirty="0"/>
              <a:t> </a:t>
            </a:r>
            <a:r>
              <a:rPr lang="de-DE" dirty="0" err="1"/>
              <a:t>obraty</a:t>
            </a:r>
            <a:r>
              <a:rPr lang="de-DE" dirty="0"/>
              <a:t> - </a:t>
            </a:r>
            <a:r>
              <a:rPr lang="de-DE" i="1" dirty="0" err="1"/>
              <a:t>dveře</a:t>
            </a:r>
            <a:r>
              <a:rPr lang="de-DE" i="1" dirty="0"/>
              <a:t> se </a:t>
            </a:r>
            <a:r>
              <a:rPr lang="de-DE" i="1" dirty="0" err="1"/>
              <a:t>otevřely</a:t>
            </a:r>
            <a:r>
              <a:rPr lang="de-DE" i="1" dirty="0"/>
              <a:t>, </a:t>
            </a:r>
            <a:r>
              <a:rPr lang="de-DE" i="1" dirty="0" err="1"/>
              <a:t>slunce</a:t>
            </a:r>
            <a:r>
              <a:rPr lang="de-DE" i="1" dirty="0"/>
              <a:t> </a:t>
            </a:r>
            <a:r>
              <a:rPr lang="de-DE" i="1" dirty="0" err="1"/>
              <a:t>vyšlo</a:t>
            </a:r>
            <a:r>
              <a:rPr lang="de-DE" dirty="0"/>
              <a:t>); </a:t>
            </a:r>
            <a:r>
              <a:rPr lang="de-DE" i="1" dirty="0" smtClean="0"/>
              <a:t>je </a:t>
            </a:r>
            <a:r>
              <a:rPr lang="de-DE" i="1" dirty="0" err="1"/>
              <a:t>brief</a:t>
            </a:r>
            <a:r>
              <a:rPr lang="de-DE" i="1" dirty="0"/>
              <a:t> </a:t>
            </a:r>
            <a:r>
              <a:rPr lang="de-DE" i="1" dirty="0" err="1"/>
              <a:t>glimlachte</a:t>
            </a:r>
            <a:r>
              <a:rPr lang="de-DE" i="1" dirty="0"/>
              <a:t> </a:t>
            </a:r>
            <a:r>
              <a:rPr lang="de-DE" i="1" dirty="0" err="1"/>
              <a:t>me</a:t>
            </a:r>
            <a:r>
              <a:rPr lang="de-DE" i="1" dirty="0"/>
              <a:t> </a:t>
            </a:r>
            <a:r>
              <a:rPr lang="de-DE" i="1" dirty="0" err="1" smtClean="0"/>
              <a:t>toe</a:t>
            </a:r>
            <a:endParaRPr lang="cs-CZ" i="1" dirty="0" smtClean="0"/>
          </a:p>
          <a:p>
            <a:r>
              <a:rPr lang="en-GB" dirty="0" err="1" smtClean="0"/>
              <a:t>Animizace</a:t>
            </a:r>
            <a:r>
              <a:rPr lang="en-GB" dirty="0" smtClean="0"/>
              <a:t>/</a:t>
            </a:r>
            <a:r>
              <a:rPr lang="en-GB" dirty="0" err="1" smtClean="0"/>
              <a:t>animalisering</a:t>
            </a:r>
            <a:endParaRPr lang="cs-CZ" dirty="0"/>
          </a:p>
          <a:p>
            <a:r>
              <a:rPr lang="en-GB" dirty="0" err="1" smtClean="0"/>
              <a:t>Synestézie</a:t>
            </a:r>
            <a:r>
              <a:rPr lang="en-GB" dirty="0" smtClean="0"/>
              <a:t>/</a:t>
            </a:r>
            <a:r>
              <a:rPr lang="en-GB" dirty="0" err="1" smtClean="0"/>
              <a:t>synesthesie</a:t>
            </a:r>
            <a:endParaRPr lang="cs-CZ" dirty="0" smtClean="0"/>
          </a:p>
          <a:p>
            <a:r>
              <a:rPr lang="en-GB" dirty="0" err="1" smtClean="0"/>
              <a:t>Katachréze</a:t>
            </a:r>
            <a:r>
              <a:rPr lang="en-GB" dirty="0" smtClean="0"/>
              <a:t>/</a:t>
            </a:r>
            <a:r>
              <a:rPr lang="en-GB" dirty="0" err="1" smtClean="0"/>
              <a:t>katachrese</a:t>
            </a:r>
            <a:r>
              <a:rPr lang="cs-CZ" dirty="0" smtClean="0"/>
              <a:t>  </a:t>
            </a:r>
            <a:r>
              <a:rPr lang="cs-CZ" i="1" dirty="0" smtClean="0"/>
              <a:t>Dat heeft mooi gesmaakt. (=lekker)</a:t>
            </a:r>
            <a:endParaRPr lang="cs-CZ" i="1" dirty="0"/>
          </a:p>
        </p:txBody>
      </p:sp>
    </p:spTree>
    <p:extLst>
      <p:ext uri="{BB962C8B-B14F-4D97-AF65-F5344CB8AC3E}">
        <p14:creationId xmlns="" xmlns:p14="http://schemas.microsoft.com/office/powerpoint/2010/main" val="10827152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Metonymie a její druhy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Metonymia/metonymie</a:t>
            </a:r>
          </a:p>
          <a:p>
            <a:r>
              <a:rPr lang="cs-CZ" dirty="0" smtClean="0"/>
              <a:t>Vztah souvisloti</a:t>
            </a:r>
          </a:p>
          <a:p>
            <a:r>
              <a:rPr lang="cs-CZ" dirty="0" smtClean="0"/>
              <a:t>Lexikalizovaná x básnická</a:t>
            </a:r>
          </a:p>
          <a:p>
            <a:r>
              <a:rPr lang="cs-CZ" dirty="0" smtClean="0"/>
              <a:t>Synekdocha/synecdoche – velikost, rozsah</a:t>
            </a:r>
          </a:p>
          <a:p>
            <a:pPr marL="0" indent="0">
              <a:buNone/>
            </a:pPr>
            <a:r>
              <a:rPr lang="en-GB" dirty="0" err="1" smtClean="0"/>
              <a:t>živit</a:t>
            </a:r>
            <a:r>
              <a:rPr lang="en-GB" dirty="0" smtClean="0"/>
              <a:t> </a:t>
            </a:r>
            <a:r>
              <a:rPr lang="en-GB" dirty="0" err="1"/>
              <a:t>pět</a:t>
            </a:r>
            <a:r>
              <a:rPr lang="en-GB" dirty="0"/>
              <a:t> </a:t>
            </a:r>
            <a:r>
              <a:rPr lang="en-GB" dirty="0" err="1" smtClean="0"/>
              <a:t>krků</a:t>
            </a:r>
            <a:r>
              <a:rPr lang="en-GB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en-GB" dirty="0" err="1" smtClean="0"/>
              <a:t>Ik</a:t>
            </a:r>
            <a:r>
              <a:rPr lang="en-GB" dirty="0" smtClean="0"/>
              <a:t> </a:t>
            </a:r>
            <a:r>
              <a:rPr lang="en-GB" dirty="0"/>
              <a:t>ben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laat</a:t>
            </a:r>
            <a:r>
              <a:rPr lang="en-GB" dirty="0"/>
              <a:t> want </a:t>
            </a:r>
            <a:r>
              <a:rPr lang="en-GB" dirty="0" err="1"/>
              <a:t>m’n</a:t>
            </a:r>
            <a:r>
              <a:rPr lang="en-GB" dirty="0"/>
              <a:t> </a:t>
            </a:r>
            <a:r>
              <a:rPr lang="en-GB" i="1" dirty="0" err="1"/>
              <a:t>fiets</a:t>
            </a:r>
            <a:r>
              <a:rPr lang="en-GB" dirty="0"/>
              <a:t> was </a:t>
            </a:r>
            <a:r>
              <a:rPr lang="en-GB" dirty="0" err="1"/>
              <a:t>lek</a:t>
            </a:r>
            <a:r>
              <a:rPr lang="en-GB" dirty="0"/>
              <a:t>. </a:t>
            </a:r>
            <a:endParaRPr lang="cs-CZ" dirty="0" smtClean="0"/>
          </a:p>
          <a:p>
            <a:pPr marL="0" indent="0">
              <a:buNone/>
            </a:pPr>
            <a:r>
              <a:rPr lang="en-GB" dirty="0" err="1" smtClean="0"/>
              <a:t>Zullen</a:t>
            </a:r>
            <a:r>
              <a:rPr lang="en-GB" dirty="0" smtClean="0"/>
              <a:t> </a:t>
            </a:r>
            <a:r>
              <a:rPr lang="en-GB" dirty="0"/>
              <a:t>we </a:t>
            </a:r>
            <a:r>
              <a:rPr lang="en-GB" dirty="0" err="1"/>
              <a:t>ergens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i="1" dirty="0" err="1"/>
              <a:t>slokje</a:t>
            </a:r>
            <a:r>
              <a:rPr lang="en-GB" dirty="0"/>
              <a:t> </a:t>
            </a:r>
            <a:r>
              <a:rPr lang="en-GB" dirty="0" err="1" smtClean="0"/>
              <a:t>nemen</a:t>
            </a:r>
            <a:r>
              <a:rPr lang="en-GB" dirty="0" smtClean="0"/>
              <a:t>?</a:t>
            </a:r>
            <a:endParaRPr lang="cs-CZ" dirty="0" smtClean="0"/>
          </a:p>
          <a:p>
            <a:pPr marL="0" indent="0">
              <a:buNone/>
            </a:pPr>
            <a:r>
              <a:rPr lang="en-GB" dirty="0" smtClean="0"/>
              <a:t>de </a:t>
            </a:r>
            <a:r>
              <a:rPr lang="en-GB" dirty="0" err="1"/>
              <a:t>vrouw</a:t>
            </a:r>
            <a:r>
              <a:rPr lang="en-GB" dirty="0"/>
              <a:t> is </a:t>
            </a:r>
            <a:r>
              <a:rPr lang="en-GB" dirty="0" err="1" smtClean="0"/>
              <a:t>geëmancipeerd</a:t>
            </a:r>
            <a:endParaRPr lang="cs-CZ" dirty="0" smtClean="0"/>
          </a:p>
          <a:p>
            <a:pPr marL="0" indent="0">
              <a:buNone/>
            </a:pPr>
            <a:r>
              <a:rPr lang="en-GB" dirty="0" err="1" smtClean="0"/>
              <a:t>geef</a:t>
            </a:r>
            <a:r>
              <a:rPr lang="en-GB" dirty="0" smtClean="0"/>
              <a:t> </a:t>
            </a:r>
            <a:r>
              <a:rPr lang="en-GB" dirty="0"/>
              <a:t>me maar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 smtClean="0"/>
              <a:t>glas</a:t>
            </a:r>
            <a:endParaRPr lang="cs-CZ" dirty="0" smtClean="0"/>
          </a:p>
          <a:p>
            <a:pPr marL="0" indent="0">
              <a:buNone/>
            </a:pPr>
            <a:r>
              <a:rPr lang="en-GB" dirty="0" err="1" smtClean="0"/>
              <a:t>Parijs</a:t>
            </a:r>
            <a:r>
              <a:rPr lang="en-GB" dirty="0" smtClean="0"/>
              <a:t> </a:t>
            </a:r>
            <a:r>
              <a:rPr lang="en-GB" dirty="0"/>
              <a:t>is in </a:t>
            </a:r>
            <a:r>
              <a:rPr lang="en-GB" dirty="0" err="1" smtClean="0"/>
              <a:t>oproer</a:t>
            </a:r>
            <a:endParaRPr lang="cs-CZ" dirty="0" smtClean="0"/>
          </a:p>
          <a:p>
            <a:r>
              <a:rPr lang="cs-CZ" dirty="0" smtClean="0"/>
              <a:t>Další formy metonymie:</a:t>
            </a:r>
          </a:p>
          <a:p>
            <a:pPr marL="0" indent="0">
              <a:buNone/>
            </a:pPr>
            <a:r>
              <a:rPr lang="cs-CZ" dirty="0" smtClean="0"/>
              <a:t>een Rubens</a:t>
            </a:r>
          </a:p>
          <a:p>
            <a:pPr marL="0" indent="0">
              <a:buNone/>
            </a:pPr>
            <a:r>
              <a:rPr lang="cs-CZ" dirty="0" smtClean="0"/>
              <a:t>Hij heeft zijn tong verloren ´(=spraak)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695657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Metrum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/– </a:t>
            </a:r>
            <a:r>
              <a:rPr lang="cs-CZ" dirty="0" smtClean="0"/>
              <a:t>U </a:t>
            </a:r>
            <a:r>
              <a:rPr lang="cs-CZ" dirty="0" err="1" smtClean="0"/>
              <a:t>U</a:t>
            </a:r>
            <a:r>
              <a:rPr lang="nl-NL" dirty="0" smtClean="0"/>
              <a:t>/</a:t>
            </a:r>
            <a:endParaRPr lang="cs-CZ" dirty="0"/>
          </a:p>
          <a:p>
            <a:r>
              <a:rPr lang="nl-NL" dirty="0"/>
              <a:t>/ </a:t>
            </a:r>
            <a:r>
              <a:rPr lang="cs-CZ" dirty="0" smtClean="0"/>
              <a:t>U</a:t>
            </a:r>
            <a:r>
              <a:rPr lang="nl-NL" dirty="0" smtClean="0"/>
              <a:t> </a:t>
            </a:r>
            <a:r>
              <a:rPr lang="nl-NL" dirty="0"/>
              <a:t>– </a:t>
            </a:r>
            <a:r>
              <a:rPr lang="nl-NL" dirty="0" smtClean="0"/>
              <a:t>/</a:t>
            </a:r>
            <a:endParaRPr lang="cs-CZ" dirty="0"/>
          </a:p>
          <a:p>
            <a:r>
              <a:rPr lang="nl-NL" dirty="0" smtClean="0"/>
              <a:t>/ </a:t>
            </a:r>
            <a:r>
              <a:rPr lang="nl-NL" dirty="0"/>
              <a:t>– </a:t>
            </a:r>
            <a:r>
              <a:rPr lang="cs-CZ" dirty="0" smtClean="0"/>
              <a:t>U</a:t>
            </a:r>
            <a:r>
              <a:rPr lang="nl-NL" dirty="0" smtClean="0"/>
              <a:t> /</a:t>
            </a:r>
            <a:endParaRPr lang="cs-CZ" dirty="0"/>
          </a:p>
          <a:p>
            <a:r>
              <a:rPr lang="nl-NL" dirty="0" smtClean="0"/>
              <a:t>/ </a:t>
            </a:r>
            <a:r>
              <a:rPr lang="cs-CZ" dirty="0" smtClean="0"/>
              <a:t>U</a:t>
            </a:r>
            <a:r>
              <a:rPr lang="nl-NL" dirty="0" smtClean="0"/>
              <a:t> </a:t>
            </a:r>
            <a:r>
              <a:rPr lang="cs-CZ" dirty="0" smtClean="0"/>
              <a:t>U</a:t>
            </a:r>
            <a:r>
              <a:rPr lang="nl-NL" dirty="0" smtClean="0"/>
              <a:t> </a:t>
            </a:r>
            <a:r>
              <a:rPr lang="nl-NL" dirty="0"/>
              <a:t>– </a:t>
            </a:r>
            <a:r>
              <a:rPr lang="nl-NL" dirty="0" smtClean="0"/>
              <a:t>/</a:t>
            </a:r>
            <a:endParaRPr lang="cs-CZ" dirty="0"/>
          </a:p>
          <a:p>
            <a:r>
              <a:rPr lang="nl-NL" dirty="0" smtClean="0"/>
              <a:t>/ </a:t>
            </a:r>
            <a:r>
              <a:rPr lang="cs-CZ" dirty="0" smtClean="0"/>
              <a:t>U</a:t>
            </a:r>
            <a:r>
              <a:rPr lang="nl-NL" dirty="0" smtClean="0"/>
              <a:t> </a:t>
            </a:r>
            <a:r>
              <a:rPr lang="nl-NL" dirty="0"/>
              <a:t>– </a:t>
            </a:r>
            <a:r>
              <a:rPr lang="cs-CZ" dirty="0" smtClean="0"/>
              <a:t>U</a:t>
            </a:r>
            <a:r>
              <a:rPr lang="nl-NL" dirty="0" smtClean="0"/>
              <a:t> /</a:t>
            </a:r>
            <a:endParaRPr lang="cs-CZ" dirty="0"/>
          </a:p>
          <a:p>
            <a:r>
              <a:rPr lang="nl-NL" dirty="0" smtClean="0"/>
              <a:t>(</a:t>
            </a:r>
            <a:r>
              <a:rPr lang="cs-CZ" dirty="0" smtClean="0"/>
              <a:t> </a:t>
            </a:r>
            <a:r>
              <a:rPr lang="nl-NL" dirty="0" smtClean="0"/>
              <a:t>/ </a:t>
            </a:r>
            <a:r>
              <a:rPr lang="nl-NL" dirty="0"/>
              <a:t>– – / </a:t>
            </a:r>
            <a:r>
              <a:rPr lang="nl-NL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Metonymie a její druhy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Perifráze/perifrase (ten kdo v zlaté struny zahrát zná = básník)</a:t>
            </a:r>
          </a:p>
          <a:p>
            <a:r>
              <a:rPr lang="cs-CZ" dirty="0" smtClean="0"/>
              <a:t>Symbol /symbool</a:t>
            </a:r>
          </a:p>
          <a:p>
            <a:r>
              <a:rPr lang="cs-CZ" dirty="0" smtClean="0"/>
              <a:t>Alegorie/allegorie (jinotaj/uitgewerkte metafoor)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18113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Metrum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/– </a:t>
            </a:r>
            <a:r>
              <a:rPr lang="cs-CZ" dirty="0" smtClean="0"/>
              <a:t>U </a:t>
            </a:r>
            <a:r>
              <a:rPr lang="cs-CZ" dirty="0" err="1" smtClean="0"/>
              <a:t>U</a:t>
            </a:r>
            <a:r>
              <a:rPr lang="nl-NL" dirty="0" smtClean="0"/>
              <a:t>/</a:t>
            </a:r>
            <a:r>
              <a:rPr lang="cs-CZ" dirty="0" smtClean="0"/>
              <a:t> daktyl (</a:t>
            </a:r>
            <a:r>
              <a:rPr lang="cs-CZ" dirty="0" err="1" smtClean="0"/>
              <a:t>dactylus</a:t>
            </a:r>
            <a:r>
              <a:rPr lang="cs-CZ" dirty="0" smtClean="0"/>
              <a:t>) „Koho bych miloval širém to na světě“ (Neruda)</a:t>
            </a:r>
            <a:endParaRPr lang="cs-CZ" dirty="0"/>
          </a:p>
          <a:p>
            <a:r>
              <a:rPr lang="nl-NL" dirty="0"/>
              <a:t>/ </a:t>
            </a:r>
            <a:r>
              <a:rPr lang="cs-CZ" dirty="0" smtClean="0"/>
              <a:t>U</a:t>
            </a:r>
            <a:r>
              <a:rPr lang="nl-NL" dirty="0" smtClean="0"/>
              <a:t> </a:t>
            </a:r>
            <a:r>
              <a:rPr lang="nl-NL" dirty="0"/>
              <a:t>– </a:t>
            </a:r>
            <a:r>
              <a:rPr lang="nl-NL" dirty="0" smtClean="0"/>
              <a:t>/</a:t>
            </a:r>
            <a:r>
              <a:rPr lang="cs-CZ" dirty="0" smtClean="0"/>
              <a:t> jamb (jambe) „Jsi útlejší než hlas, ach, ještě víc jej ztlum“ (</a:t>
            </a:r>
            <a:r>
              <a:rPr lang="cs-CZ" dirty="0" err="1" smtClean="0"/>
              <a:t>Hrubín</a:t>
            </a:r>
            <a:r>
              <a:rPr lang="cs-CZ" dirty="0" smtClean="0"/>
              <a:t>)</a:t>
            </a:r>
            <a:endParaRPr lang="cs-CZ" dirty="0"/>
          </a:p>
          <a:p>
            <a:r>
              <a:rPr lang="nl-NL" dirty="0" smtClean="0"/>
              <a:t>/ </a:t>
            </a:r>
            <a:r>
              <a:rPr lang="nl-NL" dirty="0"/>
              <a:t>– </a:t>
            </a:r>
            <a:r>
              <a:rPr lang="cs-CZ" dirty="0" smtClean="0"/>
              <a:t>U</a:t>
            </a:r>
            <a:r>
              <a:rPr lang="nl-NL" dirty="0" smtClean="0"/>
              <a:t> /</a:t>
            </a:r>
            <a:r>
              <a:rPr lang="cs-CZ" dirty="0" smtClean="0"/>
              <a:t> trochej (</a:t>
            </a:r>
            <a:r>
              <a:rPr lang="cs-CZ" dirty="0" err="1" smtClean="0"/>
              <a:t>trochee</a:t>
            </a:r>
            <a:r>
              <a:rPr lang="cs-CZ" dirty="0" smtClean="0"/>
              <a:t>) „Velké, širé, rodné lány“ (Sládek)</a:t>
            </a:r>
            <a:endParaRPr lang="cs-CZ" dirty="0"/>
          </a:p>
          <a:p>
            <a:r>
              <a:rPr lang="nl-NL" dirty="0" smtClean="0"/>
              <a:t>/ </a:t>
            </a:r>
            <a:r>
              <a:rPr lang="cs-CZ" dirty="0" smtClean="0"/>
              <a:t>U</a:t>
            </a:r>
            <a:r>
              <a:rPr lang="nl-NL" dirty="0" smtClean="0"/>
              <a:t> </a:t>
            </a:r>
            <a:r>
              <a:rPr lang="cs-CZ" dirty="0" smtClean="0"/>
              <a:t>U</a:t>
            </a:r>
            <a:r>
              <a:rPr lang="nl-NL" dirty="0" smtClean="0"/>
              <a:t> </a:t>
            </a:r>
            <a:r>
              <a:rPr lang="nl-NL" dirty="0"/>
              <a:t>– </a:t>
            </a:r>
            <a:r>
              <a:rPr lang="nl-NL" dirty="0" smtClean="0"/>
              <a:t>/</a:t>
            </a:r>
            <a:r>
              <a:rPr lang="cs-CZ" dirty="0" smtClean="0"/>
              <a:t> anapest</a:t>
            </a:r>
            <a:endParaRPr lang="cs-CZ" dirty="0"/>
          </a:p>
          <a:p>
            <a:r>
              <a:rPr lang="nl-NL" dirty="0" smtClean="0"/>
              <a:t>/ </a:t>
            </a:r>
            <a:r>
              <a:rPr lang="cs-CZ" dirty="0" smtClean="0"/>
              <a:t>U</a:t>
            </a:r>
            <a:r>
              <a:rPr lang="nl-NL" dirty="0" smtClean="0"/>
              <a:t> </a:t>
            </a:r>
            <a:r>
              <a:rPr lang="nl-NL" dirty="0"/>
              <a:t>– </a:t>
            </a:r>
            <a:r>
              <a:rPr lang="cs-CZ" dirty="0" smtClean="0"/>
              <a:t>U</a:t>
            </a:r>
            <a:r>
              <a:rPr lang="nl-NL" dirty="0" smtClean="0"/>
              <a:t> /</a:t>
            </a:r>
            <a:r>
              <a:rPr lang="cs-CZ" dirty="0" smtClean="0"/>
              <a:t> amfibrach (</a:t>
            </a:r>
            <a:r>
              <a:rPr lang="cs-CZ" dirty="0" err="1" smtClean="0"/>
              <a:t>amfibrachus</a:t>
            </a:r>
            <a:r>
              <a:rPr lang="cs-CZ" dirty="0" smtClean="0"/>
              <a:t>/</a:t>
            </a:r>
            <a:r>
              <a:rPr lang="cs-CZ" dirty="0" err="1" smtClean="0"/>
              <a:t>amfibrachys</a:t>
            </a:r>
            <a:r>
              <a:rPr lang="cs-CZ" dirty="0" smtClean="0"/>
              <a:t>)</a:t>
            </a:r>
            <a:endParaRPr lang="cs-CZ" dirty="0"/>
          </a:p>
          <a:p>
            <a:r>
              <a:rPr lang="nl-NL" dirty="0" smtClean="0"/>
              <a:t>(</a:t>
            </a:r>
            <a:r>
              <a:rPr lang="cs-CZ" dirty="0" smtClean="0"/>
              <a:t> </a:t>
            </a:r>
            <a:r>
              <a:rPr lang="nl-NL" dirty="0" smtClean="0"/>
              <a:t>/ </a:t>
            </a:r>
            <a:r>
              <a:rPr lang="nl-NL" dirty="0"/>
              <a:t>– – / </a:t>
            </a:r>
            <a:r>
              <a:rPr lang="nl-NL" dirty="0" smtClean="0"/>
              <a:t>)</a:t>
            </a:r>
            <a:r>
              <a:rPr lang="cs-CZ" dirty="0" smtClean="0"/>
              <a:t> spondej (</a:t>
            </a:r>
            <a:r>
              <a:rPr lang="cs-CZ" dirty="0" err="1" smtClean="0"/>
              <a:t>spondeus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Metrum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nl-NL" dirty="0" smtClean="0"/>
              <a:t>/– </a:t>
            </a:r>
            <a:r>
              <a:rPr lang="cs-CZ" dirty="0" smtClean="0"/>
              <a:t>U </a:t>
            </a:r>
            <a:r>
              <a:rPr lang="cs-CZ" dirty="0" err="1" smtClean="0"/>
              <a:t>U</a:t>
            </a:r>
            <a:r>
              <a:rPr lang="nl-NL" dirty="0" smtClean="0"/>
              <a:t>/</a:t>
            </a:r>
            <a:r>
              <a:rPr lang="cs-CZ" dirty="0" smtClean="0"/>
              <a:t> daktyl (</a:t>
            </a:r>
            <a:r>
              <a:rPr lang="cs-CZ" dirty="0" err="1" smtClean="0"/>
              <a:t>dactylus</a:t>
            </a:r>
            <a:r>
              <a:rPr lang="cs-CZ" dirty="0" smtClean="0"/>
              <a:t>)</a:t>
            </a:r>
            <a:endParaRPr lang="cs-CZ" dirty="0"/>
          </a:p>
          <a:p>
            <a:r>
              <a:rPr lang="nl-NL" dirty="0"/>
              <a:t>/ </a:t>
            </a:r>
            <a:r>
              <a:rPr lang="cs-CZ" dirty="0" smtClean="0"/>
              <a:t>U</a:t>
            </a:r>
            <a:r>
              <a:rPr lang="nl-NL" dirty="0" smtClean="0"/>
              <a:t> </a:t>
            </a:r>
            <a:r>
              <a:rPr lang="nl-NL" dirty="0"/>
              <a:t>– </a:t>
            </a:r>
            <a:r>
              <a:rPr lang="nl-NL" dirty="0" smtClean="0"/>
              <a:t>/</a:t>
            </a:r>
            <a:r>
              <a:rPr lang="cs-CZ" dirty="0" smtClean="0"/>
              <a:t> jamb (jambe)</a:t>
            </a:r>
            <a:endParaRPr lang="cs-CZ" dirty="0"/>
          </a:p>
          <a:p>
            <a:r>
              <a:rPr lang="nl-NL" dirty="0" smtClean="0"/>
              <a:t>/ </a:t>
            </a:r>
            <a:r>
              <a:rPr lang="nl-NL" dirty="0"/>
              <a:t>– </a:t>
            </a:r>
            <a:r>
              <a:rPr lang="cs-CZ" dirty="0" smtClean="0"/>
              <a:t>U</a:t>
            </a:r>
            <a:r>
              <a:rPr lang="nl-NL" dirty="0" smtClean="0"/>
              <a:t> /</a:t>
            </a:r>
            <a:r>
              <a:rPr lang="cs-CZ" dirty="0" smtClean="0"/>
              <a:t> trochej (</a:t>
            </a:r>
            <a:r>
              <a:rPr lang="cs-CZ" dirty="0" err="1" smtClean="0"/>
              <a:t>trochee</a:t>
            </a:r>
            <a:r>
              <a:rPr lang="cs-CZ" dirty="0" smtClean="0"/>
              <a:t>)</a:t>
            </a:r>
            <a:endParaRPr lang="cs-CZ" dirty="0"/>
          </a:p>
          <a:p>
            <a:r>
              <a:rPr lang="nl-NL" dirty="0" smtClean="0"/>
              <a:t>/ </a:t>
            </a:r>
            <a:r>
              <a:rPr lang="cs-CZ" dirty="0" smtClean="0"/>
              <a:t>U</a:t>
            </a:r>
            <a:r>
              <a:rPr lang="nl-NL" dirty="0" smtClean="0"/>
              <a:t> </a:t>
            </a:r>
            <a:r>
              <a:rPr lang="cs-CZ" dirty="0" smtClean="0"/>
              <a:t>U</a:t>
            </a:r>
            <a:r>
              <a:rPr lang="nl-NL" dirty="0" smtClean="0"/>
              <a:t> </a:t>
            </a:r>
            <a:r>
              <a:rPr lang="nl-NL" dirty="0"/>
              <a:t>– </a:t>
            </a:r>
            <a:r>
              <a:rPr lang="nl-NL" dirty="0" smtClean="0"/>
              <a:t>/</a:t>
            </a:r>
            <a:r>
              <a:rPr lang="cs-CZ" dirty="0" smtClean="0"/>
              <a:t> anapest</a:t>
            </a:r>
            <a:endParaRPr lang="cs-CZ" dirty="0"/>
          </a:p>
          <a:p>
            <a:r>
              <a:rPr lang="nl-NL" dirty="0" smtClean="0"/>
              <a:t>/ </a:t>
            </a:r>
            <a:r>
              <a:rPr lang="cs-CZ" dirty="0" smtClean="0"/>
              <a:t>U</a:t>
            </a:r>
            <a:r>
              <a:rPr lang="nl-NL" dirty="0" smtClean="0"/>
              <a:t> </a:t>
            </a:r>
            <a:r>
              <a:rPr lang="nl-NL" dirty="0"/>
              <a:t>– </a:t>
            </a:r>
            <a:r>
              <a:rPr lang="cs-CZ" dirty="0" smtClean="0"/>
              <a:t>U</a:t>
            </a:r>
            <a:r>
              <a:rPr lang="nl-NL" dirty="0" smtClean="0"/>
              <a:t> /</a:t>
            </a:r>
            <a:r>
              <a:rPr lang="cs-CZ" dirty="0" smtClean="0"/>
              <a:t> amfibrach (</a:t>
            </a:r>
            <a:r>
              <a:rPr lang="cs-CZ" dirty="0" err="1" smtClean="0"/>
              <a:t>amfibrachus</a:t>
            </a:r>
            <a:r>
              <a:rPr lang="cs-CZ" dirty="0" smtClean="0"/>
              <a:t>/</a:t>
            </a:r>
            <a:r>
              <a:rPr lang="cs-CZ" dirty="0" err="1" smtClean="0"/>
              <a:t>amfibrachys</a:t>
            </a:r>
            <a:r>
              <a:rPr lang="cs-CZ" dirty="0" smtClean="0"/>
              <a:t>)</a:t>
            </a:r>
            <a:endParaRPr lang="cs-CZ" dirty="0"/>
          </a:p>
          <a:p>
            <a:r>
              <a:rPr lang="nl-NL" dirty="0" smtClean="0"/>
              <a:t>(</a:t>
            </a:r>
            <a:r>
              <a:rPr lang="cs-CZ" dirty="0" smtClean="0"/>
              <a:t> </a:t>
            </a:r>
            <a:r>
              <a:rPr lang="nl-NL" dirty="0" smtClean="0"/>
              <a:t>/ </a:t>
            </a:r>
            <a:r>
              <a:rPr lang="nl-NL" dirty="0"/>
              <a:t>– – / </a:t>
            </a:r>
            <a:r>
              <a:rPr lang="nl-NL" dirty="0" smtClean="0"/>
              <a:t>)</a:t>
            </a:r>
            <a:r>
              <a:rPr lang="cs-CZ" dirty="0" smtClean="0"/>
              <a:t> spondej (</a:t>
            </a:r>
            <a:r>
              <a:rPr lang="cs-CZ" dirty="0" err="1" smtClean="0"/>
              <a:t>spondeus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nl-NL" dirty="0"/>
              <a:t>metrum x </a:t>
            </a:r>
            <a:r>
              <a:rPr lang="nl-NL" dirty="0" smtClean="0"/>
              <a:t>antimetrie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Rytmus a metrum -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duuraccent</a:t>
            </a:r>
            <a:r>
              <a:rPr lang="cs-CZ" dirty="0" smtClean="0"/>
              <a:t> / časoměrný verš</a:t>
            </a:r>
          </a:p>
          <a:p>
            <a:r>
              <a:rPr lang="cs-CZ" b="1" dirty="0" err="1" smtClean="0"/>
              <a:t>metrisch</a:t>
            </a:r>
            <a:r>
              <a:rPr lang="cs-CZ" b="1" dirty="0" smtClean="0"/>
              <a:t> </a:t>
            </a:r>
            <a:r>
              <a:rPr lang="cs-CZ" b="1" dirty="0" err="1" smtClean="0"/>
              <a:t>vers</a:t>
            </a:r>
            <a:r>
              <a:rPr lang="cs-CZ" b="1" dirty="0" smtClean="0"/>
              <a:t> </a:t>
            </a:r>
            <a:r>
              <a:rPr lang="cs-CZ" dirty="0" smtClean="0"/>
              <a:t>/ </a:t>
            </a:r>
            <a:r>
              <a:rPr lang="nl-NL" dirty="0" smtClean="0"/>
              <a:t>verš </a:t>
            </a:r>
            <a:r>
              <a:rPr lang="cs-CZ" dirty="0" smtClean="0"/>
              <a:t>(</a:t>
            </a:r>
            <a:r>
              <a:rPr lang="nl-NL" dirty="0" smtClean="0"/>
              <a:t>přízvučný</a:t>
            </a:r>
            <a:r>
              <a:rPr lang="cs-CZ" dirty="0"/>
              <a:t>)</a:t>
            </a:r>
            <a:r>
              <a:rPr lang="cs-CZ" dirty="0" smtClean="0"/>
              <a:t> </a:t>
            </a:r>
            <a:r>
              <a:rPr lang="nl-NL" dirty="0" smtClean="0"/>
              <a:t>sylabotónický</a:t>
            </a:r>
            <a:endParaRPr lang="cs-CZ" dirty="0" smtClean="0"/>
          </a:p>
          <a:p>
            <a:r>
              <a:rPr lang="nl-NL" b="1" dirty="0" smtClean="0"/>
              <a:t>lettergreeptellend </a:t>
            </a:r>
            <a:r>
              <a:rPr lang="nl-NL" b="1" dirty="0"/>
              <a:t>/ </a:t>
            </a:r>
            <a:r>
              <a:rPr lang="nl-NL" b="1" dirty="0" smtClean="0"/>
              <a:t>syllabisch </a:t>
            </a:r>
            <a:r>
              <a:rPr lang="nl-NL" b="1" dirty="0"/>
              <a:t>/ </a:t>
            </a:r>
            <a:r>
              <a:rPr lang="nl-NL" b="1" dirty="0" smtClean="0"/>
              <a:t>lettergreepver</a:t>
            </a:r>
            <a:r>
              <a:rPr lang="cs-CZ" b="1" dirty="0" smtClean="0"/>
              <a:t>s</a:t>
            </a:r>
            <a:r>
              <a:rPr lang="nl-NL" b="1" dirty="0" smtClean="0"/>
              <a:t> </a:t>
            </a:r>
            <a:r>
              <a:rPr lang="cs-CZ" dirty="0" smtClean="0"/>
              <a:t>/ </a:t>
            </a:r>
            <a:r>
              <a:rPr lang="nl-NL" dirty="0" smtClean="0"/>
              <a:t>sylabický</a:t>
            </a:r>
            <a:r>
              <a:rPr lang="nl-NL" dirty="0"/>
              <a:t>, slabičný </a:t>
            </a:r>
            <a:r>
              <a:rPr lang="nl-NL" dirty="0" smtClean="0"/>
              <a:t>verš</a:t>
            </a:r>
            <a:endParaRPr lang="cs-CZ" dirty="0" smtClean="0"/>
          </a:p>
          <a:p>
            <a:r>
              <a:rPr lang="cs-CZ" b="1" dirty="0" err="1" smtClean="0"/>
              <a:t>heffingsvers</a:t>
            </a:r>
            <a:r>
              <a:rPr lang="cs-CZ" b="1" dirty="0" smtClean="0"/>
              <a:t> </a:t>
            </a:r>
            <a:r>
              <a:rPr lang="cs-CZ" dirty="0" smtClean="0"/>
              <a:t>/ </a:t>
            </a:r>
            <a:r>
              <a:rPr lang="cs-CZ" b="1" dirty="0" err="1" smtClean="0"/>
              <a:t>accentvers</a:t>
            </a:r>
            <a:r>
              <a:rPr lang="cs-CZ" dirty="0" smtClean="0"/>
              <a:t> / tónický (nebo: přízvučný) verš</a:t>
            </a:r>
          </a:p>
          <a:p>
            <a:r>
              <a:rPr lang="cs-CZ" b="1" dirty="0" err="1"/>
              <a:t>v</a:t>
            </a:r>
            <a:r>
              <a:rPr lang="cs-CZ" b="1" dirty="0" err="1" smtClean="0"/>
              <a:t>rij</a:t>
            </a:r>
            <a:r>
              <a:rPr lang="cs-CZ" b="1" dirty="0" smtClean="0"/>
              <a:t> </a:t>
            </a:r>
            <a:r>
              <a:rPr lang="cs-CZ" b="1" dirty="0" err="1" smtClean="0"/>
              <a:t>vers</a:t>
            </a:r>
            <a:r>
              <a:rPr lang="cs-CZ" b="1" dirty="0" smtClean="0"/>
              <a:t> </a:t>
            </a:r>
            <a:r>
              <a:rPr lang="cs-CZ" dirty="0" smtClean="0"/>
              <a:t>/ volný verš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/>
              <a:t>Eufonie – </a:t>
            </a:r>
            <a:r>
              <a:rPr lang="nl-NL" b="1" dirty="0" smtClean="0"/>
              <a:t>welluidendheid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Nejčastějším</a:t>
            </a:r>
            <a:r>
              <a:rPr lang="nl-NL" dirty="0"/>
              <a:t> </a:t>
            </a:r>
            <a:r>
              <a:rPr lang="nl-NL" dirty="0" err="1"/>
              <a:t>eufonickým</a:t>
            </a:r>
            <a:r>
              <a:rPr lang="nl-NL" dirty="0"/>
              <a:t> </a:t>
            </a:r>
            <a:r>
              <a:rPr lang="nl-NL" dirty="0" err="1"/>
              <a:t>prostředkem</a:t>
            </a:r>
            <a:r>
              <a:rPr lang="nl-NL" dirty="0"/>
              <a:t> je </a:t>
            </a:r>
            <a:r>
              <a:rPr lang="nl-NL" dirty="0" err="1"/>
              <a:t>opakování</a:t>
            </a:r>
            <a:r>
              <a:rPr lang="nl-NL" dirty="0"/>
              <a:t> – </a:t>
            </a:r>
            <a:r>
              <a:rPr lang="nl-NL" dirty="0" smtClean="0"/>
              <a:t>klankherhaling</a:t>
            </a:r>
            <a:endParaRPr lang="cs-CZ" dirty="0"/>
          </a:p>
          <a:p>
            <a:r>
              <a:rPr lang="cs-CZ" dirty="0" smtClean="0"/>
              <a:t>Dělení hlásek</a:t>
            </a:r>
            <a:r>
              <a:rPr lang="en-GB" dirty="0" smtClean="0"/>
              <a:t>:</a:t>
            </a: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 err="1"/>
              <a:t>klinkers</a:t>
            </a:r>
            <a:r>
              <a:rPr lang="en-GB" dirty="0"/>
              <a:t>/</a:t>
            </a:r>
            <a:r>
              <a:rPr lang="en-GB" dirty="0" err="1"/>
              <a:t>sonanten</a:t>
            </a:r>
            <a:r>
              <a:rPr lang="en-GB" dirty="0"/>
              <a:t>/</a:t>
            </a:r>
            <a:r>
              <a:rPr lang="en-GB" dirty="0" err="1"/>
              <a:t>vocalen</a:t>
            </a: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 err="1" smtClean="0"/>
              <a:t>medeklinkers</a:t>
            </a:r>
            <a:r>
              <a:rPr lang="en-GB" dirty="0" smtClean="0"/>
              <a:t>/</a:t>
            </a:r>
            <a:r>
              <a:rPr lang="en-GB" dirty="0" err="1" smtClean="0"/>
              <a:t>consonanten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06703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/>
              <a:t>halfrijm</a:t>
            </a:r>
            <a:r>
              <a:rPr lang="de-DE" b="1" dirty="0"/>
              <a:t> (</a:t>
            </a:r>
            <a:r>
              <a:rPr lang="de-DE" b="1" dirty="0" err="1"/>
              <a:t>zvukosledy</a:t>
            </a:r>
            <a:r>
              <a:rPr lang="de-DE" b="1" dirty="0"/>
              <a:t>)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 smtClean="0"/>
              <a:t>Asonantie</a:t>
            </a:r>
            <a:r>
              <a:rPr lang="cs-CZ" b="1" dirty="0" smtClean="0"/>
              <a:t>/asonance</a:t>
            </a:r>
          </a:p>
          <a:p>
            <a:pPr marL="0" indent="0">
              <a:buNone/>
            </a:pPr>
            <a:r>
              <a:rPr lang="de-DE" dirty="0" err="1" smtClean="0"/>
              <a:t>Een</a:t>
            </a:r>
            <a:r>
              <a:rPr lang="de-DE" dirty="0" smtClean="0"/>
              <a:t> </a:t>
            </a:r>
            <a:r>
              <a:rPr lang="de-DE" dirty="0" err="1"/>
              <a:t>duivenveren</a:t>
            </a:r>
            <a:r>
              <a:rPr lang="de-DE" dirty="0"/>
              <a:t> hemel </a:t>
            </a:r>
            <a:r>
              <a:rPr lang="de-DE" dirty="0" err="1"/>
              <a:t>weerspiegelt</a:t>
            </a:r>
            <a:r>
              <a:rPr lang="de-DE" dirty="0"/>
              <a:t> in de </a:t>
            </a:r>
            <a:r>
              <a:rPr lang="de-DE" dirty="0" err="1"/>
              <a:t>zee</a:t>
            </a:r>
            <a:r>
              <a:rPr lang="de-DE" dirty="0"/>
              <a:t>.</a:t>
            </a:r>
            <a:endParaRPr lang="cs-CZ" dirty="0"/>
          </a:p>
          <a:p>
            <a:pPr marL="0" indent="0">
              <a:buNone/>
            </a:pPr>
            <a:r>
              <a:rPr lang="de-DE" dirty="0" err="1"/>
              <a:t>Blauw</a:t>
            </a:r>
            <a:r>
              <a:rPr lang="de-DE" dirty="0"/>
              <a:t> licht </a:t>
            </a:r>
            <a:r>
              <a:rPr lang="de-DE" dirty="0" err="1"/>
              <a:t>dampt</a:t>
            </a:r>
            <a:r>
              <a:rPr lang="de-DE" dirty="0"/>
              <a:t> </a:t>
            </a:r>
            <a:r>
              <a:rPr lang="de-DE" dirty="0" err="1"/>
              <a:t>tussen</a:t>
            </a:r>
            <a:r>
              <a:rPr lang="de-DE" dirty="0"/>
              <a:t> hemel en stiller </a:t>
            </a:r>
            <a:r>
              <a:rPr lang="de-DE" dirty="0" err="1"/>
              <a:t>hemelbeeld</a:t>
            </a:r>
            <a:r>
              <a:rPr lang="de-DE" dirty="0" smtClean="0"/>
              <a:t>.</a:t>
            </a:r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319285110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/>
              <a:t>halfrijm</a:t>
            </a:r>
            <a:r>
              <a:rPr lang="de-DE" b="1" dirty="0"/>
              <a:t> (</a:t>
            </a:r>
            <a:r>
              <a:rPr lang="de-DE" b="1" dirty="0" err="1"/>
              <a:t>zvukosledy</a:t>
            </a:r>
            <a:r>
              <a:rPr lang="de-DE" b="1" dirty="0"/>
              <a:t>)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err="1" smtClean="0"/>
              <a:t>assonantie</a:t>
            </a:r>
            <a:r>
              <a:rPr lang="de-DE" b="1" dirty="0" smtClean="0"/>
              <a:t>/</a:t>
            </a:r>
            <a:r>
              <a:rPr lang="de-DE" b="1" dirty="0" err="1" smtClean="0"/>
              <a:t>klinkerrijm</a:t>
            </a:r>
            <a:r>
              <a:rPr lang="de-DE" b="1" dirty="0" smtClean="0"/>
              <a:t> </a:t>
            </a:r>
            <a:r>
              <a:rPr lang="de-DE" b="1" dirty="0"/>
              <a:t>(</a:t>
            </a:r>
            <a:r>
              <a:rPr lang="de-DE" b="1" dirty="0" err="1"/>
              <a:t>asonance</a:t>
            </a:r>
            <a:r>
              <a:rPr lang="de-DE" b="1" dirty="0" smtClean="0"/>
              <a:t>)</a:t>
            </a:r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Máj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„pozvolným krokem on zločince doprovází“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0452736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1057</Words>
  <Application>Microsoft Office PowerPoint</Application>
  <PresentationFormat>Předvádění na obrazovce (4:3)</PresentationFormat>
  <Paragraphs>176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Motiv sady Office</vt:lpstr>
      <vt:lpstr>Rozbor básnického textu - pojmy</vt:lpstr>
      <vt:lpstr>Rytmus a metrum</vt:lpstr>
      <vt:lpstr>Metrum</vt:lpstr>
      <vt:lpstr>Metrum</vt:lpstr>
      <vt:lpstr>Metrum</vt:lpstr>
      <vt:lpstr>Rytmus a metrum - shrnutí</vt:lpstr>
      <vt:lpstr>Eufonie – welluidendheid</vt:lpstr>
      <vt:lpstr>halfrijm (zvukosledy)</vt:lpstr>
      <vt:lpstr>halfrijm (zvukosledy)</vt:lpstr>
      <vt:lpstr>halfrijm (zvukosledy)</vt:lpstr>
      <vt:lpstr>halfrijm (zvukosledy)</vt:lpstr>
      <vt:lpstr>halfrijm (zvukosledy)</vt:lpstr>
      <vt:lpstr>Rým (het rijm)</vt:lpstr>
      <vt:lpstr>Rým (het rijm)</vt:lpstr>
      <vt:lpstr>Rým (het rijm)</vt:lpstr>
      <vt:lpstr>Pravidelné rozložení rýmů/ Gebruikelijke rijmschema’s:</vt:lpstr>
      <vt:lpstr>Pravidelné rozložení rýmů/ Gebruikelijke rijmschema’s:</vt:lpstr>
      <vt:lpstr>Figury/stijlfiguren</vt:lpstr>
      <vt:lpstr>Figury opakovací:</vt:lpstr>
      <vt:lpstr>Figury syntaktické:</vt:lpstr>
      <vt:lpstr>Figury syntaktické:</vt:lpstr>
      <vt:lpstr>Figury syntaktické:</vt:lpstr>
      <vt:lpstr>Figury syntaktické:</vt:lpstr>
      <vt:lpstr>Figury řečnické</vt:lpstr>
      <vt:lpstr>Figury sémantické (popř. tropy)</vt:lpstr>
      <vt:lpstr>Figury sémantické (popř. tropy)</vt:lpstr>
      <vt:lpstr>Tropy (tropen/zástupky) – obrazné pojmenování (beeldspraak)</vt:lpstr>
      <vt:lpstr>Metafora v širším a užším smyslu</vt:lpstr>
      <vt:lpstr>Metonymie a její druhy</vt:lpstr>
      <vt:lpstr>Metonymie a její druhy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studia literatury</dc:title>
  <dc:creator>it</dc:creator>
  <cp:lastModifiedBy>Anna Krýsová</cp:lastModifiedBy>
  <cp:revision>48</cp:revision>
  <dcterms:created xsi:type="dcterms:W3CDTF">2015-10-12T20:54:47Z</dcterms:created>
  <dcterms:modified xsi:type="dcterms:W3CDTF">2020-05-11T15:38:19Z</dcterms:modified>
</cp:coreProperties>
</file>