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588"/>
  </p:normalViewPr>
  <p:slideViewPr>
    <p:cSldViewPr snapToGrid="0">
      <p:cViewPr varScale="1">
        <p:scale>
          <a:sx n="96" d="100"/>
          <a:sy n="96" d="100"/>
        </p:scale>
        <p:origin x="12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3FD146C0-A34A-4CA2-BFCF-E21BE45F079D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 cap="none">
              <a:ln>
                <a:noFill/>
              </a:ln>
              <a:latin typeface="Liberation Sans" pitchFamily="18"/>
              <a:ea typeface="Droid Sans Fallback" pitchFamily="2"/>
              <a:cs typeface="FreeSans" pitchFamily="2"/>
            </a:endParaRP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FAE229A-399E-4210-8195-FE86F838C903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932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 cap="none">
              <a:ln>
                <a:noFill/>
              </a:ln>
              <a:latin typeface="Liberation Sans" pitchFamily="18"/>
              <a:ea typeface="Droid Sans Fallback" pitchFamily="2"/>
              <a:cs typeface="FreeSans" pitchFamily="2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E72DD7A-99E9-4DA0-95C1-8D039D732F35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 cap="none">
              <a:ln>
                <a:noFill/>
              </a:ln>
              <a:latin typeface="Liberation Sans" pitchFamily="18"/>
              <a:ea typeface="Droid Sans Fallback" pitchFamily="2"/>
              <a:cs typeface="FreeSans" pitchFamily="2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22E0AD2-4F79-4327-9141-0475F4F0A45D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4BE53514-4D30-45C7-9EA2-5280A4EF66B2}" type="slidenum">
              <a:t>‹#›</a:t>
            </a:fld>
            <a:endParaRPr lang="cs-CZ" sz="1400" b="0" i="0" u="none" strike="noStrike" kern="1200" cap="none">
              <a:ln>
                <a:noFill/>
              </a:ln>
              <a:latin typeface="Liberation Sans" pitchFamily="18"/>
              <a:ea typeface="Droid Sans Fallback" pitchFamily="2"/>
              <a:cs typeface="Free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841337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24AC2FD-77CD-435C-82DE-FAEF7EBD625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6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3BEA2F29-F077-44EE-B054-0DEF96909128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4" name="Zástupný symbol pro záhlaví 3">
            <a:extLst>
              <a:ext uri="{FF2B5EF4-FFF2-40B4-BE49-F238E27FC236}">
                <a16:creationId xmlns:a16="http://schemas.microsoft.com/office/drawing/2014/main" id="{06419395-3284-4D72-8E98-C542CBC15B82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cs-CZ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D65C017-B4CC-4517-8FD0-5907D4A8920A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932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cs-CZ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470D9CB-E4E8-4859-B22D-8B1D6D57C564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cs-CZ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214415-B799-4185-8E3F-BC66D2EF182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cs-CZ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84233295-A506-4CD3-8423-74F821A9ABC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4527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cs-CZ" sz="2000" b="0" i="0" u="none" strike="noStrike" kern="1200" cap="none">
        <a:ln>
          <a:noFill/>
        </a:ln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BEB7A86-CE46-4AB3-BE4A-AF2D1B3650B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3317CF9-987F-4B7A-8DCF-881423BF9A56}" type="slidenum">
              <a:t>1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A0835F7A-634A-4BAD-A7A9-3731C0399AE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984B6622-19D3-4267-B4B1-5A061B5162D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4D4E26-9B93-43D9-98DA-9F68AFC9C77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7E1EA06-E22C-4523-BF41-89CBB4C3F189}" type="slidenum">
              <a:t>10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A655D74A-80AA-45F9-AC84-E3B44F7197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37EAF370-E2F8-4CD2-A154-22ADDA8DD4A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40F2A0A-1200-48E0-B13E-9252F918971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B587907-9AD5-44BE-8B82-4C3E85292ADB}" type="slidenum">
              <a:t>11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6CC3A796-4CC9-4E34-8A08-F382FD902FA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7D16AD31-C76A-4FB9-8F56-722A3D88ED5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F5DB641-FA7C-4157-9B66-674E04E03A9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ED50059E-DEB5-4AE6-89B0-4658405A55CA}" type="slidenum">
              <a:t>12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897FF835-0678-42F0-9595-B384DC006F7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61ADB998-ED06-4F20-ACFA-EB9C568686F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0509C8C-F9D3-47B6-BAC9-CA8733A938A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DF490633-0DBC-4DF7-8206-CEF74B3EFAE3}" type="slidenum">
              <a:t>13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B951E29C-3BF8-4746-9818-4E4B2408871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3D340AE6-DADC-4B9B-8FC9-B17BB2071DA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6101B87-DD05-451B-8C39-41850DD8575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D5D5BB4-B6FF-473B-9F3D-7936C7C3E395}" type="slidenum">
              <a:t>14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180846C-5628-41C0-AC40-C51F67E0146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CE682A6D-BB59-472E-B894-13E7F810714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4CA9E8A-5967-4C52-9125-89BDBC261A6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2978A2F-BE56-42EC-B434-B712642A608B}" type="slidenum">
              <a:t>15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D5E8A640-35E5-40EE-BCFA-D06DF3D4F90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2EE6779C-0A53-4F1E-8A3A-8F8420607A0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76C0072-2A3F-4BA9-B79F-ED67F52353D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6F5F986-6C99-45A8-AB38-A0859331AF61}" type="slidenum">
              <a:t>16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C5D03516-B51E-468C-A28D-A45647CF0B2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ECCC7C42-F68B-4208-855A-9B12DDC5618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873C6CF-78B7-4AE0-A4C1-C76D7828343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E3D09906-5173-450F-8E49-82E8BEA3A1D0}" type="slidenum">
              <a:t>17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1FB8ACF7-4E39-458D-BF18-EEDD5A76213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BFF041F4-CDB7-4DA0-8916-DB67B57B653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75B19B1-685A-4DF8-ACAC-9DA33EB062B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04F19962-A947-45FC-8BD2-1C9F6B6DF238}" type="slidenum">
              <a:t>18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3399DB1-29B2-4B3B-B6A1-10D047C0BFA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378B74AD-ADA9-4F51-8EC9-D2F453E6CB8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B2C79F0-E642-4CB2-B8CA-3AD93585015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1E25F80-E0BE-4665-AB41-604A55E9A4D6}" type="slidenum">
              <a:t>19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AB02A90-CCB4-4CC9-BA56-BACEAF50535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A25BABC9-104F-444D-A9F5-D69E16A5B3C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21CB1B0-644C-40FD-8ED6-4538C9A9D4E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71CC0DF-4782-403A-B68D-FBEBEC10D4E7}" type="slidenum">
              <a:t>2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1F55386C-2818-4805-B67A-45F4E03F6D5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F540C6D6-6FED-4DD1-B31D-B1ECCE03324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129723C-D701-4F52-A0EA-E569907E67C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BD26FA4-B514-4920-BFB4-D957B3D78E62}" type="slidenum">
              <a:t>20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C62D714A-FDDA-471A-81E9-56D91DCC249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AFD8AE11-0038-4642-A739-38045869B4C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FDE45F0-C36D-4943-8E3E-E89133277F8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BD287AA-64E7-4EE7-B730-A5F21196B123}" type="slidenum">
              <a:t>21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80F2DBFF-4977-4ABB-9884-E49D4EA4946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5A313422-D194-4E33-8941-0C55D7DAB9D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F5DD719-B1BC-4B81-82C2-ACE041053C8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672E83C-168D-44E9-BD3F-4A64BDB14099}" type="slidenum">
              <a:t>22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3E372E91-B26C-48AF-90B6-30E9E091B42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7049DAA9-597A-4C0D-A82B-85A9AE32189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47CCAA2-9446-4FBE-BF58-0F3D3161BB8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E8F7AC70-595A-407E-A20F-BB5EF77BF364}" type="slidenum">
              <a:t>23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233E832A-E7B7-4AC3-8510-065BAC82858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C3506BAE-A2A1-4EC3-B4FC-C96B81BE770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8253D66-86F2-44CA-8CA6-E248F8F5E6F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063B1DFE-72EB-4DB3-987E-29E3C9B6B634}" type="slidenum">
              <a:t>24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A7F51DA-D2C8-457A-83FB-BCD44525DF8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F2C6F4B3-B48D-4563-ABD5-35977D6051B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9ACDCFB-54A8-44D3-8932-EAE13C6AB1B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DE189965-4F5A-438E-AFEB-DB5B68303123}" type="slidenum">
              <a:t>25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B8DDE37D-B4FA-46D4-9082-1FBF4F57386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8798507D-FB2B-4E8F-9B99-35BA93DFCD6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C9BB433-295C-4C9B-BE40-D47CECA6BFF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012D93B-02AA-40F5-B52F-9F4B56BD2253}" type="slidenum">
              <a:t>26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0B2AAB27-DCE9-49F0-ADCF-897047FE358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B0406678-FFC2-4A17-95B5-30C0095E14A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49214B1-5B4A-48BB-A5A1-018D9F914F4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763A436-02A3-4D28-B342-A774002E4B6B}" type="slidenum">
              <a:t>27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C33D025C-5A09-43D2-8661-852B1E3B0B9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46B1EAB1-6F9B-40F4-873A-19BE92A4ED0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FF6C7E2-791F-4EC7-9026-DA69E9A874A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5AACDF3-956D-472D-8023-08DE4F5B6EBE}" type="slidenum">
              <a:t>28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3E8149B3-2F2A-4DAF-8DC7-0CFDEF28260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5DEFE24C-86AF-405A-BCFD-55B63ECF66B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F4B5EC2-9D2B-426A-85FE-15E892C6687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087EA9D-872A-432B-A244-CD1B0838B086}" type="slidenum">
              <a:t>29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494BC74B-21E6-44F1-AEAB-43A4A1FFAE2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47908F54-B35F-4E51-94BA-C231C85BCF2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2392E95-5B0A-4421-913B-42762C41CF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182D815-0396-4141-B1C0-9301F14AFF02}" type="slidenum">
              <a:t>3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EADC0D9E-6BE3-4917-85E3-ABACB5DB38D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BD4281BB-567B-4C3B-9BC4-F0F9CC872EA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4E78357-11E3-4FE3-B63F-59C08E4666E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BFBD24F-C243-4FD0-AB2B-CC4F0711733E}" type="slidenum">
              <a:t>30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69F9DE2-42DF-4840-95D4-BD84FC9B61D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089321B1-4C95-4D99-A957-5AD381AE544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D9B7470-5CB2-4A15-9093-D42963C1AE8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D0904DC-5B48-4F78-8D3B-77890FFB0C24}" type="slidenum">
              <a:t>4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45154304-7C36-40EE-8FE6-5ECCD85081E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AFE73458-8E50-4195-93DD-11F42B164BA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F72E492-6DA0-4636-A0C7-8BC5498E535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EB55CA49-D87B-4DFD-9ECF-CA2014575893}" type="slidenum">
              <a:t>5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B4306FAE-CD4F-4506-AB59-2FB61EBC4C1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FD905B2C-506E-4E28-B94B-738086037DA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72FE6CB-C594-4395-B215-2C598E40253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0D2824-4108-4A79-820D-4B1747DBC5A8}" type="slidenum">
              <a:t>6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E49FFCA8-9491-4C0C-985F-B378CDB7685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13888CD2-63CD-4FFC-85D2-90ABCF6BB95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E4DE892-1A63-4223-BE92-B44389E4D94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7AC32F7-E722-4130-ACBC-C3D6CE946A46}" type="slidenum">
              <a:t>7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4785D26C-93A0-4B26-8A6C-975C8E5A36B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ACB0FA3C-3B0E-4A2B-A489-06382104F67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C96733B-1725-40AE-9DF9-2F610344CCB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48C690B-A258-4A77-9E8C-7A2EB7F17C33}" type="slidenum">
              <a:t>8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CCAA61FC-3BB6-4DB0-A111-76A7CB14713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1AD85DEC-3D03-41EF-A3D8-E18F9066F01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6E4FDF6-68F1-439E-8F95-1B878D0E9AB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EEC344BF-2E11-479D-B80D-867E85E88B29}" type="slidenum">
              <a:t>9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6A630FA5-3567-4C48-A471-7E3B81399E6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47D22373-05AC-4455-9931-A28941EEF0C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7B1006-B89A-43A6-871B-A2ECCCFD8C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98DD2E-52E2-4868-9287-DBED2E574C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28E9B5-186C-45C0-81C0-D6EA92F59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86DF79-73A2-43E5-9634-32DDE4992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203AB77-4AFE-42D6-B1B8-6F8F821E4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CFD7B36-B697-460C-9EBA-1AB2FF0BAAB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5751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3E907C-9971-4DCD-84E1-53E47F187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60A92B4-BEDF-4D94-A876-ACC56B76EB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CD74EC-ACCF-45DF-B5A8-B677CF142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D9B884-C731-4F4A-8F32-CE8AF6A2C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E8D593-B364-43B7-ABF9-C0E3F8D52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832C337-19B6-4FDE-95C8-68A4B92C175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19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701FA56-79F1-4EC0-946B-7015460264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CCF2D9F-FCC2-4F61-8204-DEE9FC0FE0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E36B89-5703-46EA-8594-800ADD4F9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926879-72FB-402C-B8D0-140D47840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93A210-808B-461D-8EA1-5D122B955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B12D6E4-0BCA-40D0-8136-251CA7416D0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68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2763A8-0D86-4522-8AA5-B7057AA02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03E732-E293-409F-A32A-D84942131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B94475-FE72-417C-BD38-BF5AC5B48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43F29C-79AE-43D6-8128-CB5192A7A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9F29C9-4DDF-4A6B-BD20-A0F9208BE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7A2B302-935D-4D4E-AE09-DD552987BAB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6511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EC8C18-34B8-444F-BCE8-C0C3D74B0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8576D43-5321-4583-A350-983E3C591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DEF449-2328-48E5-882D-64981A30A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68DBC5-1585-4634-887C-259644ADF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16CBE59-D9D7-4A88-8B59-1AFFC9301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707F594-6287-4D45-84CB-71526B2D64F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515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3805E3-A29C-46F5-B4C6-6B77388E0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32DCDA-B278-4447-9B73-24A9D94B5A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A778775-F08D-40AF-99C6-A8135C63D9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5BD5FFE-7D61-404E-983A-6D36208EF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8706C03-BAEA-48DE-92EA-4896A6398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2E4C0AD-7197-4D96-89AF-85DB0F8A1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08D0EF0-8CB3-413C-8AF9-0DC8199B534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0434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24D8EF-C731-4EB7-9ADB-847840A4B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2F50E9C-26E0-49B5-B912-79B0BB8B63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E308F7F-7979-4D2A-B619-24A4B9D2EF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8DEF184-6D4E-4C4A-B4BB-1291763781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8423D13-F7E3-44CB-9731-44E0852C43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4A630F8-B2B2-4C78-8BB3-3AB6E728E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651491B-0854-4DE7-95AC-E5C6B4374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2250765-B065-47AD-B37E-907AA55C0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2C603C2-5E5D-46BD-9D35-55F6DDBDEEE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753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6733D5-D52A-4CD2-9DBD-4077BF092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F1F7DF2-E8F1-4FBC-87FF-F19354ACA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006B647-AED1-4C9C-8F21-0C5C1386E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FC3B053-C6BD-4DC9-BB58-ADEB24CBE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F8E2A22-8032-4D00-8D45-EC20CBA67E5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129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44C83F5-9760-4CB0-97B1-B64B4C2F3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081DA69-1F09-47D8-80F8-AFF11623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0014988-8608-420F-8CBE-EDC6C54F6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75DAAF3-230F-42A6-ADDA-B406011524F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75829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A753B8-32E6-4891-BC9D-7418F1E30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D90B1F9-60A6-4E35-934D-AB684CDAB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2603340-AE34-46BE-AA44-35EB9F979C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D897727-F831-4F7F-BB98-EF34DFA1A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B2C81B2-E78A-482E-AE17-9E6DE6A78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4A2FFD8-22D9-4D59-B16B-C25484723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4873EA6-A533-404D-978A-E6CEDA06796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9534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CBD453-CE62-43AE-8EFC-CBF9D159D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3342648-ED19-479F-AB72-5DC2B39137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E3806B8-FD74-4B36-97BB-11B4F4A031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084E476-0545-4566-8953-BFB69EDB9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DF6E832-6119-4C65-9864-7138D2307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89E678B-3AD2-4CC6-8EC4-1D0D7CE58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CAE1B4E-DE92-47D0-8EEA-EF5B35084C1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522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0131A47-C6DC-43F0-969E-139AA4BC82E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cs-CZ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6DE2553-8CEF-4DB6-A7EC-29A68485B76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25598C-B098-4863-A251-381AE03822D1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cs-CZ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4FD8AA-3CD6-472C-A6FF-B5BF29F58FF6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rtl="0" hangingPunct="0">
              <a:buNone/>
              <a:tabLst/>
              <a:defRPr lang="cs-CZ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1E3296-FE6C-4363-AA23-B6591777CAC3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cs-CZ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BA070F89-E1B0-4370-991A-981A7EDF821A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hangingPunct="1">
        <a:tabLst/>
        <a:defRPr lang="cs-CZ" sz="4400" b="0" i="0" u="none" strike="noStrike" kern="1200" cap="none">
          <a:ln>
            <a:noFill/>
          </a:ln>
          <a:latin typeface="Liberation Sans" pitchFamily="18"/>
        </a:defRPr>
      </a:lvl1pPr>
    </p:titleStyle>
    <p:bodyStyle>
      <a:lvl1pPr rtl="0" eaLnBrk="1" hangingPunct="1">
        <a:spcBef>
          <a:spcPts val="0"/>
        </a:spcBef>
        <a:spcAft>
          <a:spcPts val="1417"/>
        </a:spcAft>
        <a:tabLst/>
        <a:defRPr lang="cs-CZ" sz="3200" b="0" i="0" u="none" strike="noStrike" kern="1200" cap="none">
          <a:ln>
            <a:noFill/>
          </a:ln>
          <a:latin typeface="Liberation Sans" pitchFamily="18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5666D4-6B28-401A-86E2-6F97E6D676C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b="1"/>
              <a:t>Kognitivní etnocentrismus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BDD28CA-D165-4DBC-A2D9-77ABA00A2455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/>
        <p:txBody>
          <a:bodyPr anchor="ctr"/>
          <a:lstStyle/>
          <a:p>
            <a:pPr lvl="0" algn="ctr"/>
            <a:r>
              <a:rPr lang="cs-CZ"/>
              <a:t>Při pohybu ve světě automaticky kategorizujeme objekty, lidi, zvířata a to nás vede k doměnce, že naše myšlenkové kategorie přirozeně odpovídají druhům věcí ve světě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0B4A57-BA37-4712-B2E9-54274D2CF7E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b="1"/>
              <a:t>Proč je toto vše důležité: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59BBD03-25FD-49BB-A9B7-9C5784CA8DB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 indent="-230400" algn="ctr"/>
            <a:endParaRPr lang="cs-CZ"/>
          </a:p>
          <a:p>
            <a:pPr lvl="0" indent="-230400" algn="ctr"/>
            <a:endParaRPr lang="cs-CZ"/>
          </a:p>
          <a:p>
            <a:pPr lvl="0" indent="-230400" algn="ctr"/>
            <a:r>
              <a:rPr lang="cs-CZ"/>
              <a:t>- pokud je myšlení odtělesněné, pak jsou naše těla i souvislosti našeho sociálního života pouze náhodné a okrajové.</a:t>
            </a:r>
          </a:p>
          <a:p>
            <a:pPr lvl="0" indent="-230400" algn="ctr"/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68713EE0-3766-4809-8500-1C0E4AF42A64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03999" y="301320"/>
            <a:ext cx="9071640" cy="5851800"/>
          </a:xfrm>
        </p:spPr>
        <p:txBody>
          <a:bodyPr anchor="ctr"/>
          <a:lstStyle/>
          <a:p>
            <a:pPr lvl="0" algn="ctr"/>
            <a:r>
              <a:rPr lang="cs-CZ" sz="3600"/>
              <a:t>Pokud je myšlení mechanické – téhož druhu jako u počítače – pak devalvujeme lidskou inteligenci s tím, jak se počítače zrychlují a zdokonalují</a:t>
            </a:r>
          </a:p>
          <a:p>
            <a:pPr lvl="0" algn="ctr"/>
            <a:endParaRPr lang="cs-CZ" sz="3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D5CDC41F-4632-4802-B20D-6D9FC1C2EE6D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03999" y="301320"/>
            <a:ext cx="9071640" cy="5851800"/>
          </a:xfrm>
        </p:spPr>
        <p:txBody>
          <a:bodyPr anchor="ctr"/>
          <a:lstStyle/>
          <a:p>
            <a:pPr lvl="0" algn="ctr"/>
            <a:r>
              <a:rPr lang="cs-CZ" sz="3600"/>
              <a:t>Pokud chápeme racionalitu pouze jako schopnost odrážet svět externí lidským bytostem, tak devalvujeme ty aspekty lidského myšlení, které dokáží nekonečně víc, než jen tento odraz. (Imaginace, tvořivost, chyba jako princip)</a:t>
            </a:r>
          </a:p>
          <a:p>
            <a:pPr lvl="0" algn="ctr"/>
            <a:endParaRPr lang="cs-CZ" sz="3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8B86EBAE-447C-4049-A2B8-A30C00C27B4D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03999" y="301320"/>
            <a:ext cx="9071640" cy="5851800"/>
          </a:xfrm>
        </p:spPr>
        <p:txBody>
          <a:bodyPr anchor="ctr"/>
          <a:lstStyle/>
          <a:p>
            <a:pPr lvl="0" algn="ctr"/>
            <a:r>
              <a:rPr lang="cs-CZ" sz="3600"/>
              <a:t>pokud chápeme myšlení jako pouze doslovné, devalvujeme umění a jiné druhy poznání, které staví na přeneseném významu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55CC12-7B43-4D73-84EB-77845C91313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b="1"/>
              <a:t>L. Wittgenstein a objev neohraničenosti kategorií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F8E29D8-E4E8-45C5-8D7A-505A2F336909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/>
        <p:txBody>
          <a:bodyPr anchor="ctr"/>
          <a:lstStyle/>
          <a:p>
            <a:pPr lvl="0" algn="ctr"/>
            <a:r>
              <a:rPr lang="cs-CZ" sz="4400"/>
              <a:t>Ukaž mi, co je to hra?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040EEA-E72B-4DD2-BAA0-9AEC144E7B6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b="1"/>
              <a:t>Rodinná podobnost (Family resemblance)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3786BC3-A09E-415C-AD18-95C30A8C4BE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 algn="ctr"/>
            <a:endParaRPr lang="cs-CZ"/>
          </a:p>
          <a:p>
            <a:pPr lvl="0" algn="ctr"/>
            <a:endParaRPr lang="cs-CZ"/>
          </a:p>
          <a:p>
            <a:pPr lvl="0" algn="ctr"/>
            <a:r>
              <a:rPr lang="cs-CZ"/>
              <a:t>Předpoklad existence jediné kategorie "hra", strukturované rodinnými podobnostmi a dobrými a špatnými příklady.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B57482-5F6F-44E9-BA86-DDBEF4BE24B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b="1"/>
              <a:t>J. L. Austin a význam slov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0072E48-DD05-481D-A344-C772E993C72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endParaRPr lang="cs-CZ" sz="4000" b="1"/>
          </a:p>
          <a:p>
            <a:pPr lvl="0"/>
            <a:r>
              <a:rPr lang="cs-CZ" sz="4000"/>
              <a:t>Klasický přístup: kategorie získává jméno podle společných vlastností (např. trojúhelník)</a:t>
            </a:r>
          </a:p>
          <a:p>
            <a:pPr lvl="0"/>
            <a:r>
              <a:rPr lang="cs-CZ" sz="4000"/>
              <a:t>Pokud tyto vlastnosti existují, kategorie podle nich získává jméno.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D357B6-FDB5-43FC-B30B-011238B4DD2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b="1"/>
              <a:t>Významy slova jako kategorie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4165155-D4F4-4D45-B732-D5ECA06EEF6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endParaRPr lang="cs-CZ"/>
          </a:p>
          <a:p>
            <a:pPr lvl="0" algn="ctr"/>
            <a:endParaRPr lang="cs-CZ"/>
          </a:p>
          <a:p>
            <a:pPr lvl="0" algn="ctr"/>
            <a:r>
              <a:rPr lang="cs-CZ"/>
              <a:t>Austin: významy slova (jako například </a:t>
            </a:r>
            <a:r>
              <a:rPr lang="cs-CZ" i="1"/>
              <a:t>hra</a:t>
            </a:r>
            <a:r>
              <a:rPr lang="cs-CZ"/>
              <a:t>, </a:t>
            </a:r>
            <a:r>
              <a:rPr lang="cs-CZ" i="1"/>
              <a:t>číslo </a:t>
            </a:r>
            <a:r>
              <a:rPr lang="cs-CZ"/>
              <a:t>nebo </a:t>
            </a:r>
            <a:r>
              <a:rPr lang="cs-CZ" i="1"/>
              <a:t>oškubat</a:t>
            </a:r>
            <a:r>
              <a:rPr lang="cs-CZ"/>
              <a:t>) lze považovat za kategorii a </a:t>
            </a:r>
            <a:r>
              <a:rPr lang="cs-CZ" b="1"/>
              <a:t>každý význam za člen této kategorie</a:t>
            </a:r>
            <a:r>
              <a:rPr lang="cs-CZ"/>
              <a:t>.</a:t>
            </a:r>
          </a:p>
          <a:p>
            <a:pPr lvl="0"/>
            <a:r>
              <a:rPr lang="cs-CZ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C69BFB-4806-4261-B582-E5A4E783415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b="1"/>
              <a:t>Problém společných vlastností u mnohovýznamových slov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6F157C4-5FF7-45F8-BFD6-EE18133815F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 algn="ctr"/>
            <a:endParaRPr lang="cs-CZ">
              <a:solidFill>
                <a:srgbClr val="000000"/>
              </a:solidFill>
            </a:endParaRPr>
          </a:p>
          <a:p>
            <a:pPr lvl="0" algn="ctr"/>
            <a:endParaRPr lang="cs-CZ">
              <a:solidFill>
                <a:srgbClr val="000000"/>
              </a:solidFill>
            </a:endParaRPr>
          </a:p>
          <a:p>
            <a:pPr lvl="0" algn="ctr"/>
            <a:r>
              <a:rPr lang="cs-CZ">
                <a:solidFill>
                  <a:srgbClr val="000000"/>
                </a:solidFill>
              </a:rPr>
              <a:t>Vzhledem k tomu, že tyto významy </a:t>
            </a:r>
            <a:r>
              <a:rPr lang="cs-CZ" b="1">
                <a:solidFill>
                  <a:srgbClr val="000000"/>
                </a:solidFill>
              </a:rPr>
              <a:t>obvykle nesdílejí společné vlastnosti</a:t>
            </a:r>
            <a:r>
              <a:rPr lang="cs-CZ">
                <a:solidFill>
                  <a:srgbClr val="000000"/>
                </a:solidFill>
              </a:rPr>
              <a:t>, neexistuje </a:t>
            </a:r>
            <a:r>
              <a:rPr lang="cs-CZ" b="1">
                <a:solidFill>
                  <a:srgbClr val="000000"/>
                </a:solidFill>
              </a:rPr>
              <a:t>žádná klasická kategorie významů</a:t>
            </a:r>
            <a:r>
              <a:rPr lang="cs-CZ">
                <a:solidFill>
                  <a:srgbClr val="000000"/>
                </a:solidFill>
              </a:rPr>
              <a:t>, kterou by toto slovo mohlo pojmenovávat.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163A94-7104-40AD-9A87-B236D60CEC1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b="1"/>
              <a:t>Identita a příbuzenství významu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53CBBC8-9D9F-4326-A7A3-45A918745D7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cs-CZ"/>
              <a:t>Slova mají ústřední a neústřední významy</a:t>
            </a:r>
          </a:p>
          <a:p>
            <a:pPr lvl="0"/>
            <a:r>
              <a:rPr lang="cs-CZ"/>
              <a:t>Tyto významy jsou si příbuzné mnoha popsatelnými způsoby a</a:t>
            </a:r>
          </a:p>
          <a:p>
            <a:pPr lvl="0"/>
            <a:r>
              <a:rPr lang="cs-CZ" b="1"/>
              <a:t>tato příbuznost je základem umístění v kategorii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B3BA64-4FFB-41D8-B127-C0D07D348C3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b="1"/>
              <a:t>Borgesova čínská encyklopedie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98CC858-4B0A-4626-AA49-6ABACF46071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cs-CZ" sz="2000" dirty="0"/>
              <a:t>Zvířata se dělí na:</a:t>
            </a:r>
          </a:p>
          <a:p>
            <a:pPr lvl="0"/>
            <a:r>
              <a:rPr lang="cs-CZ" sz="2000" dirty="0"/>
              <a:t>a, patřící císaři </a:t>
            </a:r>
            <a:br>
              <a:rPr lang="cs-CZ" sz="2000" dirty="0"/>
            </a:br>
            <a:r>
              <a:rPr lang="cs-CZ" sz="2000" dirty="0"/>
              <a:t>b, nabalzamovaná </a:t>
            </a:r>
            <a:br>
              <a:rPr lang="cs-CZ" sz="2000" dirty="0"/>
            </a:br>
            <a:r>
              <a:rPr lang="cs-CZ" sz="2000" dirty="0"/>
              <a:t>c, zdomácnělá </a:t>
            </a:r>
            <a:br>
              <a:rPr lang="cs-CZ" sz="2000" dirty="0"/>
            </a:br>
            <a:r>
              <a:rPr lang="cs-CZ" sz="2000" dirty="0"/>
              <a:t>d, prasátka </a:t>
            </a:r>
            <a:br>
              <a:rPr lang="cs-CZ" sz="2000" dirty="0"/>
            </a:br>
            <a:r>
              <a:rPr lang="cs-CZ" sz="2000" dirty="0"/>
              <a:t>e, sirény </a:t>
            </a:r>
            <a:br>
              <a:rPr lang="cs-CZ" sz="2000" dirty="0"/>
            </a:br>
            <a:r>
              <a:rPr lang="cs-CZ" sz="2000" dirty="0"/>
              <a:t>f, bájné </a:t>
            </a:r>
            <a:br>
              <a:rPr lang="cs-CZ" sz="2000" dirty="0"/>
            </a:br>
            <a:r>
              <a:rPr lang="cs-CZ" sz="2000" dirty="0"/>
              <a:t>g, toulavé psy </a:t>
            </a:r>
            <a:br>
              <a:rPr lang="cs-CZ" sz="2000" dirty="0"/>
            </a:br>
            <a:r>
              <a:rPr lang="cs-CZ" sz="2000" dirty="0"/>
              <a:t>h, zvířata zahrnutá do této kategorie </a:t>
            </a:r>
            <a:br>
              <a:rPr lang="cs-CZ" sz="2000" dirty="0"/>
            </a:br>
            <a:r>
              <a:rPr lang="cs-CZ" sz="2000" dirty="0"/>
              <a:t>i, co jsou jako bláznivá </a:t>
            </a:r>
            <a:br>
              <a:rPr lang="cs-CZ" sz="2000" dirty="0"/>
            </a:br>
            <a:r>
              <a:rPr lang="cs-CZ" sz="2000" dirty="0"/>
              <a:t>j, nespočítatelná </a:t>
            </a:r>
            <a:br>
              <a:rPr lang="cs-CZ" sz="2000" dirty="0"/>
            </a:br>
            <a:r>
              <a:rPr lang="cs-CZ" sz="2000" dirty="0"/>
              <a:t>k, nakreslená tenoučkým štětcem z velbloudí srsti </a:t>
            </a:r>
            <a:br>
              <a:rPr lang="cs-CZ" sz="2000" dirty="0"/>
            </a:br>
            <a:r>
              <a:rPr lang="cs-CZ" sz="2000" dirty="0"/>
              <a:t>l, a podobně </a:t>
            </a:r>
            <a:br>
              <a:rPr lang="cs-CZ" sz="2000" dirty="0"/>
            </a:br>
            <a:r>
              <a:rPr lang="cs-CZ" sz="2000" dirty="0"/>
              <a:t>m, ta, co právě rozbila džbán </a:t>
            </a:r>
            <a:br>
              <a:rPr lang="cs-CZ" sz="2000" dirty="0"/>
            </a:br>
            <a:r>
              <a:rPr lang="cs-CZ" sz="2000" dirty="0"/>
              <a:t>n, ta, co z dálky připomínají mouchy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61061F-4410-44F7-A8B8-C0A31F82B4D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b="1"/>
              <a:t>Příklad: adjektivum </a:t>
            </a:r>
            <a:r>
              <a:rPr lang="cs-CZ" b="1" i="1"/>
              <a:t>„zdravý“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FFFF04A-4000-4DC2-A808-F91DB831DBD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 algn="ctr"/>
            <a:endParaRPr lang="cs-CZ" sz="4400"/>
          </a:p>
          <a:p>
            <a:pPr lvl="0" algn="ctr"/>
            <a:r>
              <a:rPr lang="cs-CZ" sz="4400"/>
              <a:t>Zdravá pleť,</a:t>
            </a:r>
          </a:p>
          <a:p>
            <a:pPr lvl="0" algn="ctr"/>
            <a:r>
              <a:rPr lang="cs-CZ" sz="4400"/>
              <a:t>zdravé tělo,</a:t>
            </a:r>
          </a:p>
          <a:p>
            <a:pPr lvl="0" algn="ctr"/>
            <a:r>
              <a:rPr lang="cs-CZ" sz="4400"/>
              <a:t>zdravé cvičení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78F6FB-F0D3-404E-B56A-55043EDA0FF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b="1"/>
              <a:t>Prototypický význam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4895FDD-4E74-4A86-B014-81D59B257EB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endParaRPr lang="cs-CZ" b="1"/>
          </a:p>
          <a:p>
            <a:pPr lvl="0"/>
            <a:r>
              <a:rPr lang="cs-CZ"/>
              <a:t>Primární jádrový význam = nyní "centrální", "prototypický" význam.</a:t>
            </a:r>
          </a:p>
          <a:p>
            <a:pPr lvl="0"/>
            <a:r>
              <a:rPr lang="cs-CZ"/>
              <a:t>Lakoff: Vztah, kdy jeden určitý význam je součástí jiného významu (je obsažen jako součást) nazýváme </a:t>
            </a:r>
            <a:r>
              <a:rPr lang="cs-CZ" b="1"/>
              <a:t>metonymie </a:t>
            </a:r>
            <a:r>
              <a:rPr lang="cs-CZ"/>
              <a:t>(část za celek) –</a:t>
            </a:r>
          </a:p>
          <a:p>
            <a:pPr lvl="0"/>
            <a:r>
              <a:rPr lang="cs-CZ"/>
              <a:t>/alternativně taky se tomu říká </a:t>
            </a:r>
            <a:r>
              <a:rPr lang="cs-CZ" b="1"/>
              <a:t>synekdocha </a:t>
            </a:r>
            <a:r>
              <a:rPr lang="cs-CZ"/>
              <a:t>(jako speciální forma metonymie).</a:t>
            </a:r>
          </a:p>
          <a:p>
            <a:pPr lvl="0"/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2A6470-457D-42FD-BAA4-AECF111EF90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b="1"/>
              <a:t>Podobnosti (identity) vs. vztahy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4AEC003-58D3-4CDA-91A7-57371045778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cs-CZ"/>
              <a:t>Nejde o podobnosti (identity), ale o vztahy: "</a:t>
            </a:r>
            <a:r>
              <a:rPr lang="cs-CZ" b="1"/>
              <a:t>výsledek něčeho</a:t>
            </a:r>
            <a:r>
              <a:rPr lang="cs-CZ"/>
              <a:t>" a "</a:t>
            </a:r>
            <a:r>
              <a:rPr lang="cs-CZ" b="1"/>
              <a:t>vytváření něčeho</a:t>
            </a:r>
            <a:r>
              <a:rPr lang="cs-CZ"/>
              <a:t>":</a:t>
            </a:r>
          </a:p>
          <a:p>
            <a:pPr lvl="0"/>
            <a:endParaRPr lang="cs-CZ"/>
          </a:p>
          <a:p>
            <a:pPr lvl="0"/>
            <a:r>
              <a:rPr lang="cs-CZ"/>
              <a:t>Cvičení typu B </a:t>
            </a:r>
            <a:r>
              <a:rPr lang="cs-CZ" b="1"/>
              <a:t>vytváří těla </a:t>
            </a:r>
            <a:r>
              <a:rPr lang="cs-CZ"/>
              <a:t>typu A</a:t>
            </a:r>
          </a:p>
          <a:p>
            <a:pPr lvl="0"/>
            <a:r>
              <a:rPr lang="cs-CZ"/>
              <a:t>Pleť typu C je </a:t>
            </a:r>
            <a:r>
              <a:rPr lang="cs-CZ" b="1"/>
              <a:t>výsledkem těla </a:t>
            </a:r>
            <a:r>
              <a:rPr lang="cs-CZ"/>
              <a:t>typu A.</a:t>
            </a:r>
          </a:p>
          <a:p>
            <a:pPr lvl="0"/>
            <a:r>
              <a:rPr lang="cs-CZ"/>
              <a:t>Slovo zdravý </a:t>
            </a:r>
            <a:r>
              <a:rPr lang="cs-CZ" b="1"/>
              <a:t>pojmenovává </a:t>
            </a:r>
            <a:r>
              <a:rPr lang="cs-CZ"/>
              <a:t>A</a:t>
            </a:r>
          </a:p>
          <a:p>
            <a:pPr lvl="0"/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1070B8B5-2485-4B41-823F-823543B6F931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03999" y="301320"/>
            <a:ext cx="9071640" cy="5851800"/>
          </a:xfrm>
        </p:spPr>
        <p:txBody>
          <a:bodyPr anchor="ctr"/>
          <a:lstStyle/>
          <a:p>
            <a:pPr lvl="0" algn="ctr"/>
            <a:r>
              <a:rPr lang="cs-CZ" b="1"/>
              <a:t>S ohledem na pojmenování </a:t>
            </a:r>
            <a:r>
              <a:rPr lang="cs-CZ"/>
              <a:t>A zastupuje B (Metonymie – zdravé cvičení)</a:t>
            </a:r>
          </a:p>
          <a:p>
            <a:pPr lvl="0" algn="ctr"/>
            <a:r>
              <a:rPr lang="cs-CZ"/>
              <a:t>S </a:t>
            </a:r>
            <a:r>
              <a:rPr lang="cs-CZ" b="1"/>
              <a:t>ohledem na pojmenování </a:t>
            </a:r>
            <a:r>
              <a:rPr lang="cs-CZ"/>
              <a:t>A zastupuje C (Metonymie – zdravá pleť)</a:t>
            </a:r>
          </a:p>
          <a:p>
            <a:pPr lvl="0" algn="ctr"/>
            <a:r>
              <a:rPr lang="cs-CZ"/>
              <a:t>"Zdravý" pak má významy </a:t>
            </a:r>
            <a:r>
              <a:rPr lang="cs-CZ" b="1"/>
              <a:t>A, B, a C</a:t>
            </a:r>
            <a:r>
              <a:rPr lang="cs-CZ"/>
              <a:t>.</a:t>
            </a:r>
          </a:p>
          <a:p>
            <a:pPr lvl="0" algn="ctr"/>
            <a:endParaRPr lang="cs-CZ"/>
          </a:p>
          <a:p>
            <a:pPr lvl="0" algn="ctr"/>
            <a:r>
              <a:rPr lang="cs-CZ"/>
              <a:t>A je ústřední význam, B a C jsou rozšířené na principu metonymie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9EAB6C-7755-4FA7-B837-A7EA7C75DD0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b="1"/>
              <a:t>Přirozený soubor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407BFC8-6EA7-490A-924E-4AE3FF1CAFE5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/>
        <p:txBody>
          <a:bodyPr anchor="ctr"/>
          <a:lstStyle/>
          <a:p>
            <a:pPr lvl="0" algn="ctr"/>
            <a:r>
              <a:rPr lang="cs-CZ"/>
              <a:t>Austin představuje </a:t>
            </a:r>
            <a:r>
              <a:rPr lang="cs-CZ" b="1"/>
              <a:t>implicitní psychologické tvrzení </a:t>
            </a:r>
            <a:r>
              <a:rPr lang="cs-CZ"/>
              <a:t>o kategorizaci: </a:t>
            </a:r>
            <a:r>
              <a:rPr lang="cs-CZ" b="1"/>
              <a:t>rozdílů mezi významy si bez analýzy nejsme ani vědomi, tj tvoří </a:t>
            </a:r>
            <a:r>
              <a:rPr lang="cs-CZ" b="1" i="1"/>
              <a:t>přirozený </a:t>
            </a:r>
            <a:r>
              <a:rPr lang="cs-CZ" b="1"/>
              <a:t>soubor </a:t>
            </a:r>
            <a:r>
              <a:rPr lang="cs-CZ"/>
              <a:t>(všechny ty věci chápeme celkem jasně, že "jsou zdravé")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00D468-B2E8-495F-A67E-CBB2E54959A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b="1"/>
              <a:t>Principy stejného pojmenování různých věcí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964D998-CE8C-45DB-987B-13C43E85CFE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endParaRPr lang="cs-CZ"/>
          </a:p>
          <a:p>
            <a:pPr lvl="0"/>
            <a:r>
              <a:rPr lang="cs-CZ"/>
              <a:t>Austin předpokládá omezený počet mechanismů, kterými jsou tyto významy propojeny a domnívá se, </a:t>
            </a:r>
            <a:r>
              <a:rPr lang="cs-CZ" b="1"/>
              <a:t>že mají </a:t>
            </a:r>
            <a:r>
              <a:rPr lang="cs-CZ" b="1" i="1"/>
              <a:t>přirozenou </a:t>
            </a:r>
            <a:r>
              <a:rPr lang="cs-CZ" b="1"/>
              <a:t>platnost (nejsou hříčkou analytika, jsou „etnograficky“ reálné).</a:t>
            </a:r>
          </a:p>
          <a:p>
            <a:pPr lvl="0"/>
            <a:r>
              <a:rPr lang="cs-CZ"/>
              <a:t>Tyto mechanismy jsou podle něj </a:t>
            </a:r>
            <a:r>
              <a:rPr lang="cs-CZ" b="1"/>
              <a:t>principy, poskytující dostatečný důvod pro seskupení významů pod jedno slovo.</a:t>
            </a:r>
          </a:p>
          <a:p>
            <a:pPr lvl="0"/>
            <a:r>
              <a:rPr lang="cs-CZ"/>
              <a:t>A </a:t>
            </a:r>
            <a:r>
              <a:rPr lang="cs-CZ" b="1"/>
              <a:t>metonymie </a:t>
            </a:r>
            <a:r>
              <a:rPr lang="cs-CZ"/>
              <a:t>je jedním takovým principem.</a:t>
            </a:r>
          </a:p>
          <a:p>
            <a:pPr lvl="0"/>
            <a:r>
              <a:rPr lang="cs-CZ"/>
              <a:t>Dalším je </a:t>
            </a:r>
            <a:r>
              <a:rPr lang="cs-CZ" b="1"/>
              <a:t>metafora</a:t>
            </a:r>
            <a:r>
              <a:rPr lang="cs-CZ"/>
              <a:t>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6CA432-88B6-4B84-8EEB-7D2B9E5A840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b="1"/>
              <a:t>Další forma použití téhož slova: Metafora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D252CE4-0D74-4B24-8735-8B754429904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 algn="ctr"/>
            <a:endParaRPr lang="cs-CZ"/>
          </a:p>
          <a:p>
            <a:pPr lvl="0" algn="ctr"/>
            <a:r>
              <a:rPr lang="cs-CZ"/>
              <a:t>Pokud</a:t>
            </a:r>
          </a:p>
          <a:p>
            <a:pPr lvl="0" algn="ctr"/>
            <a:r>
              <a:rPr lang="cs-CZ"/>
              <a:t>A je v nějakém vztahu k B a</a:t>
            </a:r>
          </a:p>
          <a:p>
            <a:pPr lvl="0" algn="ctr"/>
            <a:r>
              <a:rPr lang="cs-CZ"/>
              <a:t>X v podobném s Y,</a:t>
            </a:r>
          </a:p>
          <a:p>
            <a:pPr lvl="0" algn="ctr"/>
            <a:r>
              <a:rPr lang="cs-CZ"/>
              <a:t>jsou A a X nazývány stejnými slovy.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B3C322-289E-4F71-9CC4-BDD1AFACA6B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b="1"/>
              <a:t>Příklady metafor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FCDD4D2-97EE-4B65-BCE1-B6E5055D84A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 algn="ctr"/>
            <a:endParaRPr lang="cs-CZ"/>
          </a:p>
          <a:p>
            <a:pPr lvl="0" algn="ctr"/>
            <a:endParaRPr lang="cs-CZ"/>
          </a:p>
          <a:p>
            <a:pPr lvl="0" algn="ctr"/>
            <a:r>
              <a:rPr lang="cs-CZ"/>
              <a:t>Dno jezera, dno lahve, dno společnosti, jsem na dně.</a:t>
            </a:r>
          </a:p>
          <a:p>
            <a:pPr lvl="0" algn="ctr"/>
            <a:r>
              <a:rPr lang="cs-CZ"/>
              <a:t>Foot of page, foot of a hill.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7D65E3-9BB8-4B0F-863A-DC2599096EC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b="1"/>
              <a:t>Foot of a hill/ Foot of a page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85ACB9A-2653-42BC-9802-BD92C47AA57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endParaRPr lang="cs-CZ"/>
          </a:p>
          <a:p>
            <a:pPr lvl="0"/>
            <a:r>
              <a:rPr lang="cs-CZ"/>
              <a:t>Austin: jistě máme dobrý důvod k tomu, nazývat obě "pata". Jsou si ale podobné? Ne v běžném slova smyslu. Můžeme říci, že </a:t>
            </a:r>
            <a:r>
              <a:rPr lang="cs-CZ" b="1"/>
              <a:t>vztahy </a:t>
            </a:r>
            <a:r>
              <a:rPr lang="cs-CZ"/>
              <a:t>A-B a X-Y jsou podobné. To je sice v pořádku, ale </a:t>
            </a:r>
            <a:r>
              <a:rPr lang="cs-CZ" b="1"/>
              <a:t>A a X nejsou identické se vztahy v nichž se nalézají</a:t>
            </a:r>
            <a:r>
              <a:rPr lang="cs-CZ"/>
              <a:t>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2FBB16-1D36-44BB-80F0-E28768C5C1D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3999" y="-7200"/>
            <a:ext cx="9071640" cy="1879560"/>
          </a:xfrm>
        </p:spPr>
        <p:txBody>
          <a:bodyPr/>
          <a:lstStyle/>
          <a:p>
            <a:pPr lvl="0"/>
            <a:r>
              <a:rPr lang="cs-CZ" b="1"/>
              <a:t>Metaforické promítnutí struktury lidského těla na hory nebo stránky papíru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AFEC292-5AD9-4396-8462-18E295A2C2C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endParaRPr lang="cs-CZ" sz="2800" b="1"/>
          </a:p>
          <a:p>
            <a:pPr lvl="0"/>
            <a:r>
              <a:rPr lang="cs-CZ" sz="2800" b="1"/>
              <a:t>Formálně:</a:t>
            </a:r>
          </a:p>
          <a:p>
            <a:pPr lvl="0"/>
            <a:r>
              <a:rPr lang="cs-CZ" sz="2800"/>
              <a:t>A je spodní část těla</a:t>
            </a:r>
          </a:p>
          <a:p>
            <a:pPr lvl="0"/>
            <a:r>
              <a:rPr lang="cs-CZ" sz="2800"/>
              <a:t>B je spodní část hory</a:t>
            </a:r>
          </a:p>
          <a:p>
            <a:pPr lvl="0"/>
            <a:r>
              <a:rPr lang="cs-CZ" sz="2800"/>
              <a:t>C je spodní část stránky</a:t>
            </a:r>
          </a:p>
          <a:p>
            <a:pPr lvl="0"/>
            <a:r>
              <a:rPr lang="cs-CZ" sz="2800"/>
              <a:t>Slovo "pata" pojmenovává A</a:t>
            </a:r>
          </a:p>
          <a:p>
            <a:pPr lvl="0"/>
            <a:r>
              <a:rPr lang="cs-CZ" sz="2800"/>
              <a:t>A a B a C tvoří kategorii, kde </a:t>
            </a:r>
            <a:r>
              <a:rPr lang="cs-CZ" sz="2800" b="1"/>
              <a:t>A je centrálním členem </a:t>
            </a:r>
            <a:r>
              <a:rPr lang="cs-CZ" sz="2800"/>
              <a:t>a </a:t>
            </a:r>
            <a:r>
              <a:rPr lang="cs-CZ" sz="2800" b="1"/>
              <a:t>B a C jsou necentrální členy</a:t>
            </a:r>
            <a:r>
              <a:rPr lang="cs-CZ" sz="2800"/>
              <a:t>, </a:t>
            </a:r>
            <a:r>
              <a:rPr lang="cs-CZ" sz="2800" b="1"/>
              <a:t>spojené metaforou</a:t>
            </a:r>
            <a:r>
              <a:rPr lang="cs-CZ" sz="280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A1B188-984B-4B7C-B5BB-C3512A6BCB3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b="1"/>
              <a:t>Pozor na objekty!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13EB0E3-39E6-40B3-B725-3314B50ADD1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 algn="ctr"/>
            <a:endParaRPr lang="cs-CZ"/>
          </a:p>
          <a:p>
            <a:pPr lvl="0" algn="ctr"/>
            <a:endParaRPr lang="cs-CZ"/>
          </a:p>
          <a:p>
            <a:pPr lvl="0" algn="ctr"/>
            <a:r>
              <a:rPr lang="cs-CZ"/>
              <a:t>kategorie nejsou z velké části pouze kategoriemi věcí, ale také abstraktních či čistě sociálně a kulturně vyprodukovaných entit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E7468-3B38-4C05-BDB4-E39C5B37769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b="1"/>
              <a:t>Řetězení uvnitř kategorie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194303B-8C31-49CB-89CA-F4BBCC2AC73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 algn="ctr"/>
            <a:endParaRPr lang="cs-CZ"/>
          </a:p>
          <a:p>
            <a:pPr lvl="0" algn="ctr"/>
            <a:r>
              <a:rPr lang="cs-CZ"/>
              <a:t>Efekt zmíněných mechanismů při konstrukci určité kategorie, kdy na základě metaforických nebo metonymických vztahů nazýváme věci, které jsou si různě částečně podobné, ale na začátku a konci řetězce nacházíme jen velmi málo nebo žádné podobnosti.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00A4DC-7944-4E81-8EF4-7E30875E665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b="1"/>
              <a:t>Kategorie abstraktních entit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23BD104-22BE-4588-98AD-D9FACA214D6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 algn="ctr"/>
            <a:r>
              <a:rPr lang="cs-CZ"/>
              <a:t>Události, aktivity, emoce, prostorové vztahy, společenské vztahy, vlády, nemoci, příbuzní, štěstí, pojmy lidových i vědeckých teorií</a:t>
            </a:r>
          </a:p>
          <a:p>
            <a:pPr lvl="0" algn="ctr"/>
            <a:endParaRPr lang="cs-CZ"/>
          </a:p>
          <a:p>
            <a:pPr lvl="0" algn="ctr"/>
            <a:r>
              <a:rPr lang="cs-CZ"/>
              <a:t>kategorizujeme jakoby to byly také věci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70A6ED-072F-4145-BB49-D893F3F3509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b="1"/>
              <a:t>Kategorizace je zásadní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99FAEB7-94B6-411C-B7F9-5623129CCE8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cs-CZ"/>
              <a:t>Kategorizujeme vždy, když něco označujeme jako druh něčeho, když říkáme slova.</a:t>
            </a:r>
          </a:p>
          <a:p>
            <a:pPr lvl="0"/>
            <a:r>
              <a:rPr lang="cs-CZ"/>
              <a:t>Kdykoli například děláme kteroukoli běžnou aktivitu jako např. zametání nebo fénování, používáme kategorie.</a:t>
            </a:r>
          </a:p>
          <a:p>
            <a:pPr lvl="0"/>
            <a:r>
              <a:rPr lang="cs-CZ"/>
              <a:t>Stejně tak nejjednodušší výpověď používá mnoho kategorií – kategorie zvuků řeči, frází, vět a pojmů.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FF9567F5-215A-4507-881B-5DCBE399060F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03999" y="301320"/>
            <a:ext cx="9071640" cy="5851800"/>
          </a:xfrm>
        </p:spPr>
        <p:txBody>
          <a:bodyPr anchor="ctr"/>
          <a:lstStyle/>
          <a:p>
            <a:pPr lvl="0" algn="ctr"/>
            <a:r>
              <a:rPr lang="cs-CZ" sz="4000"/>
              <a:t>Bez kategorizace bychom nemohli vůbec existovat. Svět by se rozpadl na myriádu vjemů.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CCBB47-5DC9-4441-B12E-ED4E4849CE2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b="1"/>
              <a:t>Dva základní principy klasických kategorií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51AC820-6506-473C-8B8D-A94E3F85E9EA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/>
        <p:txBody>
          <a:bodyPr anchor="ctr"/>
          <a:lstStyle/>
          <a:p>
            <a:pPr lvl="0" algn="ctr"/>
            <a:r>
              <a:rPr lang="cs-CZ"/>
              <a:t>1/ pokud jsou kategorie definovány pouze společnými vlastnostmi, měli by být členové kategorie rovni (</a:t>
            </a:r>
            <a:r>
              <a:rPr lang="cs-CZ" b="1"/>
              <a:t>žádné lepší příklady</a:t>
            </a:r>
            <a:r>
              <a:rPr lang="cs-CZ"/>
              <a:t>)</a:t>
            </a:r>
          </a:p>
          <a:p>
            <a:pPr marL="457200" lvl="0" indent="-228600" algn="ctr"/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10ED7D-EC75-48DB-B795-6D8DA4772F9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b="1"/>
              <a:t>Dva základní principy klasických kategorií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19103CB-902E-41A7-82EC-3770F162FE2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457200" lvl="0" indent="-228600" algn="ctr"/>
            <a:endParaRPr lang="cs-CZ"/>
          </a:p>
          <a:p>
            <a:pPr marL="457200" lvl="0" indent="-228600" algn="ctr"/>
            <a:r>
              <a:rPr lang="cs-CZ"/>
              <a:t>2/ pokud jsou kategorie definovány pouze vlastnostmi, typickými pro jejich členy, pak by kategorizace </a:t>
            </a:r>
            <a:r>
              <a:rPr lang="cs-CZ" b="1"/>
              <a:t>neměly být závislé na zvláštnostech bytostí, které kategorizace provádí</a:t>
            </a:r>
            <a:r>
              <a:rPr lang="cs-CZ"/>
              <a:t>. Tj. na faktorech lidské neurofyziologie, pohybu těla, učení, komunikace atd.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F01A67-5931-4034-8B29-C13FE37E3C1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b="1"/>
              <a:t>Mysl jako procesor a kategorizace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FB3A622-514F-43D9-8474-414684D1051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 algn="ctr"/>
            <a:endParaRPr lang="cs-CZ" b="1"/>
          </a:p>
          <a:p>
            <a:pPr lvl="0" algn="ctr"/>
            <a:endParaRPr lang="cs-CZ" b="1"/>
          </a:p>
          <a:p>
            <a:pPr lvl="0" algn="ctr"/>
            <a:r>
              <a:rPr lang="cs-CZ" b="1"/>
              <a:t>Pojetí mysli jako procesoru potřebuje ony klasické kategorie. </a:t>
            </a:r>
            <a:r>
              <a:rPr lang="cs-CZ"/>
              <a:t>Pokud jsou klasické kategorie zpochybněny, metafora mysli jako počítače je neudržitelná.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kce2.odp" id="{1FE4DDBE-8CBA-434E-927B-44294FF3856B}" vid="{C72F9F41-FE03-4940-BF6F-A6EFCCF3F12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Výchozí</Template>
  <TotalTime>0</TotalTime>
  <Words>1120</Words>
  <Application>Microsoft Macintosh PowerPoint</Application>
  <PresentationFormat>Vlastní</PresentationFormat>
  <Paragraphs>141</Paragraphs>
  <Slides>30</Slides>
  <Notes>30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Calibri</vt:lpstr>
      <vt:lpstr>Liberation Sans</vt:lpstr>
      <vt:lpstr>Liberation Serif</vt:lpstr>
      <vt:lpstr>Výchozí</vt:lpstr>
      <vt:lpstr>Kognitivní etnocentrismus</vt:lpstr>
      <vt:lpstr>Borgesova čínská encyklopedie</vt:lpstr>
      <vt:lpstr>Pozor na objekty!</vt:lpstr>
      <vt:lpstr>Kategorie abstraktních entit</vt:lpstr>
      <vt:lpstr>Kategorizace je zásadní</vt:lpstr>
      <vt:lpstr>Prezentace aplikace PowerPoint</vt:lpstr>
      <vt:lpstr>Dva základní principy klasických kategorií</vt:lpstr>
      <vt:lpstr>Dva základní principy klasických kategorií</vt:lpstr>
      <vt:lpstr>Mysl jako procesor a kategorizace</vt:lpstr>
      <vt:lpstr>Proč je toto vše důležité:</vt:lpstr>
      <vt:lpstr>Prezentace aplikace PowerPoint</vt:lpstr>
      <vt:lpstr>Prezentace aplikace PowerPoint</vt:lpstr>
      <vt:lpstr>Prezentace aplikace PowerPoint</vt:lpstr>
      <vt:lpstr>L. Wittgenstein a objev neohraničenosti kategorií</vt:lpstr>
      <vt:lpstr>Rodinná podobnost (Family resemblance)</vt:lpstr>
      <vt:lpstr>J. L. Austin a význam slov</vt:lpstr>
      <vt:lpstr>Významy slova jako kategorie</vt:lpstr>
      <vt:lpstr>Problém společných vlastností u mnohovýznamových slov</vt:lpstr>
      <vt:lpstr>Identita a příbuzenství významu</vt:lpstr>
      <vt:lpstr>Příklad: adjektivum „zdravý“</vt:lpstr>
      <vt:lpstr>Prototypický význam</vt:lpstr>
      <vt:lpstr>Podobnosti (identity) vs. vztahy</vt:lpstr>
      <vt:lpstr>Prezentace aplikace PowerPoint</vt:lpstr>
      <vt:lpstr>Přirozený soubor</vt:lpstr>
      <vt:lpstr>Principy stejného pojmenování různých věcí</vt:lpstr>
      <vt:lpstr>Další forma použití téhož slova: Metafora</vt:lpstr>
      <vt:lpstr>Příklady metafor</vt:lpstr>
      <vt:lpstr>Foot of a hill/ Foot of a page</vt:lpstr>
      <vt:lpstr>Metaforické promítnutí struktury lidského těla na hory nebo stránky papíru</vt:lpstr>
      <vt:lpstr>Řetězení uvnitř kategorie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Kognitivní etnocentrismus</dc:title>
  <dc:creator>David Doubek</dc:creator>
  <cp:lastModifiedBy>David Doubek</cp:lastModifiedBy>
  <cp:revision>1</cp:revision>
  <dcterms:created xsi:type="dcterms:W3CDTF">2020-10-13T12:52:29Z</dcterms:created>
  <dcterms:modified xsi:type="dcterms:W3CDTF">2020-10-13T12:53:10Z</dcterms:modified>
</cp:coreProperties>
</file>