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88" r:id="rId6"/>
    <p:sldId id="285" r:id="rId7"/>
    <p:sldId id="286" r:id="rId8"/>
    <p:sldId id="280" r:id="rId9"/>
    <p:sldId id="279" r:id="rId10"/>
    <p:sldId id="282" r:id="rId11"/>
    <p:sldId id="283" r:id="rId12"/>
    <p:sldId id="297" r:id="rId13"/>
    <p:sldId id="294" r:id="rId14"/>
    <p:sldId id="295" r:id="rId15"/>
    <p:sldId id="296" r:id="rId16"/>
    <p:sldId id="278" r:id="rId17"/>
    <p:sldId id="258" r:id="rId18"/>
    <p:sldId id="259" r:id="rId19"/>
    <p:sldId id="260" r:id="rId20"/>
    <p:sldId id="276" r:id="rId21"/>
    <p:sldId id="261" r:id="rId22"/>
    <p:sldId id="262" r:id="rId23"/>
    <p:sldId id="263" r:id="rId24"/>
    <p:sldId id="264" r:id="rId25"/>
    <p:sldId id="273" r:id="rId26"/>
    <p:sldId id="291" r:id="rId27"/>
    <p:sldId id="266" r:id="rId28"/>
    <p:sldId id="292" r:id="rId29"/>
    <p:sldId id="274" r:id="rId30"/>
    <p:sldId id="275" r:id="rId31"/>
    <p:sldId id="269" r:id="rId32"/>
    <p:sldId id="270" r:id="rId33"/>
    <p:sldId id="284" r:id="rId34"/>
    <p:sldId id="290" r:id="rId3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límková, Adéla" userId="999f5e52-b3b5-4322-ac6a-365c09c88039" providerId="ADAL" clId="{FFD2CCBE-3B85-46B6-BD13-F343BB41644A}"/>
    <pc:docChg chg="custSel modSld">
      <pc:chgData name="Jarolímková, Adéla" userId="999f5e52-b3b5-4322-ac6a-365c09c88039" providerId="ADAL" clId="{FFD2CCBE-3B85-46B6-BD13-F343BB41644A}" dt="2021-11-02T08:47:42.485" v="71" actId="5793"/>
      <pc:docMkLst>
        <pc:docMk/>
      </pc:docMkLst>
      <pc:sldChg chg="modSp mod">
        <pc:chgData name="Jarolímková, Adéla" userId="999f5e52-b3b5-4322-ac6a-365c09c88039" providerId="ADAL" clId="{FFD2CCBE-3B85-46B6-BD13-F343BB41644A}" dt="2021-11-02T08:45:33.558" v="16" actId="20577"/>
        <pc:sldMkLst>
          <pc:docMk/>
          <pc:sldMk cId="1061460658" sldId="258"/>
        </pc:sldMkLst>
        <pc:spChg chg="mod">
          <ac:chgData name="Jarolímková, Adéla" userId="999f5e52-b3b5-4322-ac6a-365c09c88039" providerId="ADAL" clId="{FFD2CCBE-3B85-46B6-BD13-F343BB41644A}" dt="2021-11-02T08:45:33.558" v="16" actId="20577"/>
          <ac:spMkLst>
            <pc:docMk/>
            <pc:sldMk cId="1061460658" sldId="258"/>
            <ac:spMk id="2" creationId="{00000000-0000-0000-0000-000000000000}"/>
          </ac:spMkLst>
        </pc:spChg>
      </pc:sldChg>
      <pc:sldChg chg="modSp mod">
        <pc:chgData name="Jarolímková, Adéla" userId="999f5e52-b3b5-4322-ac6a-365c09c88039" providerId="ADAL" clId="{FFD2CCBE-3B85-46B6-BD13-F343BB41644A}" dt="2021-11-02T08:46:32.474" v="18" actId="27636"/>
        <pc:sldMkLst>
          <pc:docMk/>
          <pc:sldMk cId="1833417561" sldId="275"/>
        </pc:sldMkLst>
        <pc:spChg chg="mod">
          <ac:chgData name="Jarolímková, Adéla" userId="999f5e52-b3b5-4322-ac6a-365c09c88039" providerId="ADAL" clId="{FFD2CCBE-3B85-46B6-BD13-F343BB41644A}" dt="2021-11-02T08:46:32.474" v="18" actId="27636"/>
          <ac:spMkLst>
            <pc:docMk/>
            <pc:sldMk cId="1833417561" sldId="275"/>
            <ac:spMk id="3" creationId="{00000000-0000-0000-0000-000000000000}"/>
          </ac:spMkLst>
        </pc:spChg>
      </pc:sldChg>
      <pc:sldChg chg="modSp mod">
        <pc:chgData name="Jarolímková, Adéla" userId="999f5e52-b3b5-4322-ac6a-365c09c88039" providerId="ADAL" clId="{FFD2CCBE-3B85-46B6-BD13-F343BB41644A}" dt="2021-11-02T08:47:42.485" v="71" actId="5793"/>
        <pc:sldMkLst>
          <pc:docMk/>
          <pc:sldMk cId="4193169310" sldId="290"/>
        </pc:sldMkLst>
        <pc:spChg chg="mod">
          <ac:chgData name="Jarolímková, Adéla" userId="999f5e52-b3b5-4322-ac6a-365c09c88039" providerId="ADAL" clId="{FFD2CCBE-3B85-46B6-BD13-F343BB41644A}" dt="2021-11-02T08:47:42.485" v="71" actId="5793"/>
          <ac:spMkLst>
            <pc:docMk/>
            <pc:sldMk cId="4193169310" sldId="290"/>
            <ac:spMk id="3" creationId="{00000000-0000-0000-0000-000000000000}"/>
          </ac:spMkLst>
        </pc:spChg>
      </pc:sldChg>
    </pc:docChg>
  </pc:docChgLst>
  <pc:docChgLst>
    <pc:chgData name="Jarolímková, Adéla" userId="999f5e52-b3b5-4322-ac6a-365c09c88039" providerId="ADAL" clId="{C610CA6C-7822-4684-B000-64836572F875}"/>
    <pc:docChg chg="custSel addSld delSld modSld sldOrd">
      <pc:chgData name="Jarolímková, Adéla" userId="999f5e52-b3b5-4322-ac6a-365c09c88039" providerId="ADAL" clId="{C610CA6C-7822-4684-B000-64836572F875}" dt="2018-10-18T12:18:20.974" v="1241" actId="1076"/>
      <pc:docMkLst>
        <pc:docMk/>
      </pc:docMkLst>
      <pc:sldChg chg="ord">
        <pc:chgData name="Jarolímková, Adéla" userId="999f5e52-b3b5-4322-ac6a-365c09c88039" providerId="ADAL" clId="{C610CA6C-7822-4684-B000-64836572F875}" dt="2018-10-18T12:07:23.222" v="967"/>
        <pc:sldMkLst>
          <pc:docMk/>
          <pc:sldMk cId="2626330832" sldId="280"/>
        </pc:sldMkLst>
      </pc:sldChg>
      <pc:sldChg chg="addSp modSp add">
        <pc:chgData name="Jarolímková, Adéla" userId="999f5e52-b3b5-4322-ac6a-365c09c88039" providerId="ADAL" clId="{C610CA6C-7822-4684-B000-64836572F875}" dt="2018-10-18T11:53:11.281" v="663" actId="20577"/>
        <pc:sldMkLst>
          <pc:docMk/>
          <pc:sldMk cId="2758380791" sldId="285"/>
        </pc:sldMkLst>
        <pc:spChg chg="mod">
          <ac:chgData name="Jarolímková, Adéla" userId="999f5e52-b3b5-4322-ac6a-365c09c88039" providerId="ADAL" clId="{C610CA6C-7822-4684-B000-64836572F875}" dt="2018-10-18T11:53:11.281" v="663" actId="20577"/>
          <ac:spMkLst>
            <pc:docMk/>
            <pc:sldMk cId="2758380791" sldId="285"/>
            <ac:spMk id="2" creationId="{87F36E96-1167-422F-BCB7-D341D9474390}"/>
          </ac:spMkLst>
        </pc:spChg>
        <pc:spChg chg="mod">
          <ac:chgData name="Jarolímková, Adéla" userId="999f5e52-b3b5-4322-ac6a-365c09c88039" providerId="ADAL" clId="{C610CA6C-7822-4684-B000-64836572F875}" dt="2018-10-09T09:02:04.648" v="277" actId="20577"/>
          <ac:spMkLst>
            <pc:docMk/>
            <pc:sldMk cId="2758380791" sldId="285"/>
            <ac:spMk id="3" creationId="{5BB4B0FB-A495-4DCD-B84C-FFC7598A06C1}"/>
          </ac:spMkLst>
        </pc:spChg>
        <pc:spChg chg="add mod">
          <ac:chgData name="Jarolímková, Adéla" userId="999f5e52-b3b5-4322-ac6a-365c09c88039" providerId="ADAL" clId="{C610CA6C-7822-4684-B000-64836572F875}" dt="2018-10-09T09:02:32.227" v="297" actId="20577"/>
          <ac:spMkLst>
            <pc:docMk/>
            <pc:sldMk cId="2758380791" sldId="285"/>
            <ac:spMk id="4" creationId="{110EF596-C50E-43D8-90E2-404087D8645E}"/>
          </ac:spMkLst>
        </pc:spChg>
      </pc:sldChg>
      <pc:sldChg chg="addSp delSp modSp add">
        <pc:chgData name="Jarolímková, Adéla" userId="999f5e52-b3b5-4322-ac6a-365c09c88039" providerId="ADAL" clId="{C610CA6C-7822-4684-B000-64836572F875}" dt="2018-10-18T12:02:27.948" v="917" actId="14100"/>
        <pc:sldMkLst>
          <pc:docMk/>
          <pc:sldMk cId="1009976326" sldId="286"/>
        </pc:sldMkLst>
        <pc:spChg chg="mod">
          <ac:chgData name="Jarolímková, Adéla" userId="999f5e52-b3b5-4322-ac6a-365c09c88039" providerId="ADAL" clId="{C610CA6C-7822-4684-B000-64836572F875}" dt="2018-10-18T12:01:52.818" v="909" actId="20577"/>
          <ac:spMkLst>
            <pc:docMk/>
            <pc:sldMk cId="1009976326" sldId="286"/>
            <ac:spMk id="2" creationId="{DCE8873E-CD7E-4104-B0C5-EA40BF9B57A5}"/>
          </ac:spMkLst>
        </pc:spChg>
        <pc:spChg chg="del">
          <ac:chgData name="Jarolímková, Adéla" userId="999f5e52-b3b5-4322-ac6a-365c09c88039" providerId="ADAL" clId="{C610CA6C-7822-4684-B000-64836572F875}" dt="2018-10-18T11:33:59.989" v="299" actId="931"/>
          <ac:spMkLst>
            <pc:docMk/>
            <pc:sldMk cId="1009976326" sldId="286"/>
            <ac:spMk id="3" creationId="{D22D89D4-48AB-47D8-A663-CA97DDC2AD5F}"/>
          </ac:spMkLst>
        </pc:spChg>
        <pc:spChg chg="add mod">
          <ac:chgData name="Jarolímková, Adéla" userId="999f5e52-b3b5-4322-ac6a-365c09c88039" providerId="ADAL" clId="{C610CA6C-7822-4684-B000-64836572F875}" dt="2018-10-18T12:01:44.440" v="906" actId="1076"/>
          <ac:spMkLst>
            <pc:docMk/>
            <pc:sldMk cId="1009976326" sldId="286"/>
            <ac:spMk id="6" creationId="{F9BA8948-81D9-4844-B2FC-C34B0851A7C2}"/>
          </ac:spMkLst>
        </pc:spChg>
        <pc:spChg chg="add del mod">
          <ac:chgData name="Jarolímková, Adéla" userId="999f5e52-b3b5-4322-ac6a-365c09c88039" providerId="ADAL" clId="{C610CA6C-7822-4684-B000-64836572F875}" dt="2018-10-18T11:47:04.003" v="650" actId="478"/>
          <ac:spMkLst>
            <pc:docMk/>
            <pc:sldMk cId="1009976326" sldId="286"/>
            <ac:spMk id="7" creationId="{31E513EC-123E-4F93-97BF-5941140079AC}"/>
          </ac:spMkLst>
        </pc:spChg>
        <pc:spChg chg="add del mod">
          <ac:chgData name="Jarolímková, Adéla" userId="999f5e52-b3b5-4322-ac6a-365c09c88039" providerId="ADAL" clId="{C610CA6C-7822-4684-B000-64836572F875}" dt="2018-10-18T11:47:07.632" v="651" actId="478"/>
          <ac:spMkLst>
            <pc:docMk/>
            <pc:sldMk cId="1009976326" sldId="286"/>
            <ac:spMk id="11" creationId="{C54B018F-BD35-4D5E-84DD-580687301F0B}"/>
          </ac:spMkLst>
        </pc:spChg>
        <pc:spChg chg="add mod">
          <ac:chgData name="Jarolímková, Adéla" userId="999f5e52-b3b5-4322-ac6a-365c09c88039" providerId="ADAL" clId="{C610CA6C-7822-4684-B000-64836572F875}" dt="2018-10-18T12:02:27.948" v="917" actId="14100"/>
          <ac:spMkLst>
            <pc:docMk/>
            <pc:sldMk cId="1009976326" sldId="286"/>
            <ac:spMk id="13" creationId="{E9C89D08-1E65-4DB2-812D-E1AA9DAB1E31}"/>
          </ac:spMkLst>
        </pc:spChg>
        <pc:picChg chg="add mod">
          <ac:chgData name="Jarolímková, Adéla" userId="999f5e52-b3b5-4322-ac6a-365c09c88039" providerId="ADAL" clId="{C610CA6C-7822-4684-B000-64836572F875}" dt="2018-10-18T12:01:40.312" v="905" actId="1076"/>
          <ac:picMkLst>
            <pc:docMk/>
            <pc:sldMk cId="1009976326" sldId="286"/>
            <ac:picMk id="5" creationId="{67641870-579B-44E7-B799-026383B7A7A0}"/>
          </ac:picMkLst>
        </pc:picChg>
        <pc:picChg chg="add mod">
          <ac:chgData name="Jarolímková, Adéla" userId="999f5e52-b3b5-4322-ac6a-365c09c88039" providerId="ADAL" clId="{C610CA6C-7822-4684-B000-64836572F875}" dt="2018-10-18T12:02:02.169" v="912" actId="1076"/>
          <ac:picMkLst>
            <pc:docMk/>
            <pc:sldMk cId="1009976326" sldId="286"/>
            <ac:picMk id="12" creationId="{5C803702-582D-4A42-8307-8E75F6AB07F8}"/>
          </ac:picMkLst>
        </pc:picChg>
      </pc:sldChg>
      <pc:sldChg chg="addSp delSp modSp add del">
        <pc:chgData name="Jarolímková, Adéla" userId="999f5e52-b3b5-4322-ac6a-365c09c88039" providerId="ADAL" clId="{C610CA6C-7822-4684-B000-64836572F875}" dt="2018-10-18T12:02:32.167" v="918" actId="2696"/>
        <pc:sldMkLst>
          <pc:docMk/>
          <pc:sldMk cId="730590784" sldId="287"/>
        </pc:sldMkLst>
        <pc:spChg chg="mod">
          <ac:chgData name="Jarolímková, Adéla" userId="999f5e52-b3b5-4322-ac6a-365c09c88039" providerId="ADAL" clId="{C610CA6C-7822-4684-B000-64836572F875}" dt="2018-10-18T11:36:49.409" v="358" actId="20577"/>
          <ac:spMkLst>
            <pc:docMk/>
            <pc:sldMk cId="730590784" sldId="287"/>
            <ac:spMk id="2" creationId="{ADCC05EA-2561-4494-8851-1C55FFED92D7}"/>
          </ac:spMkLst>
        </pc:spChg>
        <pc:spChg chg="del">
          <ac:chgData name="Jarolímková, Adéla" userId="999f5e52-b3b5-4322-ac6a-365c09c88039" providerId="ADAL" clId="{C610CA6C-7822-4684-B000-64836572F875}" dt="2018-10-18T11:37:06.941" v="359" actId="931"/>
          <ac:spMkLst>
            <pc:docMk/>
            <pc:sldMk cId="730590784" sldId="287"/>
            <ac:spMk id="3" creationId="{1F569E2E-D36F-4F29-AEBE-756EFA5B2E18}"/>
          </ac:spMkLst>
        </pc:spChg>
        <pc:spChg chg="add mod">
          <ac:chgData name="Jarolímková, Adéla" userId="999f5e52-b3b5-4322-ac6a-365c09c88039" providerId="ADAL" clId="{C610CA6C-7822-4684-B000-64836572F875}" dt="2018-10-18T11:38:57.213" v="369" actId="255"/>
          <ac:spMkLst>
            <pc:docMk/>
            <pc:sldMk cId="730590784" sldId="287"/>
            <ac:spMk id="6" creationId="{8786459C-6594-4546-958D-45AB1AA32126}"/>
          </ac:spMkLst>
        </pc:spChg>
        <pc:spChg chg="add del mod">
          <ac:chgData name="Jarolímková, Adéla" userId="999f5e52-b3b5-4322-ac6a-365c09c88039" providerId="ADAL" clId="{C610CA6C-7822-4684-B000-64836572F875}" dt="2018-10-18T12:02:10.403" v="913" actId="478"/>
          <ac:spMkLst>
            <pc:docMk/>
            <pc:sldMk cId="730590784" sldId="287"/>
            <ac:spMk id="7" creationId="{6ED3F184-DB63-4F42-A724-C76E5105B38C}"/>
          </ac:spMkLst>
        </pc:spChg>
        <pc:picChg chg="add del mod">
          <ac:chgData name="Jarolímková, Adéla" userId="999f5e52-b3b5-4322-ac6a-365c09c88039" providerId="ADAL" clId="{C610CA6C-7822-4684-B000-64836572F875}" dt="2018-10-18T12:01:56.538" v="910"/>
          <ac:picMkLst>
            <pc:docMk/>
            <pc:sldMk cId="730590784" sldId="287"/>
            <ac:picMk id="5" creationId="{B57AF572-87CA-4D82-AEF8-73D5E1BEFB42}"/>
          </ac:picMkLst>
        </pc:picChg>
      </pc:sldChg>
      <pc:sldChg chg="modSp add">
        <pc:chgData name="Jarolímková, Adéla" userId="999f5e52-b3b5-4322-ac6a-365c09c88039" providerId="ADAL" clId="{C610CA6C-7822-4684-B000-64836572F875}" dt="2018-10-18T12:06:51.730" v="966" actId="20577"/>
        <pc:sldMkLst>
          <pc:docMk/>
          <pc:sldMk cId="2771700392" sldId="288"/>
        </pc:sldMkLst>
        <pc:spChg chg="mod">
          <ac:chgData name="Jarolímková, Adéla" userId="999f5e52-b3b5-4322-ac6a-365c09c88039" providerId="ADAL" clId="{C610CA6C-7822-4684-B000-64836572F875}" dt="2018-10-18T11:56:08.524" v="679" actId="20577"/>
          <ac:spMkLst>
            <pc:docMk/>
            <pc:sldMk cId="2771700392" sldId="288"/>
            <ac:spMk id="2" creationId="{E03BCE49-EF0B-4C0B-884A-7A418B119179}"/>
          </ac:spMkLst>
        </pc:spChg>
        <pc:spChg chg="mod">
          <ac:chgData name="Jarolímková, Adéla" userId="999f5e52-b3b5-4322-ac6a-365c09c88039" providerId="ADAL" clId="{C610CA6C-7822-4684-B000-64836572F875}" dt="2018-10-18T12:06:51.730" v="966" actId="20577"/>
          <ac:spMkLst>
            <pc:docMk/>
            <pc:sldMk cId="2771700392" sldId="288"/>
            <ac:spMk id="3" creationId="{819F4E30-EED9-4861-8668-BCEABCBECE11}"/>
          </ac:spMkLst>
        </pc:spChg>
      </pc:sldChg>
      <pc:sldChg chg="addSp modSp add">
        <pc:chgData name="Jarolímková, Adéla" userId="999f5e52-b3b5-4322-ac6a-365c09c88039" providerId="ADAL" clId="{C610CA6C-7822-4684-B000-64836572F875}" dt="2018-10-18T12:18:20.974" v="1241" actId="1076"/>
        <pc:sldMkLst>
          <pc:docMk/>
          <pc:sldMk cId="807263055" sldId="289"/>
        </pc:sldMkLst>
        <pc:spChg chg="mod">
          <ac:chgData name="Jarolímková, Adéla" userId="999f5e52-b3b5-4322-ac6a-365c09c88039" providerId="ADAL" clId="{C610CA6C-7822-4684-B000-64836572F875}" dt="2018-10-18T12:08:23.313" v="973" actId="20577"/>
          <ac:spMkLst>
            <pc:docMk/>
            <pc:sldMk cId="807263055" sldId="289"/>
            <ac:spMk id="2" creationId="{17588E53-DA22-4480-9A06-5BDCFDB8268B}"/>
          </ac:spMkLst>
        </pc:spChg>
        <pc:spChg chg="mod">
          <ac:chgData name="Jarolímková, Adéla" userId="999f5e52-b3b5-4322-ac6a-365c09c88039" providerId="ADAL" clId="{C610CA6C-7822-4684-B000-64836572F875}" dt="2018-10-18T12:13:58.324" v="986" actId="404"/>
          <ac:spMkLst>
            <pc:docMk/>
            <pc:sldMk cId="807263055" sldId="289"/>
            <ac:spMk id="3" creationId="{3C000150-FB08-4F9C-A7DB-829637EE374F}"/>
          </ac:spMkLst>
        </pc:spChg>
        <pc:spChg chg="add mod">
          <ac:chgData name="Jarolímková, Adéla" userId="999f5e52-b3b5-4322-ac6a-365c09c88039" providerId="ADAL" clId="{C610CA6C-7822-4684-B000-64836572F875}" dt="2018-10-18T12:14:25.922" v="1019" actId="14100"/>
          <ac:spMkLst>
            <pc:docMk/>
            <pc:sldMk cId="807263055" sldId="289"/>
            <ac:spMk id="4" creationId="{A22CC9EA-D7D4-4CD1-8760-098897860455}"/>
          </ac:spMkLst>
        </pc:spChg>
        <pc:spChg chg="add mod">
          <ac:chgData name="Jarolímková, Adéla" userId="999f5e52-b3b5-4322-ac6a-365c09c88039" providerId="ADAL" clId="{C610CA6C-7822-4684-B000-64836572F875}" dt="2018-10-18T12:14:51.613" v="1038" actId="14100"/>
          <ac:spMkLst>
            <pc:docMk/>
            <pc:sldMk cId="807263055" sldId="289"/>
            <ac:spMk id="5" creationId="{4996835D-8F62-4821-A66D-D3A17253DDBB}"/>
          </ac:spMkLst>
        </pc:spChg>
        <pc:spChg chg="add mod">
          <ac:chgData name="Jarolímková, Adéla" userId="999f5e52-b3b5-4322-ac6a-365c09c88039" providerId="ADAL" clId="{C610CA6C-7822-4684-B000-64836572F875}" dt="2018-10-18T12:15:18.741" v="1069" actId="20577"/>
          <ac:spMkLst>
            <pc:docMk/>
            <pc:sldMk cId="807263055" sldId="289"/>
            <ac:spMk id="6" creationId="{A674352F-43BB-4753-B0E0-760CB752EF27}"/>
          </ac:spMkLst>
        </pc:spChg>
        <pc:spChg chg="add mod">
          <ac:chgData name="Jarolímková, Adéla" userId="999f5e52-b3b5-4322-ac6a-365c09c88039" providerId="ADAL" clId="{C610CA6C-7822-4684-B000-64836572F875}" dt="2018-10-18T12:15:55.821" v="1101" actId="20577"/>
          <ac:spMkLst>
            <pc:docMk/>
            <pc:sldMk cId="807263055" sldId="289"/>
            <ac:spMk id="7" creationId="{C6078232-32F1-467A-8561-45BC09B5244D}"/>
          </ac:spMkLst>
        </pc:spChg>
        <pc:graphicFrameChg chg="add mod modGraphic">
          <ac:chgData name="Jarolímková, Adéla" userId="999f5e52-b3b5-4322-ac6a-365c09c88039" providerId="ADAL" clId="{C610CA6C-7822-4684-B000-64836572F875}" dt="2018-10-18T12:18:20.974" v="1241" actId="1076"/>
          <ac:graphicFrameMkLst>
            <pc:docMk/>
            <pc:sldMk cId="807263055" sldId="289"/>
            <ac:graphicFrameMk id="8" creationId="{9D18C07D-BF2C-461C-BEDB-6666CBD0E66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135FC8-1163-4815-8B26-EE22A12CA537}" type="datetimeFigureOut">
              <a:rPr lang="cs-CZ" smtClean="0"/>
              <a:pPr/>
              <a:t>02.11.2021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archive.org/web/20150923010236/http:/myweb.cwpost.liu.edu/childret/clr-opac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journals.bc.edu/ojs/index.php/ital/article/view/3342/2954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.ebscohost.com/login.aspx?authtype=shib&amp;custid=s1240919&amp;profile=ed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ejournals.bc.edu/ojs/index.php/ital/article/viewFile/3471/pdf_1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nna.fi/?lng=en-gb" TargetMode="External"/><Relationship Id="rId2" Type="http://schemas.openxmlformats.org/officeDocument/2006/relationships/hyperlink" Target="http://www.knihovny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people.ischool.berkeley.edu/~buckland/papers/analysis/analysis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Bibliografické rešeršní služby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5. Rešeršní rozhraní</a:t>
            </a:r>
          </a:p>
        </p:txBody>
      </p:sp>
      <p:pic>
        <p:nvPicPr>
          <p:cNvPr id="5" name="Obrázek 4" descr="UISK_logo_claim-neg_RGB_XSM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5445224"/>
            <a:ext cx="3251725" cy="9361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88E53-DA22-4480-9A06-5BDCFDB82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Index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000150-FB08-4F9C-A7DB-829637EE3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Pomocný soubor strukturovaný a tříděný podle jiného hlediska než základní (primární) soubor. Obsahuje záznamy o struktuře ve formě "klíč, adresa", kde klíč je hodnota (slovo, fráze, atribut) a adresa je ukazatel na místo uložení této hodnoty v základním souboru. Účelem indexového souboru je urychlit přístup k datům a tím zkrátit dobu vyhledávání (TDKIV)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22CC9EA-D7D4-4CD1-8760-098897860455}"/>
              </a:ext>
            </a:extLst>
          </p:cNvPr>
          <p:cNvSpPr txBox="1"/>
          <p:nvPr/>
        </p:nvSpPr>
        <p:spPr>
          <a:xfrm>
            <a:off x="611560" y="400506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d1: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behaviour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996835D-8F62-4821-A66D-D3A17253DDBB}"/>
              </a:ext>
            </a:extLst>
          </p:cNvPr>
          <p:cNvSpPr txBox="1"/>
          <p:nvPr/>
        </p:nvSpPr>
        <p:spPr>
          <a:xfrm>
            <a:off x="611560" y="4437112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d2: </a:t>
            </a:r>
            <a:r>
              <a:rPr lang="cs-CZ" dirty="0" err="1"/>
              <a:t>Introduction</a:t>
            </a:r>
            <a:r>
              <a:rPr lang="cs-CZ" dirty="0"/>
              <a:t> </a:t>
            </a:r>
            <a:r>
              <a:rPr lang="cs-CZ" strike="sngStrike" dirty="0"/>
              <a:t>to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behaviour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674352F-43BB-4753-B0E0-760CB752EF27}"/>
              </a:ext>
            </a:extLst>
          </p:cNvPr>
          <p:cNvSpPr txBox="1"/>
          <p:nvPr/>
        </p:nvSpPr>
        <p:spPr>
          <a:xfrm>
            <a:off x="611560" y="5146159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d3: </a:t>
            </a:r>
            <a:r>
              <a:rPr lang="cs-CZ" dirty="0" err="1"/>
              <a:t>Assessing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needs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6078232-32F1-467A-8561-45BC09B5244D}"/>
              </a:ext>
            </a:extLst>
          </p:cNvPr>
          <p:cNvSpPr txBox="1"/>
          <p:nvPr/>
        </p:nvSpPr>
        <p:spPr>
          <a:xfrm>
            <a:off x="611560" y="5600291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d4: </a:t>
            </a:r>
            <a:r>
              <a:rPr lang="cs-CZ" dirty="0" err="1"/>
              <a:t>Modern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retrieval</a:t>
            </a:r>
            <a:endParaRPr lang="cs-CZ" dirty="0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D18C07D-BF2C-461C-BEDB-6666CBD0E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802029"/>
              </p:ext>
            </p:extLst>
          </p:nvPr>
        </p:nvGraphicFramePr>
        <p:xfrm>
          <a:off x="5158408" y="3430255"/>
          <a:ext cx="35283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>
                  <a:extLst>
                    <a:ext uri="{9D8B030D-6E8A-4147-A177-3AD203B41FA5}">
                      <a16:colId xmlns:a16="http://schemas.microsoft.com/office/drawing/2014/main" val="320832953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1712887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Klíč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Adresa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357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Assessing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300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Behaviour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d1, 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70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Human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311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Information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d1, d2, d3, d4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5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Introduction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767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Modern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10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Needs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299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Retrieval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599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708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Zpracování dotazu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Rozpoznávání slov, odstranění nevýznamových slov (stop slova)</a:t>
            </a:r>
          </a:p>
          <a:p>
            <a:r>
              <a:rPr lang="cs-CZ" dirty="0"/>
              <a:t>Rozšíření dotazu – s využitím tezaurů, různých slovníků</a:t>
            </a:r>
          </a:p>
          <a:p>
            <a:r>
              <a:rPr lang="cs-CZ" dirty="0"/>
              <a:t>Zpracování přirozeného jazyka</a:t>
            </a:r>
          </a:p>
        </p:txBody>
      </p:sp>
    </p:spTree>
    <p:extLst>
      <p:ext uri="{BB962C8B-B14F-4D97-AF65-F5344CB8AC3E}">
        <p14:creationId xmlns:p14="http://schemas.microsoft.com/office/powerpoint/2010/main" val="177601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Vyhledávání a řazení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Porovnávání dotazu a indexu, způsob vyhodnocování relevance závisí na použitém modelu</a:t>
            </a:r>
          </a:p>
          <a:p>
            <a:r>
              <a:rPr lang="cs-CZ" dirty="0"/>
              <a:t>Booleovský model</a:t>
            </a:r>
          </a:p>
          <a:p>
            <a:pPr lvl="1"/>
            <a:r>
              <a:rPr lang="cs-CZ" dirty="0"/>
              <a:t>Výhoda - snadno implementovatelný</a:t>
            </a:r>
          </a:p>
          <a:p>
            <a:pPr lvl="1"/>
            <a:r>
              <a:rPr lang="cs-CZ" dirty="0"/>
              <a:t>Nevýhody</a:t>
            </a:r>
          </a:p>
          <a:p>
            <a:pPr lvl="2"/>
            <a:r>
              <a:rPr lang="cs-CZ" dirty="0"/>
              <a:t>Dokument musí přesně splňovat podmínky dotazu</a:t>
            </a:r>
          </a:p>
          <a:p>
            <a:pPr lvl="2"/>
            <a:r>
              <a:rPr lang="cs-CZ" dirty="0"/>
              <a:t>Všechny vyhledané dokumenty jsou považované za stejně významné</a:t>
            </a:r>
          </a:p>
          <a:p>
            <a:pPr lvl="2"/>
            <a:r>
              <a:rPr lang="cs-CZ" dirty="0"/>
              <a:t>Složitá formulace dotazu</a:t>
            </a:r>
          </a:p>
          <a:p>
            <a:pPr lvl="2"/>
            <a:r>
              <a:rPr lang="cs-CZ" dirty="0"/>
              <a:t>Nemožnost přiřadit slovům váhu (důležitost)</a:t>
            </a:r>
          </a:p>
          <a:p>
            <a:r>
              <a:rPr lang="cs-CZ" dirty="0"/>
              <a:t>Řazení podle relevance</a:t>
            </a:r>
          </a:p>
        </p:txBody>
      </p:sp>
    </p:spTree>
    <p:extLst>
      <p:ext uri="{BB962C8B-B14F-4D97-AF65-F5344CB8AC3E}">
        <p14:creationId xmlns:p14="http://schemas.microsoft.com/office/powerpoint/2010/main" val="1120425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Rešeršní rozhraní typu OPAC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Funkce, vývoj, současné trendy, přechod k </a:t>
            </a:r>
            <a:r>
              <a:rPr lang="cs-CZ" dirty="0" err="1"/>
              <a:t>discovery</a:t>
            </a:r>
            <a:r>
              <a:rPr lang="cs-CZ" dirty="0"/>
              <a:t> systémům</a:t>
            </a:r>
          </a:p>
        </p:txBody>
      </p:sp>
    </p:spTree>
    <p:extLst>
      <p:ext uri="{BB962C8B-B14F-4D97-AF65-F5344CB8AC3E}">
        <p14:creationId xmlns:p14="http://schemas.microsoft.com/office/powerpoint/2010/main" val="1358255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online katalogu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>
                <a:solidFill>
                  <a:srgbClr val="FFC000"/>
                </a:solidFill>
              </a:rPr>
              <a:t>Vyhledávací funkce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Uživatel by měl pomocí katalogu být schopen získat bibliografické zdroje jako výsledek vyhledávání podle atributů nebo relací těchto zdrojů.</a:t>
            </a:r>
          </a:p>
          <a:p>
            <a:r>
              <a:rPr lang="cs-CZ" dirty="0">
                <a:solidFill>
                  <a:srgbClr val="FFC000"/>
                </a:solidFill>
              </a:rPr>
              <a:t>Identifikační funkce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Uživatel by se měl pomocí katalogu přesvědčit, že entita v záznamu popsaná odpovídá entitě, kterou hledá, nebo rozlišit mezi dvěma čí více entitami s podobnými charakteristikami.</a:t>
            </a:r>
          </a:p>
          <a:p>
            <a:r>
              <a:rPr lang="cs-CZ" dirty="0">
                <a:solidFill>
                  <a:srgbClr val="FFC000"/>
                </a:solidFill>
              </a:rPr>
              <a:t>Výběrová funkce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On-line katalog by měl uživatelům usnadnit výběr materiálů, které odpovídají jejich potřebám co do obsahu a fyzického formátu (a obdobně umožnit odmítnutí materiálů, které jejich potřebám nevyhovují).</a:t>
            </a:r>
          </a:p>
          <a:p>
            <a:r>
              <a:rPr lang="cs-CZ" dirty="0" err="1">
                <a:solidFill>
                  <a:srgbClr val="FFC000"/>
                </a:solidFill>
              </a:rPr>
              <a:t>Zpřístupňovací</a:t>
            </a:r>
            <a:r>
              <a:rPr lang="cs-CZ" dirty="0">
                <a:solidFill>
                  <a:srgbClr val="FFC000"/>
                </a:solidFill>
              </a:rPr>
              <a:t> funkce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Katalog by měl umožnit přístup k popisovaným zdrojům (např. prostřednictvím koupě, výpůjčky nebo v případě elektronických zdrojů prostřednictvím on-line připojení ke vzdálenému zdroji).</a:t>
            </a:r>
          </a:p>
          <a:p>
            <a:r>
              <a:rPr lang="cs-CZ" dirty="0">
                <a:solidFill>
                  <a:srgbClr val="FFC000"/>
                </a:solidFill>
              </a:rPr>
              <a:t>Navigační funkce</a:t>
            </a:r>
            <a:r>
              <a:rPr lang="cs-CZ" dirty="0"/>
              <a:t>:</a:t>
            </a:r>
            <a:br>
              <a:rPr lang="cs-CZ" dirty="0"/>
            </a:br>
            <a:r>
              <a:rPr lang="cs-CZ" dirty="0"/>
              <a:t>On-line katalog by měl podporovat navigaci v databázi pomocí logického uspořádání bibliografických informací a prezentace jasných metod přechodu mezi souvisejícími záznamy.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11560" y="612148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cap="all" dirty="0"/>
              <a:t>BYRUM</a:t>
            </a:r>
            <a:r>
              <a:rPr lang="cs-CZ" sz="1200" dirty="0"/>
              <a:t>, John D., Jr. On-line katalogy a knihovní portály v současném informačním prostředí. </a:t>
            </a:r>
            <a:r>
              <a:rPr lang="cs-CZ" sz="1200" i="1" dirty="0"/>
              <a:t>Knihovna </a:t>
            </a:r>
            <a:r>
              <a:rPr lang="cs-CZ" sz="1200" dirty="0"/>
              <a:t>[online]</a:t>
            </a:r>
            <a:r>
              <a:rPr lang="cs-CZ" sz="1200" i="1" dirty="0"/>
              <a:t>. </a:t>
            </a:r>
            <a:r>
              <a:rPr lang="cs-CZ" sz="1200" dirty="0"/>
              <a:t>2005, roč. 16, č. 1, s. 9-22 [cit. 2017-02-20]. Dostupný z WWW: &lt;http://knihovna.nkp.cz/knihovna51/519byrum.htm&gt;. ISSN 1801-3252.</a:t>
            </a:r>
          </a:p>
        </p:txBody>
      </p:sp>
    </p:spTree>
    <p:extLst>
      <p:ext uri="{BB962C8B-B14F-4D97-AF65-F5344CB8AC3E}">
        <p14:creationId xmlns:p14="http://schemas.microsoft.com/office/powerpoint/2010/main" val="1061460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OPAC 1. generace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Vznikaly v rámci procesu automatizace knihoven</a:t>
            </a:r>
          </a:p>
          <a:p>
            <a:pPr lvl="1"/>
            <a:r>
              <a:rPr lang="cs-CZ" dirty="0"/>
              <a:t>Systémy pro správu výpůjček</a:t>
            </a:r>
          </a:p>
          <a:p>
            <a:pPr lvl="1"/>
            <a:r>
              <a:rPr lang="cs-CZ" dirty="0"/>
              <a:t>Sdílená katalogizace</a:t>
            </a:r>
          </a:p>
          <a:p>
            <a:r>
              <a:rPr lang="cs-CZ" dirty="0" err="1"/>
              <a:t>Prekoordinace</a:t>
            </a:r>
            <a:endParaRPr lang="cs-CZ" dirty="0"/>
          </a:p>
          <a:p>
            <a:r>
              <a:rPr lang="cs-CZ" dirty="0"/>
              <a:t>Vyhledávání pouze podle autora nebo názvu, nemožnost vyhledávat podle klíčových slov či využít řízený slovník</a:t>
            </a:r>
          </a:p>
          <a:p>
            <a:r>
              <a:rPr lang="cs-CZ" dirty="0"/>
              <a:t>Lineární proces – nemožnost modifikace dotazu</a:t>
            </a:r>
          </a:p>
          <a:p>
            <a:r>
              <a:rPr lang="cs-CZ" dirty="0"/>
              <a:t>Pouze stručné zobrazení bibliografických záznamů</a:t>
            </a:r>
          </a:p>
          <a:p>
            <a:r>
              <a:rPr lang="cs-CZ" b="1" dirty="0">
                <a:solidFill>
                  <a:srgbClr val="FFC000"/>
                </a:solidFill>
              </a:rPr>
              <a:t>Horší než tradiční katalog</a:t>
            </a:r>
          </a:p>
        </p:txBody>
      </p:sp>
    </p:spTree>
    <p:extLst>
      <p:ext uri="{BB962C8B-B14F-4D97-AF65-F5344CB8AC3E}">
        <p14:creationId xmlns:p14="http://schemas.microsoft.com/office/powerpoint/2010/main" val="3786553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OPAC 2. generace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Zařazení funkcí typických pro profesionální rešeršní systémy</a:t>
            </a:r>
          </a:p>
          <a:p>
            <a:r>
              <a:rPr lang="cs-CZ" dirty="0"/>
              <a:t>Více módů vyhledávání – jednoduché, pokročilé, prohlížení</a:t>
            </a:r>
          </a:p>
          <a:p>
            <a:r>
              <a:rPr lang="cs-CZ" dirty="0"/>
              <a:t>Více vstupních bodů – jakákoliv část záznamu (pole, slovo) může být použita při vyhledávání</a:t>
            </a:r>
          </a:p>
          <a:p>
            <a:r>
              <a:rPr lang="cs-CZ" dirty="0"/>
              <a:t>Více možností prohlížení (</a:t>
            </a:r>
            <a:r>
              <a:rPr lang="cs-CZ" dirty="0" err="1"/>
              <a:t>browsing</a:t>
            </a:r>
            <a:r>
              <a:rPr lang="cs-CZ" dirty="0"/>
              <a:t>)</a:t>
            </a:r>
          </a:p>
          <a:p>
            <a:r>
              <a:rPr lang="cs-CZ" dirty="0"/>
              <a:t>Využití booleovských operátorů</a:t>
            </a:r>
          </a:p>
          <a:p>
            <a:r>
              <a:rPr lang="cs-CZ" dirty="0"/>
              <a:t>Využití klíčových slov a řízených slovníků</a:t>
            </a:r>
          </a:p>
          <a:p>
            <a:r>
              <a:rPr lang="cs-CZ" dirty="0"/>
              <a:t>Možnosti volby formátů zobrazení výsledků</a:t>
            </a:r>
          </a:p>
          <a:p>
            <a:r>
              <a:rPr lang="cs-CZ" dirty="0"/>
              <a:t>Údaje o statusu, dostupnosti dokumentů</a:t>
            </a:r>
          </a:p>
        </p:txBody>
      </p:sp>
    </p:spTree>
    <p:extLst>
      <p:ext uri="{BB962C8B-B14F-4D97-AF65-F5344CB8AC3E}">
        <p14:creationId xmlns:p14="http://schemas.microsoft.com/office/powerpoint/2010/main" val="2596666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OPAC 2. generace - problémy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Uživatelé neumí využít všechny možnosti rozšířeného vyhledávání</a:t>
            </a:r>
          </a:p>
          <a:p>
            <a:r>
              <a:rPr lang="cs-CZ" dirty="0"/>
              <a:t>Uživatelé neznají používané selekční jazyky</a:t>
            </a:r>
          </a:p>
          <a:p>
            <a:r>
              <a:rPr lang="cs-CZ" dirty="0"/>
              <a:t>Vyhledávání je založeno na booleovském modelu – dokument je vyhledán pouze tehdy, jestliže se dotaz a údaje v záznamu naprosto shodují, není brána v úvahu částečná shoda</a:t>
            </a:r>
          </a:p>
        </p:txBody>
      </p:sp>
    </p:spTree>
    <p:extLst>
      <p:ext uri="{BB962C8B-B14F-4D97-AF65-F5344CB8AC3E}">
        <p14:creationId xmlns:p14="http://schemas.microsoft.com/office/powerpoint/2010/main" val="3330676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Návrh ideálního OPAC - E</a:t>
            </a:r>
            <a:r>
              <a:rPr lang="cs-CZ" baseline="30000" dirty="0"/>
              <a:t>3</a:t>
            </a:r>
            <a:r>
              <a:rPr lang="cs-CZ" dirty="0"/>
              <a:t> OPAC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Enhanced</a:t>
            </a:r>
            <a:endParaRPr lang="cs-CZ" dirty="0"/>
          </a:p>
          <a:p>
            <a:pPr lvl="1"/>
            <a:r>
              <a:rPr lang="cs-CZ" dirty="0"/>
              <a:t>Rozšíření funkčnosti a uživatelské přívětivosti</a:t>
            </a:r>
          </a:p>
          <a:p>
            <a:r>
              <a:rPr lang="cs-CZ" dirty="0" err="1"/>
              <a:t>Expanded</a:t>
            </a:r>
            <a:endParaRPr lang="cs-CZ" dirty="0"/>
          </a:p>
          <a:p>
            <a:pPr lvl="1"/>
            <a:r>
              <a:rPr lang="cs-CZ" dirty="0"/>
              <a:t>Rozšíření indexace, záznamů, přístup k celé kolekci</a:t>
            </a:r>
          </a:p>
          <a:p>
            <a:r>
              <a:rPr lang="cs-CZ" dirty="0" err="1"/>
              <a:t>Extended</a:t>
            </a:r>
            <a:endParaRPr lang="cs-CZ" dirty="0"/>
          </a:p>
          <a:p>
            <a:pPr lvl="1"/>
            <a:r>
              <a:rPr lang="cs-CZ" dirty="0"/>
              <a:t>Rozšíření o zdroje a služby dalších subjektů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57200" y="5733256"/>
            <a:ext cx="6563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HILDRETH, Ch. R. </a:t>
            </a:r>
            <a:r>
              <a:rPr lang="cs-CZ" sz="1100" i="1" dirty="0"/>
              <a:t>Online </a:t>
            </a:r>
            <a:r>
              <a:rPr lang="cs-CZ" sz="1100" i="1" dirty="0" err="1"/>
              <a:t>Catalog</a:t>
            </a:r>
            <a:r>
              <a:rPr lang="cs-CZ" sz="1100" i="1" dirty="0"/>
              <a:t> Design </a:t>
            </a:r>
            <a:r>
              <a:rPr lang="cs-CZ" sz="1100" i="1" dirty="0" err="1"/>
              <a:t>Models</a:t>
            </a:r>
            <a:r>
              <a:rPr lang="cs-CZ" sz="1100" i="1" dirty="0"/>
              <a:t>: Are </a:t>
            </a:r>
            <a:r>
              <a:rPr lang="cs-CZ" sz="1100" i="1" dirty="0" err="1"/>
              <a:t>We</a:t>
            </a:r>
            <a:r>
              <a:rPr lang="cs-CZ" sz="1100" i="1" dirty="0"/>
              <a:t> </a:t>
            </a:r>
            <a:r>
              <a:rPr lang="cs-CZ" sz="1100" i="1" dirty="0" err="1"/>
              <a:t>Moving</a:t>
            </a:r>
            <a:r>
              <a:rPr lang="cs-CZ" sz="1100" i="1" dirty="0"/>
              <a:t> in </a:t>
            </a:r>
            <a:r>
              <a:rPr lang="cs-CZ" sz="1100" i="1" dirty="0" err="1"/>
              <a:t>the</a:t>
            </a:r>
            <a:r>
              <a:rPr lang="cs-CZ" sz="1100" i="1" dirty="0"/>
              <a:t> </a:t>
            </a:r>
            <a:r>
              <a:rPr lang="cs-CZ" sz="1100" i="1" dirty="0" err="1"/>
              <a:t>Right</a:t>
            </a:r>
            <a:r>
              <a:rPr lang="cs-CZ" sz="1100" i="1" dirty="0"/>
              <a:t> </a:t>
            </a:r>
            <a:r>
              <a:rPr lang="cs-CZ" sz="1100" i="1" dirty="0" err="1"/>
              <a:t>Direction</a:t>
            </a:r>
            <a:r>
              <a:rPr lang="cs-CZ" sz="1100" i="1" dirty="0"/>
              <a:t>? </a:t>
            </a:r>
            <a:r>
              <a:rPr lang="cs-CZ" sz="1100" dirty="0"/>
              <a:t>[online]. 1995, </a:t>
            </a:r>
            <a:r>
              <a:rPr lang="cs-CZ" sz="1100" dirty="0" err="1"/>
              <a:t>updated</a:t>
            </a:r>
            <a:r>
              <a:rPr lang="cs-CZ" sz="1100" dirty="0"/>
              <a:t> </a:t>
            </a:r>
            <a:r>
              <a:rPr lang="cs-CZ" sz="1100" dirty="0" err="1"/>
              <a:t>March</a:t>
            </a:r>
            <a:r>
              <a:rPr lang="cs-CZ" sz="1100" dirty="0"/>
              <a:t> 27, 2000 [cit. 2017-02-21]. Dostupný z Archive.org: </a:t>
            </a:r>
            <a:r>
              <a:rPr lang="cs-CZ" sz="1100" dirty="0">
                <a:hlinkClick r:id="rId2"/>
              </a:rPr>
              <a:t>https://web.archive.org/web/20150923010236/http://myweb.cwpost.liu.edu/</a:t>
            </a:r>
            <a:r>
              <a:rPr lang="cs-CZ" sz="1100" dirty="0" err="1">
                <a:hlinkClick r:id="rId2"/>
              </a:rPr>
              <a:t>childret</a:t>
            </a:r>
            <a:r>
              <a:rPr lang="cs-CZ" sz="1100" dirty="0">
                <a:hlinkClick r:id="rId2"/>
              </a:rPr>
              <a:t>/clr-opac.html</a:t>
            </a:r>
            <a:r>
              <a:rPr lang="cs-CZ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928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baseline="30000" dirty="0"/>
              <a:t>3</a:t>
            </a:r>
            <a:r>
              <a:rPr lang="cs-CZ" dirty="0"/>
              <a:t> OPAC – rozšíření funkcí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Vyhledávání v přirozeném jazyce</a:t>
            </a:r>
          </a:p>
          <a:p>
            <a:r>
              <a:rPr lang="cs-CZ" dirty="0"/>
              <a:t>Automatické opravy</a:t>
            </a:r>
          </a:p>
          <a:p>
            <a:r>
              <a:rPr lang="cs-CZ" dirty="0"/>
              <a:t>Získání nejbližšího/nejlepšího výsledku – není třeba přesné shody</a:t>
            </a:r>
          </a:p>
          <a:p>
            <a:r>
              <a:rPr lang="cs-CZ" dirty="0"/>
              <a:t>Řazení výsledků podle různých způsobů – relevance</a:t>
            </a:r>
          </a:p>
          <a:p>
            <a:r>
              <a:rPr lang="cs-CZ" dirty="0"/>
              <a:t>Zpětná vazba – podobné záznamy (</a:t>
            </a:r>
            <a:r>
              <a:rPr lang="cs-CZ" dirty="0" err="1"/>
              <a:t>related</a:t>
            </a:r>
            <a:r>
              <a:rPr lang="cs-CZ" dirty="0"/>
              <a:t> </a:t>
            </a:r>
            <a:r>
              <a:rPr lang="cs-CZ" dirty="0" err="1"/>
              <a:t>records</a:t>
            </a:r>
            <a:r>
              <a:rPr lang="cs-CZ" dirty="0"/>
              <a:t>), návrhy úpravy dotazu</a:t>
            </a:r>
          </a:p>
          <a:p>
            <a:r>
              <a:rPr lang="cs-CZ" dirty="0"/>
              <a:t>Hypertext, vyhledávání a procházení podobných jednotek</a:t>
            </a:r>
          </a:p>
          <a:p>
            <a:r>
              <a:rPr lang="cs-CZ" dirty="0"/>
              <a:t>Integrace klíčových slov, kontrolovaný slovník, klasifikace</a:t>
            </a:r>
          </a:p>
        </p:txBody>
      </p:sp>
    </p:spTree>
    <p:extLst>
      <p:ext uri="{BB962C8B-B14F-4D97-AF65-F5344CB8AC3E}">
        <p14:creationId xmlns:p14="http://schemas.microsoft.com/office/powerpoint/2010/main" val="1757331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3BCE49-EF0B-4C0B-884A-7A418B11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Rešeršní systém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9F4E30-EED9-4861-8668-BCEABCBEC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informační systém určený k vyhledávání a selekci informací relevantních informačnímu požadavku uživatele (TDKIV)</a:t>
            </a:r>
          </a:p>
          <a:p>
            <a:r>
              <a:rPr lang="cs-CZ" dirty="0"/>
              <a:t>komponenty</a:t>
            </a:r>
          </a:p>
          <a:p>
            <a:pPr lvl="1"/>
            <a:r>
              <a:rPr lang="cs-CZ" dirty="0"/>
              <a:t>uživatelské rozhraní – umožňuje komunikaci uživatele se systémem</a:t>
            </a:r>
          </a:p>
          <a:p>
            <a:pPr lvl="1"/>
            <a:r>
              <a:rPr lang="cs-CZ" dirty="0"/>
              <a:t>index – slouží ke zrychlení vyhledávání v databázi</a:t>
            </a:r>
          </a:p>
          <a:p>
            <a:pPr lvl="1"/>
            <a:r>
              <a:rPr lang="cs-CZ" dirty="0"/>
              <a:t>úložiště obsahu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7003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baseline="30000" dirty="0"/>
              <a:t>3</a:t>
            </a:r>
            <a:r>
              <a:rPr lang="cs-CZ" dirty="0"/>
              <a:t> OPAC - expanze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Zařazení informací o dostupnosti titulu</a:t>
            </a:r>
          </a:p>
          <a:p>
            <a:r>
              <a:rPr lang="cs-CZ" dirty="0"/>
              <a:t>Indexace obsahů a možnost vyhledávat v nich</a:t>
            </a:r>
          </a:p>
          <a:p>
            <a:r>
              <a:rPr lang="cs-CZ" dirty="0"/>
              <a:t>Zařazení komerčních databází do vyhledávání</a:t>
            </a:r>
          </a:p>
          <a:p>
            <a:r>
              <a:rPr lang="cs-CZ" dirty="0"/>
              <a:t>Zařazení dalších lokálních zdrojů</a:t>
            </a:r>
          </a:p>
        </p:txBody>
      </p:sp>
    </p:spTree>
    <p:extLst>
      <p:ext uri="{BB962C8B-B14F-4D97-AF65-F5344CB8AC3E}">
        <p14:creationId xmlns:p14="http://schemas.microsoft.com/office/powerpoint/2010/main" val="1340378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baseline="30000" dirty="0"/>
              <a:t>3</a:t>
            </a:r>
            <a:r>
              <a:rPr lang="cs-CZ" dirty="0"/>
              <a:t> OPAC - extenze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Přístup ke kolekcím jiných knihoven, k souborným katalogům a dalším službám</a:t>
            </a:r>
          </a:p>
        </p:txBody>
      </p:sp>
    </p:spTree>
    <p:extLst>
      <p:ext uri="{BB962C8B-B14F-4D97-AF65-F5344CB8AC3E}">
        <p14:creationId xmlns:p14="http://schemas.microsoft.com/office/powerpoint/2010/main" val="1015213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OPAC – 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31810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Začátek 21. století - stagnace, vývoj neodpovídá požadavkům uživatelů - „</a:t>
            </a:r>
            <a:r>
              <a:rPr lang="en-US" dirty="0"/>
              <a:t> Library catalogs have represented stagnant technology for close to </a:t>
            </a:r>
            <a:r>
              <a:rPr lang="en-US" b="1" dirty="0">
                <a:solidFill>
                  <a:srgbClr val="FFC000"/>
                </a:solidFill>
              </a:rPr>
              <a:t>twenty years</a:t>
            </a:r>
            <a:r>
              <a:rPr lang="en-US" dirty="0"/>
              <a:t>.</a:t>
            </a:r>
            <a:r>
              <a:rPr lang="cs-CZ" dirty="0"/>
              <a:t>“ (</a:t>
            </a:r>
            <a:r>
              <a:rPr lang="cs-CZ" dirty="0" err="1"/>
              <a:t>Antelman</a:t>
            </a:r>
            <a:r>
              <a:rPr lang="cs-CZ" dirty="0"/>
              <a:t>, 2006)</a:t>
            </a:r>
          </a:p>
          <a:p>
            <a:pPr lvl="1"/>
            <a:r>
              <a:rPr lang="cs-CZ" dirty="0"/>
              <a:t>Web přinesl některé pozitivní změny – hypertext – linkování mezi záznamy, grafické rozhraní</a:t>
            </a:r>
          </a:p>
          <a:p>
            <a:pPr lvl="1"/>
            <a:r>
              <a:rPr lang="cs-CZ" dirty="0"/>
              <a:t>Princip vyhledávání založený na Booleovské logice zůstal nezměněn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09329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ANTELMAN, Kristin, Emily LYNEMA a Andrew K. PACE. </a:t>
            </a:r>
            <a:r>
              <a:rPr lang="cs-CZ" sz="1200" dirty="0" err="1"/>
              <a:t>Toward</a:t>
            </a:r>
            <a:r>
              <a:rPr lang="cs-CZ" sz="1200" dirty="0"/>
              <a:t> a </a:t>
            </a:r>
            <a:r>
              <a:rPr lang="cs-CZ" sz="1200" dirty="0" err="1"/>
              <a:t>twenty-first</a:t>
            </a:r>
            <a:r>
              <a:rPr lang="cs-CZ" sz="1200" dirty="0"/>
              <a:t> </a:t>
            </a:r>
            <a:r>
              <a:rPr lang="cs-CZ" sz="1200" dirty="0" err="1"/>
              <a:t>century</a:t>
            </a:r>
            <a:r>
              <a:rPr lang="cs-CZ" sz="1200" dirty="0"/>
              <a:t> </a:t>
            </a:r>
            <a:r>
              <a:rPr lang="cs-CZ" sz="1200" dirty="0" err="1"/>
              <a:t>library</a:t>
            </a:r>
            <a:r>
              <a:rPr lang="cs-CZ" sz="1200" dirty="0"/>
              <a:t> </a:t>
            </a:r>
            <a:r>
              <a:rPr lang="cs-CZ" sz="1200" dirty="0" err="1"/>
              <a:t>catalog</a:t>
            </a:r>
            <a:r>
              <a:rPr lang="cs-CZ" sz="1200" dirty="0"/>
              <a:t>. </a:t>
            </a:r>
            <a:r>
              <a:rPr lang="cs-CZ" sz="1200" dirty="0" err="1"/>
              <a:t>Information</a:t>
            </a:r>
            <a:r>
              <a:rPr lang="cs-CZ" sz="1200" dirty="0"/>
              <a:t> Technology and </a:t>
            </a:r>
            <a:r>
              <a:rPr lang="cs-CZ" sz="1200" dirty="0" err="1"/>
              <a:t>Libraries</a:t>
            </a:r>
            <a:r>
              <a:rPr lang="cs-CZ" sz="1200" dirty="0"/>
              <a:t> </a:t>
            </a:r>
            <a:r>
              <a:rPr lang="en-US" sz="1200" dirty="0"/>
              <a:t>[online]. 2006, vol. 25, no. 3, p. 128-139. [cit. 2017-02-21]. </a:t>
            </a:r>
            <a:r>
              <a:rPr lang="en-US" sz="1200" dirty="0" err="1"/>
              <a:t>Dostup</a:t>
            </a:r>
            <a:r>
              <a:rPr lang="cs-CZ" sz="1200" dirty="0" err="1"/>
              <a:t>né</a:t>
            </a:r>
            <a:r>
              <a:rPr lang="cs-CZ" sz="1200" dirty="0"/>
              <a:t> z: </a:t>
            </a:r>
            <a:r>
              <a:rPr lang="cs-CZ" sz="1200" dirty="0">
                <a:hlinkClick r:id="rId2"/>
              </a:rPr>
              <a:t>http://ejournals.bc.edu/ojs/index.php/ital/article/view/3342/2954</a:t>
            </a:r>
            <a:r>
              <a:rPr lang="cs-CZ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5064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Systémy federativního vyhledávání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Např. </a:t>
            </a:r>
            <a:r>
              <a:rPr lang="cs-CZ" dirty="0" err="1"/>
              <a:t>Metalib</a:t>
            </a:r>
            <a:r>
              <a:rPr lang="cs-CZ" dirty="0"/>
              <a:t> (Jednotná informační brána)</a:t>
            </a:r>
          </a:p>
          <a:p>
            <a:r>
              <a:rPr lang="cs-CZ" dirty="0"/>
              <a:t>Umožňovaly prohledávat různé zdroje prostřednictvím jednoho rozhraní, </a:t>
            </a:r>
            <a:r>
              <a:rPr lang="cs-CZ" dirty="0" err="1"/>
              <a:t>deduplikaci</a:t>
            </a:r>
            <a:r>
              <a:rPr lang="cs-CZ" dirty="0"/>
              <a:t> výsledků</a:t>
            </a:r>
          </a:p>
          <a:p>
            <a:r>
              <a:rPr lang="cs-CZ" dirty="0"/>
              <a:t>Problém - rozhraní komunikovalo s každým systémem zvlášť – nutnost nastavení, pomalá odezva, v případě výpadku zdroje žádná</a:t>
            </a:r>
          </a:p>
        </p:txBody>
      </p:sp>
    </p:spTree>
    <p:extLst>
      <p:ext uri="{BB962C8B-B14F-4D97-AF65-F5344CB8AC3E}">
        <p14:creationId xmlns:p14="http://schemas.microsoft.com/office/powerpoint/2010/main" val="2757365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OPAC         </a:t>
            </a:r>
            <a:r>
              <a:rPr lang="cs-CZ" dirty="0" err="1"/>
              <a:t>discovery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 roce 2005</a:t>
            </a:r>
          </a:p>
          <a:p>
            <a:pPr lvl="1"/>
            <a:r>
              <a:rPr lang="cs-CZ" dirty="0"/>
              <a:t>Vývoj nových systémů – reakce na Google</a:t>
            </a:r>
          </a:p>
          <a:p>
            <a:pPr lvl="2"/>
            <a:r>
              <a:rPr lang="cs-CZ" dirty="0"/>
              <a:t>Komerční – </a:t>
            </a:r>
            <a:r>
              <a:rPr lang="cs-CZ" dirty="0" err="1"/>
              <a:t>AquaBrowser</a:t>
            </a:r>
            <a:r>
              <a:rPr lang="cs-CZ" dirty="0"/>
              <a:t>, Primo, </a:t>
            </a:r>
            <a:r>
              <a:rPr lang="cs-CZ" dirty="0" err="1"/>
              <a:t>Summon</a:t>
            </a:r>
            <a:r>
              <a:rPr lang="cs-CZ" dirty="0"/>
              <a:t>, EDS, </a:t>
            </a:r>
            <a:r>
              <a:rPr lang="cs-CZ" dirty="0" err="1"/>
              <a:t>WorldCatLocal</a:t>
            </a:r>
            <a:r>
              <a:rPr lang="cs-CZ" dirty="0"/>
              <a:t>, </a:t>
            </a:r>
            <a:r>
              <a:rPr lang="cs-CZ" dirty="0" err="1"/>
              <a:t>Encore</a:t>
            </a:r>
            <a:r>
              <a:rPr lang="cs-CZ" dirty="0"/>
              <a:t>…</a:t>
            </a:r>
          </a:p>
          <a:p>
            <a:pPr lvl="2"/>
            <a:r>
              <a:rPr lang="cs-CZ" dirty="0"/>
              <a:t>Open source - </a:t>
            </a:r>
            <a:r>
              <a:rPr lang="cs-CZ" dirty="0" err="1"/>
              <a:t>VuFind</a:t>
            </a:r>
            <a:r>
              <a:rPr lang="cs-CZ" dirty="0"/>
              <a:t>, </a:t>
            </a:r>
            <a:r>
              <a:rPr lang="cs-CZ" dirty="0" err="1"/>
              <a:t>Blacklight</a:t>
            </a:r>
            <a:r>
              <a:rPr lang="cs-CZ" dirty="0"/>
              <a:t> ….</a:t>
            </a:r>
          </a:p>
          <a:p>
            <a:pPr lvl="2"/>
            <a:r>
              <a:rPr lang="cs-CZ" dirty="0"/>
              <a:t>Katalogy další generace?? – </a:t>
            </a:r>
            <a:r>
              <a:rPr lang="cs-CZ" dirty="0" err="1"/>
              <a:t>M.Breeding</a:t>
            </a:r>
            <a:r>
              <a:rPr lang="cs-CZ" dirty="0"/>
              <a:t> (2010) je označuje jako </a:t>
            </a:r>
            <a:r>
              <a:rPr lang="cs-CZ" b="1" dirty="0" err="1">
                <a:solidFill>
                  <a:srgbClr val="FFC000"/>
                </a:solidFill>
              </a:rPr>
              <a:t>discovery</a:t>
            </a:r>
            <a:endParaRPr lang="cs-CZ" b="1" dirty="0">
              <a:solidFill>
                <a:srgbClr val="FFC000"/>
              </a:solidFill>
            </a:endParaRPr>
          </a:p>
          <a:p>
            <a:r>
              <a:rPr lang="cs-CZ" b="1" dirty="0" err="1">
                <a:solidFill>
                  <a:srgbClr val="FFC000"/>
                </a:solidFill>
              </a:rPr>
              <a:t>Discovery</a:t>
            </a:r>
            <a:r>
              <a:rPr lang="cs-CZ" b="1" dirty="0">
                <a:solidFill>
                  <a:srgbClr val="FFC000"/>
                </a:solidFill>
              </a:rPr>
              <a:t> jako samostatná nadstavba knihovního systému (</a:t>
            </a:r>
            <a:r>
              <a:rPr lang="cs-CZ" b="1" dirty="0" err="1">
                <a:solidFill>
                  <a:srgbClr val="FFC000"/>
                </a:solidFill>
              </a:rPr>
              <a:t>discovery</a:t>
            </a:r>
            <a:r>
              <a:rPr lang="cs-CZ" b="1" dirty="0">
                <a:solidFill>
                  <a:srgbClr val="FFC000"/>
                </a:solidFill>
              </a:rPr>
              <a:t> </a:t>
            </a:r>
            <a:r>
              <a:rPr lang="cs-CZ" b="1" dirty="0" err="1">
                <a:solidFill>
                  <a:srgbClr val="FFC000"/>
                </a:solidFill>
              </a:rPr>
              <a:t>layer</a:t>
            </a:r>
            <a:r>
              <a:rPr lang="cs-CZ" b="1" dirty="0">
                <a:solidFill>
                  <a:srgbClr val="FFC000"/>
                </a:solidFill>
              </a:rPr>
              <a:t>)          Web </a:t>
            </a:r>
            <a:r>
              <a:rPr lang="cs-CZ" b="1" dirty="0" err="1">
                <a:solidFill>
                  <a:srgbClr val="FFC000"/>
                </a:solidFill>
              </a:rPr>
              <a:t>scale</a:t>
            </a:r>
            <a:r>
              <a:rPr lang="cs-CZ" b="1" dirty="0">
                <a:solidFill>
                  <a:srgbClr val="FFC000"/>
                </a:solidFill>
              </a:rPr>
              <a:t> </a:t>
            </a:r>
            <a:r>
              <a:rPr lang="cs-CZ" b="1" dirty="0" err="1">
                <a:solidFill>
                  <a:srgbClr val="FFC000"/>
                </a:solidFill>
              </a:rPr>
              <a:t>discovery</a:t>
            </a:r>
            <a:r>
              <a:rPr lang="cs-CZ" b="1" dirty="0">
                <a:solidFill>
                  <a:srgbClr val="FFC000"/>
                </a:solidFill>
              </a:rPr>
              <a:t> – systém využívající vlastní centrální index</a:t>
            </a:r>
          </a:p>
          <a:p>
            <a:r>
              <a:rPr lang="cs-CZ" dirty="0" err="1"/>
              <a:t>Discovery</a:t>
            </a:r>
            <a:r>
              <a:rPr lang="cs-CZ" dirty="0"/>
              <a:t> systémy naplňují vize E</a:t>
            </a:r>
            <a:r>
              <a:rPr lang="cs-CZ" baseline="30000" dirty="0"/>
              <a:t>3</a:t>
            </a:r>
          </a:p>
          <a:p>
            <a:pPr lvl="1"/>
            <a:r>
              <a:rPr lang="cs-CZ" dirty="0"/>
              <a:t>Zjednodušení vyhledávání</a:t>
            </a:r>
          </a:p>
          <a:p>
            <a:pPr lvl="1"/>
            <a:r>
              <a:rPr lang="cs-CZ" dirty="0"/>
              <a:t>Zařazení dalších zdrojů knihovny i mimo knihovnu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24165" y="6185356"/>
            <a:ext cx="84969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BREEDING, </a:t>
            </a:r>
            <a:r>
              <a:rPr lang="cs-CZ" sz="1100" dirty="0" err="1"/>
              <a:t>Marshall</a:t>
            </a:r>
            <a:r>
              <a:rPr lang="cs-CZ" sz="1100" dirty="0"/>
              <a:t>. </a:t>
            </a:r>
            <a:r>
              <a:rPr lang="cs-CZ" sz="1100" dirty="0" err="1"/>
              <a:t>The</a:t>
            </a:r>
            <a:r>
              <a:rPr lang="cs-CZ" sz="1100" dirty="0"/>
              <a:t> </a:t>
            </a:r>
            <a:r>
              <a:rPr lang="cs-CZ" sz="1100" dirty="0" err="1"/>
              <a:t>state</a:t>
            </a:r>
            <a:r>
              <a:rPr lang="cs-CZ" sz="1100" dirty="0"/>
              <a:t> </a:t>
            </a:r>
            <a:r>
              <a:rPr lang="cs-CZ" sz="1100" dirty="0" err="1"/>
              <a:t>of</a:t>
            </a:r>
            <a:r>
              <a:rPr lang="cs-CZ" sz="1100" dirty="0"/>
              <a:t> </a:t>
            </a:r>
            <a:r>
              <a:rPr lang="cs-CZ" sz="1100" dirty="0" err="1"/>
              <a:t>the</a:t>
            </a:r>
            <a:r>
              <a:rPr lang="cs-CZ" sz="1100" dirty="0"/>
              <a:t> art in </a:t>
            </a:r>
            <a:r>
              <a:rPr lang="cs-CZ" sz="1100" dirty="0" err="1"/>
              <a:t>library</a:t>
            </a:r>
            <a:r>
              <a:rPr lang="cs-CZ" sz="1100" dirty="0"/>
              <a:t> </a:t>
            </a:r>
            <a:r>
              <a:rPr lang="cs-CZ" sz="1100" dirty="0" err="1"/>
              <a:t>discovery</a:t>
            </a:r>
            <a:r>
              <a:rPr lang="cs-CZ" sz="1100" dirty="0"/>
              <a:t> 2010. </a:t>
            </a:r>
            <a:r>
              <a:rPr lang="cs-CZ" sz="1100" dirty="0" err="1"/>
              <a:t>Computers</a:t>
            </a:r>
            <a:r>
              <a:rPr lang="cs-CZ" sz="1100" dirty="0"/>
              <a:t> in </a:t>
            </a:r>
            <a:r>
              <a:rPr lang="cs-CZ" sz="1100" dirty="0" err="1"/>
              <a:t>Libraries</a:t>
            </a:r>
            <a:r>
              <a:rPr lang="cs-CZ" sz="1100" dirty="0"/>
              <a:t>. </a:t>
            </a:r>
            <a:r>
              <a:rPr lang="cs-CZ" sz="1100" dirty="0" err="1"/>
              <a:t>January</a:t>
            </a:r>
            <a:r>
              <a:rPr lang="cs-CZ" sz="1100" dirty="0"/>
              <a:t>/</a:t>
            </a:r>
            <a:r>
              <a:rPr lang="cs-CZ" sz="1100" dirty="0" err="1"/>
              <a:t>February</a:t>
            </a:r>
            <a:r>
              <a:rPr lang="cs-CZ" sz="1100" dirty="0"/>
              <a:t> 2010, p. 31-34. Dostupné komerčně z: </a:t>
            </a:r>
            <a:r>
              <a:rPr lang="cs-CZ" sz="1100" dirty="0">
                <a:hlinkClick r:id="rId2"/>
              </a:rPr>
              <a:t>http://search.ebscohost.com/login.aspx?authtype=shib&amp;custid=s1240919&amp;profile=eds</a:t>
            </a:r>
            <a:r>
              <a:rPr lang="cs-CZ" sz="1100" dirty="0"/>
              <a:t> </a:t>
            </a:r>
          </a:p>
        </p:txBody>
      </p:sp>
      <p:sp>
        <p:nvSpPr>
          <p:cNvPr id="5" name="Šipka doprava 4"/>
          <p:cNvSpPr/>
          <p:nvPr/>
        </p:nvSpPr>
        <p:spPr>
          <a:xfrm>
            <a:off x="2123728" y="565788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4788024" y="4293096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322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Discovery</a:t>
            </a:r>
            <a:r>
              <a:rPr lang="cs-CZ" dirty="0"/>
              <a:t> systémy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Možnost vyhledávání ve více databázích současně</a:t>
            </a:r>
          </a:p>
          <a:p>
            <a:r>
              <a:rPr lang="cs-CZ" sz="2400" dirty="0"/>
              <a:t>Princip centrálního indexu – data pro index jsou získávána přímo od producentů nebo sklízena z lokálních zdrojů</a:t>
            </a:r>
          </a:p>
        </p:txBody>
      </p:sp>
      <p:pic>
        <p:nvPicPr>
          <p:cNvPr id="4" name="Zástupný symbol pro obsah 5" descr="discovery_schem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068960"/>
            <a:ext cx="5985098" cy="34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03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Co by měl DS umět?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Jeden vstupní bod pro všechny zdroje knihovny – katalog, licencované databáze, volně dostupné databáze, digitální knihovny… Moderní rozhraní odpovídající trendům</a:t>
            </a:r>
          </a:p>
          <a:p>
            <a:r>
              <a:rPr lang="cs-CZ" dirty="0"/>
              <a:t>Obohacený obsah – obálky, recenze, obsah vytvářený uživateli – komentáře, </a:t>
            </a:r>
            <a:r>
              <a:rPr lang="cs-CZ" dirty="0" err="1"/>
              <a:t>tagy</a:t>
            </a:r>
            <a:r>
              <a:rPr lang="cs-CZ" dirty="0"/>
              <a:t>, hodnocení</a:t>
            </a:r>
          </a:p>
          <a:p>
            <a:r>
              <a:rPr lang="cs-CZ" dirty="0"/>
              <a:t>Fasetová navigace – umožňuje zužovat množinu výsledků</a:t>
            </a:r>
          </a:p>
          <a:p>
            <a:r>
              <a:rPr lang="cs-CZ" dirty="0"/>
              <a:t>Jednoduchý formulář na vyhledávání, link na pokročilé vyhledávání</a:t>
            </a:r>
          </a:p>
          <a:p>
            <a:pPr lvl="1"/>
            <a:r>
              <a:rPr lang="cs-CZ" dirty="0"/>
              <a:t>Vyhledávání na každé stránce</a:t>
            </a:r>
          </a:p>
          <a:p>
            <a:r>
              <a:rPr lang="cs-CZ" dirty="0"/>
              <a:t>Řazení výsledků podle relevance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7504" y="6309320"/>
            <a:ext cx="885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CHICKERING, William F. a </a:t>
            </a:r>
            <a:r>
              <a:rPr lang="cs-CZ" sz="1200" dirty="0" err="1"/>
              <a:t>Sharon</a:t>
            </a:r>
            <a:r>
              <a:rPr lang="cs-CZ" sz="1200" dirty="0"/>
              <a:t> Q.YANG. </a:t>
            </a:r>
            <a:r>
              <a:rPr lang="cs-CZ" sz="1200" dirty="0" err="1"/>
              <a:t>Evaluation</a:t>
            </a:r>
            <a:r>
              <a:rPr lang="cs-CZ" sz="1200" dirty="0"/>
              <a:t> and </a:t>
            </a:r>
            <a:r>
              <a:rPr lang="cs-CZ" sz="1200" dirty="0" err="1"/>
              <a:t>comparison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discovery</a:t>
            </a:r>
            <a:r>
              <a:rPr lang="cs-CZ" sz="1200" dirty="0"/>
              <a:t> </a:t>
            </a:r>
            <a:r>
              <a:rPr lang="cs-CZ" sz="1200" dirty="0" err="1"/>
              <a:t>tools</a:t>
            </a:r>
            <a:r>
              <a:rPr lang="cs-CZ" sz="1200" dirty="0"/>
              <a:t>: </a:t>
            </a:r>
            <a:r>
              <a:rPr lang="cs-CZ" sz="1200" dirty="0" err="1"/>
              <a:t>an</a:t>
            </a:r>
            <a:r>
              <a:rPr lang="cs-CZ" sz="1200" dirty="0"/>
              <a:t> update. </a:t>
            </a:r>
            <a:r>
              <a:rPr lang="cs-CZ" sz="1200" i="1" dirty="0" err="1"/>
              <a:t>Information</a:t>
            </a:r>
            <a:r>
              <a:rPr lang="cs-CZ" sz="1200" i="1" dirty="0"/>
              <a:t> Technology and </a:t>
            </a:r>
            <a:r>
              <a:rPr lang="cs-CZ" sz="1200" i="1" dirty="0" err="1"/>
              <a:t>Libraries</a:t>
            </a:r>
            <a:r>
              <a:rPr lang="cs-CZ" sz="1200" i="1" dirty="0"/>
              <a:t> </a:t>
            </a:r>
            <a:r>
              <a:rPr lang="en-US" sz="1200" dirty="0"/>
              <a:t>[online]. June 2014, p. 5-30. [cit. 2017-02-21]. </a:t>
            </a:r>
            <a:r>
              <a:rPr lang="en-US" sz="1200" dirty="0" err="1"/>
              <a:t>Dostu</a:t>
            </a:r>
            <a:r>
              <a:rPr lang="cs-CZ" sz="1200" dirty="0" err="1"/>
              <a:t>pné</a:t>
            </a:r>
            <a:r>
              <a:rPr lang="cs-CZ" sz="1200" dirty="0"/>
              <a:t> z: </a:t>
            </a:r>
            <a:r>
              <a:rPr lang="cs-CZ" sz="1200" dirty="0">
                <a:hlinkClick r:id="rId2"/>
              </a:rPr>
              <a:t>https://ejournals.bc.edu/ojs/index.php/ital/article/viewFile/3471/pdf_1</a:t>
            </a:r>
            <a:r>
              <a:rPr lang="cs-CZ" sz="1200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899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Co by měl DS umět?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Kontrola pravopisu, návrhy na opravy</a:t>
            </a:r>
          </a:p>
          <a:p>
            <a:r>
              <a:rPr lang="cs-CZ" dirty="0"/>
              <a:t>Doporučení, podobné dokumenty</a:t>
            </a:r>
          </a:p>
          <a:p>
            <a:r>
              <a:rPr lang="cs-CZ" dirty="0"/>
              <a:t>Možnosti zasílání nových informací, SDI (e-mailem, RSS kanál)</a:t>
            </a:r>
          </a:p>
          <a:p>
            <a:r>
              <a:rPr lang="cs-CZ" dirty="0"/>
              <a:t>Integrace se sociálními sítěmi</a:t>
            </a:r>
          </a:p>
          <a:p>
            <a:r>
              <a:rPr lang="cs-CZ" dirty="0"/>
              <a:t>Trvalé odkazy – nástroj umožňující generovat trvalé odkazy na záznam</a:t>
            </a:r>
          </a:p>
          <a:p>
            <a:r>
              <a:rPr lang="cs-CZ" dirty="0"/>
              <a:t>Automatické dokončování slov, </a:t>
            </a:r>
            <a:r>
              <a:rPr lang="cs-CZ" dirty="0" err="1"/>
              <a:t>stemming</a:t>
            </a:r>
            <a:endParaRPr lang="cs-CZ" dirty="0"/>
          </a:p>
          <a:p>
            <a:r>
              <a:rPr lang="cs-CZ" dirty="0"/>
              <a:t>Responzivní – zobrazení se přizpůsobuje použitému zařízení</a:t>
            </a:r>
          </a:p>
        </p:txBody>
      </p:sp>
    </p:spTree>
    <p:extLst>
      <p:ext uri="{BB962C8B-B14F-4D97-AF65-F5344CB8AC3E}">
        <p14:creationId xmlns:p14="http://schemas.microsoft.com/office/powerpoint/2010/main" val="1833417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Discovery</a:t>
            </a:r>
            <a:r>
              <a:rPr lang="cs-CZ" dirty="0"/>
              <a:t> systémy - výhody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Jednoduché, intuitivní rozhraní pro zadávání dotazů</a:t>
            </a:r>
          </a:p>
          <a:p>
            <a:r>
              <a:rPr lang="cs-CZ" dirty="0"/>
              <a:t>Snadná orientace ve výsledcích, možnosti filtrování dotazu</a:t>
            </a:r>
          </a:p>
          <a:p>
            <a:r>
              <a:rPr lang="cs-CZ" dirty="0"/>
              <a:t>Použití centrálního indexu zkracuje dobu odezvy při vyhledávání, usnadňuje slučování duplicitních záznamů</a:t>
            </a:r>
          </a:p>
          <a:p>
            <a:r>
              <a:rPr lang="cs-CZ" dirty="0"/>
              <a:t>Rychlý přístup k plným textům</a:t>
            </a:r>
          </a:p>
          <a:p>
            <a:r>
              <a:rPr lang="cs-CZ" dirty="0"/>
              <a:t>Řazení podle relevance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70263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Discovery</a:t>
            </a:r>
            <a:r>
              <a:rPr lang="cs-CZ" dirty="0"/>
              <a:t> systémy - nevýhody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Méně přesné vyhledávání, hodně nerelevantních výsledků</a:t>
            </a:r>
          </a:p>
          <a:p>
            <a:r>
              <a:rPr lang="cs-CZ" dirty="0"/>
              <a:t>Aktuálnost výsledků závisí na frekvenci dodávání dat od producentů do centrálního indexu</a:t>
            </a:r>
          </a:p>
          <a:p>
            <a:r>
              <a:rPr lang="cs-CZ" dirty="0"/>
              <a:t>Nepokrývají 100% zdrojů knihovny</a:t>
            </a:r>
          </a:p>
          <a:p>
            <a:pPr lvl="1"/>
            <a:r>
              <a:rPr lang="cs-CZ" dirty="0"/>
              <a:t>Někteří producenti informačních zdrojů jsou současně i </a:t>
            </a:r>
            <a:r>
              <a:rPr lang="cs-CZ" dirty="0" err="1"/>
              <a:t>agregátory</a:t>
            </a:r>
            <a:r>
              <a:rPr lang="cs-CZ" dirty="0"/>
              <a:t> a mají vlastní </a:t>
            </a:r>
            <a:r>
              <a:rPr lang="cs-CZ" dirty="0" err="1"/>
              <a:t>discovery</a:t>
            </a:r>
            <a:r>
              <a:rPr lang="cs-CZ" dirty="0"/>
              <a:t> systém, nejsou pak ochotni poskytovat svá data konkurenčním službám </a:t>
            </a:r>
          </a:p>
          <a:p>
            <a:pPr lvl="1"/>
            <a:r>
              <a:rPr lang="cs-CZ" dirty="0"/>
              <a:t>Někteří producenti databází odmítají data poskytovat, nebo poskytují pouze vybrané službě (</a:t>
            </a:r>
            <a:r>
              <a:rPr lang="cs-CZ" dirty="0" err="1"/>
              <a:t>PsycInfo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Některé zdroje obsahují data nebibliografické povahy (např. </a:t>
            </a:r>
            <a:r>
              <a:rPr lang="cs-CZ" dirty="0" err="1"/>
              <a:t>SciFinder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Indexování vlastních zdrojů knihovny může být za úplatu – kvůli zvýšeným nákladům knihovna některé zdroje nezahrne</a:t>
            </a:r>
          </a:p>
          <a:p>
            <a:r>
              <a:rPr lang="cs-CZ" dirty="0"/>
              <a:t>Uživatelé někdy nerozumí terminologii (např. co znamená termín „akademické periodikum“ v českém překladu EDS)</a:t>
            </a:r>
          </a:p>
        </p:txBody>
      </p:sp>
    </p:spTree>
    <p:extLst>
      <p:ext uri="{BB962C8B-B14F-4D97-AF65-F5344CB8AC3E}">
        <p14:creationId xmlns:p14="http://schemas.microsoft.com/office/powerpoint/2010/main" val="74543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36E96-1167-422F-BCB7-D341D9474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Typologie rešeršních systémů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B4B0FB-A495-4DCD-B84C-FFC7598A0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orientovaný na dotaz (</a:t>
            </a:r>
            <a:r>
              <a:rPr lang="cs-CZ" dirty="0" err="1"/>
              <a:t>query-oriented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konvenční = přesná shoda</a:t>
            </a:r>
          </a:p>
          <a:p>
            <a:pPr lvl="2"/>
            <a:r>
              <a:rPr lang="cs-CZ" i="1" dirty="0"/>
              <a:t>lístkový katalog</a:t>
            </a:r>
          </a:p>
          <a:p>
            <a:pPr lvl="2"/>
            <a:r>
              <a:rPr lang="cs-CZ" dirty="0"/>
              <a:t>systém založený na Booleovské logice</a:t>
            </a:r>
          </a:p>
          <a:p>
            <a:pPr lvl="1"/>
            <a:r>
              <a:rPr lang="cs-CZ" dirty="0"/>
              <a:t>nekonvenční</a:t>
            </a:r>
          </a:p>
          <a:p>
            <a:pPr lvl="2"/>
            <a:r>
              <a:rPr lang="cs-CZ" dirty="0"/>
              <a:t>pravděpodobnostní</a:t>
            </a:r>
          </a:p>
          <a:p>
            <a:pPr lvl="2"/>
            <a:r>
              <a:rPr lang="cs-CZ" dirty="0"/>
              <a:t>vektorový</a:t>
            </a:r>
          </a:p>
          <a:p>
            <a:pPr lvl="2"/>
            <a:r>
              <a:rPr lang="cs-CZ" dirty="0"/>
              <a:t>fuzzy</a:t>
            </a:r>
          </a:p>
          <a:p>
            <a:r>
              <a:rPr lang="cs-CZ" dirty="0"/>
              <a:t>neorientovaný na dotaz (non-</a:t>
            </a:r>
            <a:r>
              <a:rPr lang="cs-CZ" dirty="0" err="1"/>
              <a:t>query</a:t>
            </a:r>
            <a:r>
              <a:rPr lang="cs-CZ" dirty="0"/>
              <a:t>-</a:t>
            </a:r>
            <a:r>
              <a:rPr lang="cs-CZ" dirty="0" err="1"/>
              <a:t>oriented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objevovatelský</a:t>
            </a:r>
            <a:endParaRPr lang="cs-CZ" dirty="0"/>
          </a:p>
          <a:p>
            <a:pPr lvl="2"/>
            <a:r>
              <a:rPr lang="cs-CZ" dirty="0" err="1"/>
              <a:t>browsing</a:t>
            </a:r>
            <a:endParaRPr lang="cs-CZ" dirty="0"/>
          </a:p>
          <a:p>
            <a:pPr lvl="2"/>
            <a:r>
              <a:rPr lang="cs-CZ" dirty="0"/>
              <a:t>hypertext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10EF596-C50E-43D8-90E2-404087D8645E}"/>
              </a:ext>
            </a:extLst>
          </p:cNvPr>
          <p:cNvSpPr txBox="1"/>
          <p:nvPr/>
        </p:nvSpPr>
        <p:spPr>
          <a:xfrm>
            <a:off x="7164288" y="6333220"/>
            <a:ext cx="166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(</a:t>
            </a:r>
            <a:r>
              <a:rPr lang="cs-CZ" dirty="0" err="1"/>
              <a:t>Hildreth</a:t>
            </a:r>
            <a:r>
              <a:rPr lang="cs-CZ"/>
              <a:t>, 1995)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380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Využití </a:t>
            </a:r>
            <a:r>
              <a:rPr lang="cs-CZ" dirty="0" err="1"/>
              <a:t>discovery</a:t>
            </a:r>
            <a:r>
              <a:rPr lang="cs-CZ" dirty="0"/>
              <a:t> systémů při rešerších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Orientační rešerše</a:t>
            </a:r>
          </a:p>
          <a:p>
            <a:r>
              <a:rPr lang="cs-CZ" dirty="0"/>
              <a:t>Možnost vyhledání několika nejrelevantnějších dokumentů</a:t>
            </a:r>
          </a:p>
          <a:p>
            <a:r>
              <a:rPr lang="cs-CZ" dirty="0"/>
              <a:t>Inspirace pro další klíčová slova</a:t>
            </a:r>
          </a:p>
        </p:txBody>
      </p:sp>
    </p:spTree>
    <p:extLst>
      <p:ext uri="{BB962C8B-B14F-4D97-AF65-F5344CB8AC3E}">
        <p14:creationId xmlns:p14="http://schemas.microsoft.com/office/powerpoint/2010/main" val="39344302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OPAC 2. generace + </a:t>
            </a:r>
            <a:r>
              <a:rPr lang="cs-CZ" dirty="0" err="1"/>
              <a:t>discovery</a:t>
            </a:r>
            <a:r>
              <a:rPr lang="cs-CZ" dirty="0"/>
              <a:t> systém (NKP – katalog=</a:t>
            </a:r>
            <a:r>
              <a:rPr lang="cs-CZ" dirty="0" err="1"/>
              <a:t>Aleph</a:t>
            </a:r>
            <a:r>
              <a:rPr lang="cs-CZ" dirty="0"/>
              <a:t> + </a:t>
            </a:r>
            <a:r>
              <a:rPr lang="cs-CZ" dirty="0" err="1"/>
              <a:t>Ebsco</a:t>
            </a:r>
            <a:r>
              <a:rPr lang="cs-CZ" dirty="0"/>
              <a:t> </a:t>
            </a:r>
            <a:r>
              <a:rPr lang="cs-CZ" dirty="0" err="1"/>
              <a:t>Discovery</a:t>
            </a:r>
            <a:r>
              <a:rPr lang="cs-CZ" dirty="0"/>
              <a:t> </a:t>
            </a:r>
            <a:r>
              <a:rPr lang="cs-CZ" dirty="0" err="1"/>
              <a:t>Service</a:t>
            </a:r>
            <a:r>
              <a:rPr lang="cs-CZ" dirty="0"/>
              <a:t>)</a:t>
            </a:r>
          </a:p>
          <a:p>
            <a:r>
              <a:rPr lang="cs-CZ" dirty="0" err="1"/>
              <a:t>Discovery</a:t>
            </a:r>
            <a:r>
              <a:rPr lang="cs-CZ" dirty="0"/>
              <a:t> </a:t>
            </a:r>
            <a:r>
              <a:rPr lang="cs-CZ" dirty="0" err="1"/>
              <a:t>layer</a:t>
            </a:r>
            <a:r>
              <a:rPr lang="cs-CZ" dirty="0"/>
              <a:t> nad katalogem + </a:t>
            </a:r>
            <a:r>
              <a:rPr lang="cs-CZ" dirty="0" err="1"/>
              <a:t>discovery</a:t>
            </a:r>
            <a:r>
              <a:rPr lang="cs-CZ" dirty="0"/>
              <a:t> systém (NTK – </a:t>
            </a:r>
            <a:r>
              <a:rPr lang="cs-CZ" dirty="0" err="1"/>
              <a:t>VuFind</a:t>
            </a:r>
            <a:r>
              <a:rPr lang="cs-CZ" dirty="0"/>
              <a:t> + </a:t>
            </a:r>
            <a:r>
              <a:rPr lang="cs-CZ" dirty="0" err="1"/>
              <a:t>Summon</a:t>
            </a:r>
            <a:r>
              <a:rPr lang="cs-CZ" dirty="0"/>
              <a:t>)</a:t>
            </a:r>
          </a:p>
          <a:p>
            <a:r>
              <a:rPr lang="cs-CZ" dirty="0"/>
              <a:t>Funkce OPAC přebírá Discovery systém (</a:t>
            </a:r>
            <a:r>
              <a:rPr lang="cs-CZ"/>
              <a:t>UK – Primo)</a:t>
            </a:r>
          </a:p>
          <a:p>
            <a:r>
              <a:rPr lang="cs-CZ" dirty="0"/>
              <a:t>Moderní OPAC s </a:t>
            </a:r>
            <a:r>
              <a:rPr lang="cs-CZ" dirty="0" err="1"/>
              <a:t>discovery</a:t>
            </a:r>
            <a:r>
              <a:rPr lang="cs-CZ" dirty="0"/>
              <a:t> prvky – menší knihovny (Carmen, </a:t>
            </a:r>
            <a:r>
              <a:rPr lang="cs-CZ" dirty="0" err="1"/>
              <a:t>Portaro</a:t>
            </a:r>
            <a:r>
              <a:rPr lang="cs-CZ" dirty="0"/>
              <a:t>)</a:t>
            </a:r>
          </a:p>
          <a:p>
            <a:r>
              <a:rPr lang="cs-CZ" dirty="0"/>
              <a:t>Využití </a:t>
            </a:r>
            <a:r>
              <a:rPr lang="cs-CZ" dirty="0" err="1"/>
              <a:t>discovery</a:t>
            </a:r>
            <a:r>
              <a:rPr lang="cs-CZ" dirty="0"/>
              <a:t> systémů v národních portálech (</a:t>
            </a:r>
            <a:r>
              <a:rPr lang="cs-CZ" dirty="0">
                <a:hlinkClick r:id="rId2"/>
              </a:rPr>
              <a:t>Knihovny.cz</a:t>
            </a:r>
            <a:r>
              <a:rPr lang="cs-CZ" dirty="0"/>
              <a:t>, </a:t>
            </a:r>
            <a:r>
              <a:rPr lang="cs-CZ" dirty="0" err="1">
                <a:hlinkClick r:id="rId3"/>
              </a:rPr>
              <a:t>Finna</a:t>
            </a:r>
            <a:r>
              <a:rPr lang="cs-CZ" dirty="0">
                <a:hlinkClick r:id="rId3"/>
              </a:rPr>
              <a:t>…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3169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E8873E-CD7E-4104-B0C5-EA40BF9B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Modely rešeršního systému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67641870-579B-44E7-B799-026383B7A7A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04" y="1124744"/>
            <a:ext cx="3571749" cy="5051731"/>
          </a:xfr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F9BA8948-81D9-4844-B2FC-C34B0851A7C2}"/>
              </a:ext>
            </a:extLst>
          </p:cNvPr>
          <p:cNvSpPr txBox="1"/>
          <p:nvPr/>
        </p:nvSpPr>
        <p:spPr>
          <a:xfrm>
            <a:off x="251520" y="5949280"/>
            <a:ext cx="38164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BUCKLAND, Michael K. a Christian PLAUNT, 1994. On the construction of selection systems. </a:t>
            </a:r>
            <a:r>
              <a:rPr lang="en-US" sz="1000" i="1" dirty="0"/>
              <a:t>Library Hi Tech</a:t>
            </a:r>
            <a:r>
              <a:rPr lang="en-US" sz="1000" dirty="0"/>
              <a:t>. </a:t>
            </a:r>
            <a:r>
              <a:rPr lang="en-US" sz="1000" b="1" dirty="0"/>
              <a:t>12</a:t>
            </a:r>
            <a:r>
              <a:rPr lang="en-US" sz="1000" dirty="0"/>
              <a:t>(4), 15-28. </a:t>
            </a:r>
            <a:r>
              <a:rPr lang="en-US" sz="1000" dirty="0" err="1"/>
              <a:t>Dostupné</a:t>
            </a:r>
            <a:r>
              <a:rPr lang="en-US" sz="1000" dirty="0"/>
              <a:t> </a:t>
            </a:r>
            <a:r>
              <a:rPr lang="en-US" sz="1000" dirty="0" err="1"/>
              <a:t>také</a:t>
            </a:r>
            <a:r>
              <a:rPr lang="en-US" sz="1000" dirty="0"/>
              <a:t> z: </a:t>
            </a:r>
            <a:r>
              <a:rPr lang="en-US" sz="1000" dirty="0">
                <a:hlinkClick r:id="rId4"/>
              </a:rPr>
              <a:t>http://people.ischool.berkeley.edu/~buckland/papers/analysis/analysis.html</a:t>
            </a:r>
            <a:endParaRPr lang="cs-CZ" sz="1000" dirty="0"/>
          </a:p>
        </p:txBody>
      </p:sp>
      <p:pic>
        <p:nvPicPr>
          <p:cNvPr id="12" name="Zástupný symbol pro obsah 4">
            <a:extLst>
              <a:ext uri="{FF2B5EF4-FFF2-40B4-BE49-F238E27FC236}">
                <a16:creationId xmlns:a16="http://schemas.microsoft.com/office/drawing/2014/main" id="{5C803702-582D-4A42-8307-8E75F6AB07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777" y="1628800"/>
            <a:ext cx="5363323" cy="3324689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E9C89D08-1E65-4DB2-812D-E1AA9DAB1E31}"/>
              </a:ext>
            </a:extLst>
          </p:cNvPr>
          <p:cNvSpPr txBox="1"/>
          <p:nvPr/>
        </p:nvSpPr>
        <p:spPr>
          <a:xfrm>
            <a:off x="3790256" y="5051274"/>
            <a:ext cx="5102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CHOWDHURY, G. G., 2010. </a:t>
            </a:r>
            <a:r>
              <a:rPr lang="en-US" sz="1000" i="1" dirty="0"/>
              <a:t>Introduction to modern information retrieval</a:t>
            </a:r>
            <a:r>
              <a:rPr lang="en-US" sz="1000" dirty="0"/>
              <a:t>. 3rd ed. London: Facet. ISBN 978-1-85604-694-7.</a:t>
            </a:r>
          </a:p>
        </p:txBody>
      </p:sp>
    </p:spTree>
    <p:extLst>
      <p:ext uri="{BB962C8B-B14F-4D97-AF65-F5344CB8AC3E}">
        <p14:creationId xmlns:p14="http://schemas.microsoft.com/office/powerpoint/2010/main" val="1009976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Uživatelské rozhraní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/>
              <a:t>Vstup – zadávání dotazů</a:t>
            </a:r>
          </a:p>
          <a:p>
            <a:r>
              <a:rPr lang="cs-CZ" dirty="0"/>
              <a:t>Výstup – prezentace výsledků</a:t>
            </a:r>
          </a:p>
          <a:p>
            <a:r>
              <a:rPr lang="cs-CZ" dirty="0"/>
              <a:t>Uživatelské rozhraní podle typu interakce</a:t>
            </a:r>
          </a:p>
          <a:p>
            <a:pPr lvl="1"/>
            <a:r>
              <a:rPr lang="cs-CZ" dirty="0"/>
              <a:t>Menu</a:t>
            </a:r>
          </a:p>
          <a:p>
            <a:pPr lvl="1"/>
            <a:r>
              <a:rPr lang="cs-CZ" dirty="0"/>
              <a:t>Formuláře</a:t>
            </a:r>
          </a:p>
          <a:p>
            <a:pPr lvl="1"/>
            <a:r>
              <a:rPr lang="cs-CZ" dirty="0"/>
              <a:t>Příkazový jazyk</a:t>
            </a:r>
          </a:p>
          <a:p>
            <a:pPr lvl="1"/>
            <a:r>
              <a:rPr lang="cs-CZ" dirty="0"/>
              <a:t>Přímá manipulace</a:t>
            </a:r>
          </a:p>
          <a:p>
            <a:pPr lvl="1"/>
            <a:r>
              <a:rPr lang="cs-CZ" dirty="0"/>
              <a:t>Přirozený jazyk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330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Uživatelské rozhraní RS - vývoj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549688"/>
            <a:ext cx="856895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Dotazovací jazyky – pouze pro zkušené uživatele</a:t>
            </a:r>
          </a:p>
          <a:p>
            <a:r>
              <a:rPr lang="cs-CZ" dirty="0"/>
              <a:t>OPAC 1. generace – omezený počet selekčních údajů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932040" y="3037147"/>
            <a:ext cx="3888432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WWW rozhraní formulářového typu – i pro „koncové“ uživatele</a:t>
            </a:r>
          </a:p>
          <a:p>
            <a:r>
              <a:rPr lang="cs-CZ" dirty="0" err="1"/>
              <a:t>WebOPAC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779912" y="2626550"/>
            <a:ext cx="5040560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Specializované nástroje, služby s přidanou hodnotou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258028" y="6162687"/>
            <a:ext cx="115212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70. léta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4014115"/>
            <a:ext cx="2880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Federativní vyhledávání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588224" y="4422439"/>
            <a:ext cx="223224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Web </a:t>
            </a:r>
            <a:r>
              <a:rPr lang="cs-CZ" dirty="0" err="1"/>
              <a:t>scale</a:t>
            </a:r>
            <a:r>
              <a:rPr lang="cs-CZ" dirty="0"/>
              <a:t> </a:t>
            </a:r>
            <a:r>
              <a:rPr lang="cs-CZ" dirty="0" err="1"/>
              <a:t>discovery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33892" y="5250609"/>
            <a:ext cx="8786580" cy="1290702"/>
            <a:chOff x="35496" y="4951836"/>
            <a:chExt cx="8786580" cy="1290702"/>
          </a:xfrm>
        </p:grpSpPr>
        <p:cxnSp>
          <p:nvCxnSpPr>
            <p:cNvPr id="13" name="Přímá spojovací čára 12"/>
            <p:cNvCxnSpPr/>
            <p:nvPr/>
          </p:nvCxnSpPr>
          <p:spPr>
            <a:xfrm>
              <a:off x="397140" y="5494582"/>
              <a:ext cx="8424936" cy="0"/>
            </a:xfrm>
            <a:prstGeom prst="line">
              <a:avLst/>
            </a:prstGeom>
            <a:ln w="571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8"/>
            <p:cNvSpPr txBox="1"/>
            <p:nvPr/>
          </p:nvSpPr>
          <p:spPr>
            <a:xfrm>
              <a:off x="2483768" y="5854622"/>
              <a:ext cx="1152128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80. léta</a:t>
              </a:r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4213564" y="5873206"/>
              <a:ext cx="1152128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90. léta</a:t>
              </a:r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7525932" y="5863914"/>
              <a:ext cx="129614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současnost</a:t>
              </a: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5858628" y="5859887"/>
              <a:ext cx="1152128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2000-</a:t>
              </a:r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3635896" y="4971218"/>
              <a:ext cx="1440160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1990 - WWW</a:t>
              </a:r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5181193" y="4951836"/>
              <a:ext cx="1656184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1997 - </a:t>
              </a:r>
              <a:r>
                <a:rPr lang="cs-CZ" dirty="0" err="1"/>
                <a:t>Google</a:t>
              </a:r>
              <a:endParaRPr lang="cs-CZ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35496" y="5867980"/>
              <a:ext cx="1152128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60. léta</a:t>
              </a:r>
            </a:p>
          </p:txBody>
        </p:sp>
      </p:grpSp>
      <p:sp>
        <p:nvSpPr>
          <p:cNvPr id="3" name="TextovéPole 2"/>
          <p:cNvSpPr txBox="1"/>
          <p:nvPr/>
        </p:nvSpPr>
        <p:spPr>
          <a:xfrm>
            <a:off x="1547664" y="2230399"/>
            <a:ext cx="727280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cs-CZ"/>
            </a:defPPr>
          </a:lstStyle>
          <a:p>
            <a:r>
              <a:rPr lang="cs-CZ" dirty="0"/>
              <a:t>OPAC 2. generace – zařazení funkcí z profesionálních rešeršních systémů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7164288" y="4836524"/>
            <a:ext cx="1656183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Mobilní aplikace</a:t>
            </a:r>
          </a:p>
        </p:txBody>
      </p:sp>
    </p:spTree>
    <p:extLst>
      <p:ext uri="{BB962C8B-B14F-4D97-AF65-F5344CB8AC3E}">
        <p14:creationId xmlns:p14="http://schemas.microsoft.com/office/powerpoint/2010/main" val="1051746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Uživatelské rozhraní RS - příklad</a:t>
            </a:r>
          </a:p>
        </p:txBody>
      </p:sp>
      <p:pic>
        <p:nvPicPr>
          <p:cNvPr id="4" name="Zástupný symbol pro obsah 3" descr="stnonthewe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60628" y="1600200"/>
            <a:ext cx="7222743" cy="4525963"/>
          </a:xfrm>
        </p:spPr>
      </p:pic>
    </p:spTree>
    <p:extLst>
      <p:ext uri="{BB962C8B-B14F-4D97-AF65-F5344CB8AC3E}">
        <p14:creationId xmlns:p14="http://schemas.microsoft.com/office/powerpoint/2010/main" val="388350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Uživatelské rozhraní RS - příklad</a:t>
            </a:r>
          </a:p>
        </p:txBody>
      </p:sp>
      <p:pic>
        <p:nvPicPr>
          <p:cNvPr id="4" name="Zástupný symbol pro obsah 3" descr="proquest_advance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412776"/>
            <a:ext cx="6319827" cy="2952328"/>
          </a:xfrm>
          <a:ln w="28575">
            <a:solidFill>
              <a:srgbClr val="339966"/>
            </a:solidFill>
          </a:ln>
        </p:spPr>
      </p:pic>
      <p:pic>
        <p:nvPicPr>
          <p:cNvPr id="5" name="Obrázek 4" descr="proquest_comma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284984"/>
            <a:ext cx="4684433" cy="3314122"/>
          </a:xfrm>
          <a:prstGeom prst="rect">
            <a:avLst/>
          </a:prstGeom>
          <a:ln w="28575">
            <a:solidFill>
              <a:srgbClr val="339966"/>
            </a:solidFill>
          </a:ln>
        </p:spPr>
      </p:pic>
    </p:spTree>
    <p:extLst>
      <p:ext uri="{BB962C8B-B14F-4D97-AF65-F5344CB8AC3E}">
        <p14:creationId xmlns:p14="http://schemas.microsoft.com/office/powerpoint/2010/main" val="122271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Uživatelské rozhraní RS - příklad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54489"/>
            <a:ext cx="8229600" cy="4266646"/>
          </a:xfrm>
        </p:spPr>
      </p:pic>
    </p:spTree>
    <p:extLst>
      <p:ext uri="{BB962C8B-B14F-4D97-AF65-F5344CB8AC3E}">
        <p14:creationId xmlns:p14="http://schemas.microsoft.com/office/powerpoint/2010/main" val="2280304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26EE836CA0DF45885804509ECFD775" ma:contentTypeVersion="13" ma:contentTypeDescription="Vytvoří nový dokument" ma:contentTypeScope="" ma:versionID="083a9eae108a596f0fb7f5fbe9c68851">
  <xsd:schema xmlns:xsd="http://www.w3.org/2001/XMLSchema" xmlns:xs="http://www.w3.org/2001/XMLSchema" xmlns:p="http://schemas.microsoft.com/office/2006/metadata/properties" xmlns:ns3="ad9319be-0f24-4bac-9f91-d45c695379bf" xmlns:ns4="04154ce8-de10-43e5-bac2-7607c4efa263" targetNamespace="http://schemas.microsoft.com/office/2006/metadata/properties" ma:root="true" ma:fieldsID="1f5ffe850e8d1cd6500f79216426dc81" ns3:_="" ns4:_="">
    <xsd:import namespace="ad9319be-0f24-4bac-9f91-d45c695379bf"/>
    <xsd:import namespace="04154ce8-de10-43e5-bac2-7607c4efa2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319be-0f24-4bac-9f91-d45c695379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54ce8-de10-43e5-bac2-7607c4efa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8316CB-3CC7-4D47-A2EA-6653939818BD}">
  <ds:schemaRefs>
    <ds:schemaRef ds:uri="http://schemas.microsoft.com/office/2006/metadata/properties"/>
    <ds:schemaRef ds:uri="04154ce8-de10-43e5-bac2-7607c4efa263"/>
    <ds:schemaRef ds:uri="http://purl.org/dc/terms/"/>
    <ds:schemaRef ds:uri="ad9319be-0f24-4bac-9f91-d45c695379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FBE3F53-3778-41C5-BAA0-1C75C3D3C1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1189C1-FFB5-40F2-8FF9-0E4CB7DAAB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319be-0f24-4bac-9f91-d45c695379bf"/>
    <ds:schemaRef ds:uri="04154ce8-de10-43e5-bac2-7607c4efa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2287</TotalTime>
  <Words>1798</Words>
  <Application>Microsoft Office PowerPoint</Application>
  <PresentationFormat>Předvádění na obrazovce (4:3)</PresentationFormat>
  <Paragraphs>211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Corbel</vt:lpstr>
      <vt:lpstr>Wingdings</vt:lpstr>
      <vt:lpstr>Wingdings 2</vt:lpstr>
      <vt:lpstr>Wingdings 3</vt:lpstr>
      <vt:lpstr>Modul</vt:lpstr>
      <vt:lpstr>Bibliografické rešeršní služby</vt:lpstr>
      <vt:lpstr>Rešeršní systém</vt:lpstr>
      <vt:lpstr>Typologie rešeršních systémů</vt:lpstr>
      <vt:lpstr>Modely rešeršního systému</vt:lpstr>
      <vt:lpstr>Uživatelské rozhraní</vt:lpstr>
      <vt:lpstr>Uživatelské rozhraní RS - vývoj</vt:lpstr>
      <vt:lpstr>Uživatelské rozhraní RS - příklad</vt:lpstr>
      <vt:lpstr>Uživatelské rozhraní RS - příklad</vt:lpstr>
      <vt:lpstr>Uživatelské rozhraní RS - příklad</vt:lpstr>
      <vt:lpstr>Index</vt:lpstr>
      <vt:lpstr>Zpracování dotazu</vt:lpstr>
      <vt:lpstr>Vyhledávání a řazení</vt:lpstr>
      <vt:lpstr>Rešeršní rozhraní typu OPAC</vt:lpstr>
      <vt:lpstr>Funkce online katalogu</vt:lpstr>
      <vt:lpstr>OPAC 1. generace</vt:lpstr>
      <vt:lpstr>OPAC 2. generace</vt:lpstr>
      <vt:lpstr>OPAC 2. generace - problémy</vt:lpstr>
      <vt:lpstr>Návrh ideálního OPAC - E3 OPAC </vt:lpstr>
      <vt:lpstr>E3 OPAC – rozšíření funkcí</vt:lpstr>
      <vt:lpstr>E3 OPAC - expanze</vt:lpstr>
      <vt:lpstr>E3 OPAC - extenze</vt:lpstr>
      <vt:lpstr>OPAC – další vývoj</vt:lpstr>
      <vt:lpstr>Systémy federativního vyhledávání</vt:lpstr>
      <vt:lpstr>OPAC         discovery</vt:lpstr>
      <vt:lpstr>Discovery systémy</vt:lpstr>
      <vt:lpstr>Co by měl DS umět?</vt:lpstr>
      <vt:lpstr>Co by měl DS umět?</vt:lpstr>
      <vt:lpstr>Discovery systémy - výhody</vt:lpstr>
      <vt:lpstr>Discovery systémy - nevýhody</vt:lpstr>
      <vt:lpstr>Využití discovery systémů při rešerších</vt:lpstr>
      <vt:lpstr>Současný stav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Informační systémy pro pedagogy</dc:title>
  <dc:creator>oookka</dc:creator>
  <cp:lastModifiedBy>Jarolímková, Adéla</cp:lastModifiedBy>
  <cp:revision>116</cp:revision>
  <dcterms:created xsi:type="dcterms:W3CDTF">2016-07-18T11:14:05Z</dcterms:created>
  <dcterms:modified xsi:type="dcterms:W3CDTF">2021-11-02T08:47:48Z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0x0101005D26EE836CA0DF45885804509ECFD775</vt:lpwstr>
  </property>
</Properties>
</file>